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9" r:id="rId4"/>
    <p:sldId id="261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2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3F1670-13C0-48E0-B6D8-833F205F2562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1385FC1-92A9-4D32-8D93-7FCB09AAD5D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C00000"/>
                </a:solidFill>
              </a:rPr>
              <a:t>I hope or I wish?</a:t>
            </a:r>
            <a:endParaRPr lang="en-US" b="1" i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33400" y="914400"/>
            <a:ext cx="8153400" cy="5029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I'll see you again </a:t>
            </a:r>
            <a:r>
              <a:rPr lang="en-US" sz="2800" dirty="0" smtClean="0"/>
              <a:t>soon.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the weather improves </a:t>
            </a:r>
            <a:r>
              <a:rPr lang="en-US" sz="2800" dirty="0" smtClean="0"/>
              <a:t>soon.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I knew the </a:t>
            </a:r>
            <a:r>
              <a:rPr lang="en-US" sz="2800" dirty="0" smtClean="0"/>
              <a:t>answer.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you didn't have to </a:t>
            </a:r>
            <a:r>
              <a:rPr lang="en-US" sz="2800" dirty="0" smtClean="0"/>
              <a:t>go.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you'd stop shouting so </a:t>
            </a:r>
            <a:r>
              <a:rPr lang="en-US" sz="2800" dirty="0" smtClean="0"/>
              <a:t>much.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nothing goes wrong.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it would stop raining.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you can come to my party.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you don't mind.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I </a:t>
            </a:r>
            <a:r>
              <a:rPr lang="en-US" sz="2800" b="1" i="1" dirty="0" smtClean="0">
                <a:solidFill>
                  <a:srgbClr val="C00000"/>
                </a:solidFill>
              </a:rPr>
              <a:t>hope/wish</a:t>
            </a:r>
            <a:r>
              <a:rPr lang="en-US" sz="2800" dirty="0" smtClean="0"/>
              <a:t> we could meet next week.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792162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+mn-lt"/>
              </a:rPr>
              <a:t>Discuss the meaning of the different </a:t>
            </a:r>
            <a:r>
              <a:rPr lang="en-US" sz="2400" b="1" dirty="0" smtClean="0">
                <a:solidFill>
                  <a:srgbClr val="C00000"/>
                </a:solidFill>
                <a:latin typeface="+mn-lt"/>
              </a:rPr>
              <a:t>linking words </a:t>
            </a:r>
            <a:r>
              <a:rPr lang="en-US" sz="2400" b="1" dirty="0" smtClean="0">
                <a:latin typeface="+mn-lt"/>
              </a:rPr>
              <a:t>in the following conditional sentences:</a:t>
            </a:r>
            <a:endParaRPr lang="en-US" sz="24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143000"/>
            <a:ext cx="8534400" cy="4876800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Supposing </a:t>
            </a:r>
            <a:r>
              <a:rPr lang="en-US" dirty="0" smtClean="0"/>
              <a:t>you lost your passport, you’d have to go to the embassy, wouldn’t you?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But for </a:t>
            </a:r>
            <a:r>
              <a:rPr lang="en-US" dirty="0" smtClean="0"/>
              <a:t>your help, we would have been in trouble.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I'll do what you say </a:t>
            </a:r>
            <a:r>
              <a:rPr lang="en-US" b="1" dirty="0" smtClean="0">
                <a:solidFill>
                  <a:srgbClr val="C00000"/>
                </a:solidFill>
              </a:rPr>
              <a:t>provided</a:t>
            </a:r>
            <a:r>
              <a:rPr lang="en-US" dirty="0" smtClean="0"/>
              <a:t> the police are not informed.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 can play in the living room </a:t>
            </a:r>
            <a:r>
              <a:rPr lang="en-US" b="1" dirty="0" smtClean="0">
                <a:solidFill>
                  <a:srgbClr val="C00000"/>
                </a:solidFill>
              </a:rPr>
              <a:t>as long as </a:t>
            </a:r>
            <a:r>
              <a:rPr lang="en-US" dirty="0" smtClean="0"/>
              <a:t>you don’t make a mess.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 Prime Minister </a:t>
            </a:r>
            <a:r>
              <a:rPr lang="en-US" b="1" dirty="0" smtClean="0">
                <a:solidFill>
                  <a:srgbClr val="C00000"/>
                </a:solidFill>
              </a:rPr>
              <a:t>were to </a:t>
            </a:r>
            <a:r>
              <a:rPr lang="en-US" dirty="0" smtClean="0"/>
              <a:t>resign, there would have to be a general election within 30 days.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If only </a:t>
            </a:r>
            <a:r>
              <a:rPr lang="en-US" dirty="0" smtClean="0"/>
              <a:t>I had enough time!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Should</a:t>
            </a:r>
            <a:r>
              <a:rPr lang="en-US" dirty="0" smtClean="0"/>
              <a:t> your child become </a:t>
            </a:r>
            <a:r>
              <a:rPr lang="en-US" dirty="0" smtClean="0"/>
              <a:t>anxious, </a:t>
            </a:r>
            <a:r>
              <a:rPr lang="en-US" dirty="0" smtClean="0"/>
              <a:t>it is a good idea to inform the </a:t>
            </a:r>
            <a:r>
              <a:rPr lang="en-US" dirty="0" smtClean="0"/>
              <a:t>teacher.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I'll go ahead and get the tickets </a:t>
            </a:r>
            <a:r>
              <a:rPr lang="en-US" b="1" dirty="0" smtClean="0">
                <a:solidFill>
                  <a:srgbClr val="C00000"/>
                </a:solidFill>
              </a:rPr>
              <a:t>unless</a:t>
            </a:r>
            <a:r>
              <a:rPr lang="en-US" dirty="0" smtClean="0"/>
              <a:t> you call me this afternoon.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6397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+mn-lt"/>
              </a:rPr>
              <a:t>Match the linking words with their meanings:</a:t>
            </a:r>
            <a:endParaRPr lang="en-US" sz="2400" b="1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52400" y="990600"/>
            <a:ext cx="3276600" cy="4648200"/>
          </a:xfrm>
        </p:spPr>
        <p:txBody>
          <a:bodyPr/>
          <a:lstStyle/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If only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Should 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Were to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As long as/ provided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Supposing/ Suppose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Unless</a:t>
            </a:r>
          </a:p>
          <a:p>
            <a:pPr marL="514350" indent="-514350">
              <a:spcBef>
                <a:spcPts val="1200"/>
              </a:spcBef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But for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2743200" y="990600"/>
            <a:ext cx="6400800" cy="5029200"/>
          </a:xfrm>
        </p:spPr>
        <p:txBody>
          <a:bodyPr/>
          <a:lstStyle/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imaginary </a:t>
            </a:r>
            <a:r>
              <a:rPr lang="en-US" b="1" dirty="0" smtClean="0"/>
              <a:t>situation; everyday speech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specific conditions</a:t>
            </a:r>
            <a:r>
              <a:rPr lang="en-US" b="1" dirty="0" smtClean="0"/>
              <a:t>/ limits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i</a:t>
            </a:r>
            <a:r>
              <a:rPr lang="en-US" b="1" dirty="0" smtClean="0"/>
              <a:t>f not; never unreal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if </a:t>
            </a:r>
            <a:r>
              <a:rPr lang="en-US" b="1" dirty="0" smtClean="0"/>
              <a:t>not; unreal; followed by a noun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a</a:t>
            </a:r>
            <a:r>
              <a:rPr lang="en-US" b="1" dirty="0" smtClean="0"/>
              <a:t>n unlikely possibility; formal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e</a:t>
            </a:r>
            <a:r>
              <a:rPr lang="en-US" b="1" dirty="0" smtClean="0"/>
              <a:t>ven more unlikely and hypothetical; more formal</a:t>
            </a:r>
          </a:p>
          <a:p>
            <a:pPr marL="788670" indent="-514350">
              <a:spcBef>
                <a:spcPts val="1200"/>
              </a:spcBef>
              <a:buFont typeface="+mj-lt"/>
              <a:buAutoNum type="alphaLcParenR"/>
            </a:pPr>
            <a:r>
              <a:rPr lang="en-US" b="1" dirty="0" smtClean="0"/>
              <a:t>emphasis to hypothetical situations plus </a:t>
            </a:r>
            <a:r>
              <a:rPr lang="en-US" b="1" dirty="0" smtClean="0"/>
              <a:t>regret</a:t>
            </a:r>
            <a:endParaRPr lang="en-US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0" y="6172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1g  2e   3f   4b   5a  6c    7d 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3976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+mn-lt"/>
              </a:rPr>
              <a:t>Insert the correct linking word:</a:t>
            </a:r>
            <a:endParaRPr lang="en-US" sz="2400" b="1" dirty="0"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0" y="990600"/>
            <a:ext cx="8991600" cy="5410200"/>
          </a:xfrm>
        </p:spPr>
        <p:txBody>
          <a:bodyPr>
            <a:normAutofit/>
          </a:bodyPr>
          <a:lstStyle/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C00000"/>
                </a:solidFill>
              </a:rPr>
              <a:t>_____ </a:t>
            </a:r>
            <a:r>
              <a:rPr lang="en-US" dirty="0" smtClean="0"/>
              <a:t>you </a:t>
            </a:r>
            <a:r>
              <a:rPr lang="en-US" dirty="0" smtClean="0"/>
              <a:t>see Ann, could you ask her to call me? </a:t>
            </a:r>
            <a:endParaRPr lang="en-US" dirty="0" smtClean="0"/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If we </a:t>
            </a:r>
            <a:r>
              <a:rPr lang="en-US" b="1" dirty="0" smtClean="0">
                <a:solidFill>
                  <a:srgbClr val="C00000"/>
                </a:solidFill>
              </a:rPr>
              <a:t>_____ </a:t>
            </a:r>
            <a:r>
              <a:rPr lang="en-US" dirty="0" smtClean="0"/>
              <a:t>give </a:t>
            </a:r>
            <a:r>
              <a:rPr lang="en-US" dirty="0" smtClean="0"/>
              <a:t>up </a:t>
            </a:r>
            <a:r>
              <a:rPr lang="en-US" dirty="0" smtClean="0"/>
              <a:t>the fight now, it would mean the end of democracy in our </a:t>
            </a:r>
            <a:r>
              <a:rPr lang="en-US" dirty="0" smtClean="0"/>
              <a:t>country.</a:t>
            </a:r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You can get a senior citizen’s reduction </a:t>
            </a:r>
            <a:r>
              <a:rPr lang="en-US" b="1" dirty="0" smtClean="0">
                <a:solidFill>
                  <a:srgbClr val="C00000"/>
                </a:solidFill>
              </a:rPr>
              <a:t>______</a:t>
            </a:r>
            <a:r>
              <a:rPr lang="en-US" dirty="0" smtClean="0"/>
              <a:t> </a:t>
            </a:r>
            <a:r>
              <a:rPr lang="en-US" dirty="0" smtClean="0"/>
              <a:t>you’ve got a </a:t>
            </a:r>
            <a:r>
              <a:rPr lang="en-US" dirty="0" err="1" smtClean="0"/>
              <a:t>railcard</a:t>
            </a:r>
            <a:r>
              <a:rPr lang="en-US" dirty="0" smtClean="0"/>
              <a:t>.</a:t>
            </a:r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My leg's broken. I </a:t>
            </a:r>
            <a:r>
              <a:rPr lang="en-US" dirty="0" smtClean="0"/>
              <a:t>can’t </a:t>
            </a:r>
            <a:r>
              <a:rPr lang="en-US" dirty="0" smtClean="0"/>
              <a:t>stand up </a:t>
            </a:r>
            <a:r>
              <a:rPr lang="en-US" b="1" dirty="0" smtClean="0">
                <a:solidFill>
                  <a:srgbClr val="C00000"/>
                </a:solidFill>
              </a:rPr>
              <a:t>_____</a:t>
            </a:r>
            <a:r>
              <a:rPr lang="en-US" dirty="0" smtClean="0"/>
              <a:t> </a:t>
            </a:r>
            <a:r>
              <a:rPr lang="en-US" dirty="0" smtClean="0"/>
              <a:t>you help me.</a:t>
            </a:r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_____</a:t>
            </a:r>
            <a:r>
              <a:rPr lang="en-US" dirty="0" smtClean="0"/>
              <a:t> </a:t>
            </a:r>
            <a:r>
              <a:rPr lang="en-US" dirty="0" smtClean="0"/>
              <a:t>a tiger stands still, it is invisible in the jungle.</a:t>
            </a:r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_____</a:t>
            </a:r>
            <a:r>
              <a:rPr lang="en-US" dirty="0" smtClean="0"/>
              <a:t> Jim Donovan’s generous contribution, </a:t>
            </a:r>
            <a:r>
              <a:rPr lang="en-US" dirty="0" smtClean="0"/>
              <a:t>this company would </a:t>
            </a:r>
            <a:r>
              <a:rPr lang="en-US" dirty="0" smtClean="0"/>
              <a:t>have gone bankrupt. </a:t>
            </a:r>
            <a:endParaRPr lang="en-US" dirty="0" smtClean="0"/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_____</a:t>
            </a:r>
            <a:r>
              <a:rPr lang="en-US" dirty="0" smtClean="0"/>
              <a:t> </a:t>
            </a:r>
            <a:r>
              <a:rPr lang="en-US" dirty="0" smtClean="0"/>
              <a:t>someone else wrote the essay. How would we know</a:t>
            </a:r>
            <a:r>
              <a:rPr lang="en-US" dirty="0" smtClean="0"/>
              <a:t>?</a:t>
            </a:r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C00000"/>
                </a:solidFill>
              </a:rPr>
              <a:t>_____</a:t>
            </a:r>
            <a:r>
              <a:rPr lang="en-US" dirty="0" smtClean="0"/>
              <a:t> they hadn’t </a:t>
            </a:r>
            <a:r>
              <a:rPr lang="en-US" dirty="0" smtClean="0"/>
              <a:t>told Maria about the party! </a:t>
            </a:r>
            <a:r>
              <a:rPr lang="en-US" dirty="0" smtClean="0"/>
              <a:t>They wouldn’t </a:t>
            </a:r>
            <a:r>
              <a:rPr lang="en-US" dirty="0" smtClean="0"/>
              <a:t>have ruined the surprise</a:t>
            </a:r>
            <a:r>
              <a:rPr lang="en-US" dirty="0" smtClean="0"/>
              <a:t>.</a:t>
            </a:r>
          </a:p>
          <a:p>
            <a:pPr indent="0">
              <a:spcBef>
                <a:spcPts val="0"/>
              </a:spcBef>
              <a:buNone/>
            </a:pPr>
            <a:endParaRPr lang="en-US" dirty="0" smtClean="0"/>
          </a:p>
          <a:p>
            <a:pPr indent="0">
              <a:spcBef>
                <a:spcPts val="0"/>
              </a:spcBef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0198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1 should       2 were to           3 providing      4 unless      5 so long as        6 but for       7 supposing      8 if only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914400" y="4953000"/>
            <a:ext cx="7315200" cy="469838"/>
          </a:xfrm>
        </p:spPr>
        <p:txBody>
          <a:bodyPr/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Complete the text by writing one word in each space.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half" idx="2"/>
          </p:nvPr>
        </p:nvSpPr>
        <p:spPr>
          <a:xfrm>
            <a:off x="0" y="5562600"/>
            <a:ext cx="9067800" cy="685800"/>
          </a:xfrm>
        </p:spPr>
        <p:txBody>
          <a:bodyPr>
            <a:noAutofit/>
          </a:bodyPr>
          <a:lstStyle/>
          <a:p>
            <a:pPr marL="457200" indent="-457200"/>
            <a:r>
              <a:rPr lang="en-US" sz="2400" b="1" dirty="0" smtClean="0"/>
              <a:t>	1) provided    </a:t>
            </a:r>
            <a:r>
              <a:rPr lang="en-US" sz="2400" b="1" dirty="0" smtClean="0"/>
              <a:t>2) </a:t>
            </a:r>
            <a:r>
              <a:rPr lang="en-US" sz="2400" b="1" dirty="0" smtClean="0"/>
              <a:t>Should/ if      3</a:t>
            </a:r>
            <a:r>
              <a:rPr lang="en-US" sz="2400" b="1" dirty="0" smtClean="0"/>
              <a:t>) </a:t>
            </a:r>
            <a:r>
              <a:rPr lang="en-US" sz="2400" b="1" dirty="0" smtClean="0"/>
              <a:t>will      </a:t>
            </a:r>
            <a:r>
              <a:rPr lang="en-US" sz="2400" b="1" dirty="0" smtClean="0"/>
              <a:t>4) Unless </a:t>
            </a:r>
            <a:r>
              <a:rPr lang="en-US" sz="2400" b="1" dirty="0" smtClean="0"/>
              <a:t>     5</a:t>
            </a:r>
            <a:r>
              <a:rPr lang="en-US" sz="2400" b="1" dirty="0" smtClean="0"/>
              <a:t>) </a:t>
            </a:r>
            <a:r>
              <a:rPr lang="en-US" sz="2400" b="1" dirty="0" smtClean="0"/>
              <a:t>are</a:t>
            </a:r>
          </a:p>
          <a:p>
            <a:pPr marL="457200" indent="-457200"/>
            <a:r>
              <a:rPr lang="en-US" sz="2400" b="1" dirty="0" smtClean="0"/>
              <a:t>	6</a:t>
            </a:r>
            <a:r>
              <a:rPr lang="en-US" sz="2400" b="1" dirty="0" smtClean="0"/>
              <a:t>) </a:t>
            </a:r>
            <a:r>
              <a:rPr lang="en-US" sz="2400" b="1" dirty="0" smtClean="0"/>
              <a:t>must 	     7</a:t>
            </a:r>
            <a:r>
              <a:rPr lang="en-US" sz="2400" b="1" dirty="0" smtClean="0"/>
              <a:t>) but </a:t>
            </a:r>
            <a:r>
              <a:rPr lang="en-US" sz="2400" b="1" dirty="0" smtClean="0"/>
              <a:t>	         8</a:t>
            </a:r>
            <a:r>
              <a:rPr lang="en-US" sz="2400" b="1" dirty="0" smtClean="0"/>
              <a:t>) have </a:t>
            </a:r>
            <a:r>
              <a:rPr lang="en-US" sz="2400" b="1" dirty="0" smtClean="0"/>
              <a:t>    9</a:t>
            </a:r>
            <a:r>
              <a:rPr lang="en-US" sz="2400" b="1" dirty="0" smtClean="0"/>
              <a:t>) not </a:t>
            </a:r>
            <a:r>
              <a:rPr lang="en-US" sz="2400" b="1" dirty="0" smtClean="0"/>
              <a:t>        10</a:t>
            </a:r>
            <a:r>
              <a:rPr lang="en-US" sz="2400" b="1" dirty="0" smtClean="0"/>
              <a:t>) have</a:t>
            </a:r>
            <a:endParaRPr lang="en-US" sz="2400" b="1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idx="1"/>
          </p:nvPr>
        </p:nvSpPr>
        <p:spPr/>
      </p:sp>
      <p:sp>
        <p:nvSpPr>
          <p:cNvPr id="9" name="Rectangle 8"/>
          <p:cNvSpPr/>
          <p:nvPr/>
        </p:nvSpPr>
        <p:spPr>
          <a:xfrm>
            <a:off x="76200" y="0"/>
            <a:ext cx="9067800" cy="5046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Mr</a:t>
            </a:r>
            <a:r>
              <a:rPr lang="en-US" sz="2400" dirty="0" smtClean="0"/>
              <a:t> Jeffries, </a:t>
            </a:r>
          </a:p>
          <a:p>
            <a:r>
              <a:rPr lang="en-US" sz="2400" dirty="0" smtClean="0"/>
              <a:t>I have decided against a prison sentence in your case. You may walk free from this court </a:t>
            </a:r>
            <a:r>
              <a:rPr lang="en-US" sz="2400" b="1" i="1" dirty="0" smtClean="0">
                <a:solidFill>
                  <a:srgbClr val="C00000"/>
                </a:solidFill>
              </a:rPr>
              <a:t>(1)</a:t>
            </a:r>
            <a:r>
              <a:rPr lang="en-US" sz="2400" dirty="0" smtClean="0"/>
              <a:t>_____ that you report to Chesham police station every Friday for the next six months. </a:t>
            </a:r>
            <a:r>
              <a:rPr lang="en-US" sz="2400" b="1" i="1" dirty="0" smtClean="0">
                <a:solidFill>
                  <a:srgbClr val="C00000"/>
                </a:solidFill>
              </a:rPr>
              <a:t>(2)</a:t>
            </a:r>
            <a:r>
              <a:rPr lang="en-US" sz="2400" dirty="0" smtClean="0"/>
              <a:t> _____ you fail to do so, you will be given one warning; and if you persist in failing to meet this obligation, you </a:t>
            </a:r>
            <a:r>
              <a:rPr lang="en-US" sz="2400" b="1" i="1" dirty="0" smtClean="0">
                <a:solidFill>
                  <a:srgbClr val="C00000"/>
                </a:solidFill>
              </a:rPr>
              <a:t>(3)</a:t>
            </a:r>
            <a:r>
              <a:rPr lang="en-US" sz="2400" dirty="0" smtClean="0"/>
              <a:t> return to this court for a harsher sentence. </a:t>
            </a:r>
            <a:r>
              <a:rPr lang="en-US" sz="2400" b="1" i="1" dirty="0" smtClean="0">
                <a:solidFill>
                  <a:srgbClr val="C00000"/>
                </a:solidFill>
              </a:rPr>
              <a:t>(4)</a:t>
            </a:r>
            <a:r>
              <a:rPr lang="en-US" sz="2400" dirty="0" smtClean="0"/>
              <a:t> _____ you can present good reason why you were unable to report to the station, you will find yourself in severe trouble. If you </a:t>
            </a:r>
            <a:r>
              <a:rPr lang="en-US" sz="2400" b="1" i="1" dirty="0" smtClean="0">
                <a:solidFill>
                  <a:srgbClr val="C00000"/>
                </a:solidFill>
              </a:rPr>
              <a:t>(5)</a:t>
            </a:r>
            <a:r>
              <a:rPr lang="en-US" sz="2400" dirty="0" smtClean="0"/>
              <a:t> ____ unable to attend because of illness, please note that a medical certificate </a:t>
            </a:r>
            <a:r>
              <a:rPr lang="en-US" sz="2400" b="1" i="1" dirty="0" smtClean="0">
                <a:solidFill>
                  <a:srgbClr val="C00000"/>
                </a:solidFill>
              </a:rPr>
              <a:t>(6)</a:t>
            </a:r>
            <a:r>
              <a:rPr lang="en-US" sz="2400" dirty="0" smtClean="0"/>
              <a:t> ____ be produced, signed by your doctor, proving your state of health. You should </a:t>
            </a:r>
            <a:r>
              <a:rPr lang="en-US" sz="2400" dirty="0" err="1" smtClean="0"/>
              <a:t>realise</a:t>
            </a:r>
            <a:r>
              <a:rPr lang="en-US" sz="2400" dirty="0" smtClean="0"/>
              <a:t> that </a:t>
            </a:r>
            <a:r>
              <a:rPr lang="en-US" sz="2400" b="1" i="1" dirty="0" smtClean="0">
                <a:solidFill>
                  <a:srgbClr val="C00000"/>
                </a:solidFill>
              </a:rPr>
              <a:t>(7)</a:t>
            </a:r>
            <a:r>
              <a:rPr lang="en-US" sz="2400" dirty="0" smtClean="0"/>
              <a:t> ____ for your previous good conduct, I would </a:t>
            </a:r>
            <a:r>
              <a:rPr lang="en-US" sz="2400" b="1" i="1" dirty="0" smtClean="0">
                <a:solidFill>
                  <a:srgbClr val="C00000"/>
                </a:solidFill>
              </a:rPr>
              <a:t>(8)</a:t>
            </a:r>
            <a:r>
              <a:rPr lang="en-US" sz="2400" dirty="0" smtClean="0"/>
              <a:t> _____ had no hesitation in imposing a prison sentence. And I shall not forget that if your friend had </a:t>
            </a:r>
            <a:r>
              <a:rPr lang="en-US" sz="2400" b="1" i="1" dirty="0" smtClean="0">
                <a:solidFill>
                  <a:srgbClr val="C00000"/>
                </a:solidFill>
              </a:rPr>
              <a:t>(9) _____ </a:t>
            </a:r>
            <a:r>
              <a:rPr lang="en-US" sz="2400" dirty="0" smtClean="0"/>
              <a:t>intervened in the fight, you might </a:t>
            </a:r>
            <a:r>
              <a:rPr lang="en-US" sz="2400" b="1" i="1" dirty="0" smtClean="0">
                <a:solidFill>
                  <a:srgbClr val="C00000"/>
                </a:solidFill>
              </a:rPr>
              <a:t>(10) </a:t>
            </a:r>
            <a:r>
              <a:rPr lang="en-US" sz="2400" dirty="0" smtClean="0">
                <a:solidFill>
                  <a:srgbClr val="C00000"/>
                </a:solidFill>
              </a:rPr>
              <a:t>_____ </a:t>
            </a:r>
            <a:r>
              <a:rPr lang="en-US" sz="2400" b="1" i="1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seriously injured the defendant.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109</TotalTime>
  <Words>610</Words>
  <Application>Microsoft Office PowerPoint</Application>
  <PresentationFormat>On-screen Show (4:3)</PresentationFormat>
  <Paragraphs>51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I hope or I wish?</vt:lpstr>
      <vt:lpstr>Discuss the meaning of the different linking words in the following conditional sentences:</vt:lpstr>
      <vt:lpstr>Match the linking words with their meanings:</vt:lpstr>
      <vt:lpstr>Insert the correct linking word:</vt:lpstr>
      <vt:lpstr>Complete the text by writing one word in each space.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the text by writing one word in each space.</dc:title>
  <dc:creator>Amelia Mareva</dc:creator>
  <cp:lastModifiedBy>Amelia Mareva</cp:lastModifiedBy>
  <cp:revision>14</cp:revision>
  <dcterms:created xsi:type="dcterms:W3CDTF">2018-10-29T14:00:48Z</dcterms:created>
  <dcterms:modified xsi:type="dcterms:W3CDTF">2018-10-29T15:49:53Z</dcterms:modified>
</cp:coreProperties>
</file>