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9" autoAdjust="0"/>
    <p:restoredTop sz="94629" autoAdjust="0"/>
  </p:normalViewPr>
  <p:slideViewPr>
    <p:cSldViewPr>
      <p:cViewPr varScale="1">
        <p:scale>
          <a:sx n="88" d="100"/>
          <a:sy n="88" d="100"/>
        </p:scale>
        <p:origin x="-52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68BD8-A0AB-4B42-AED9-640DDF280DAD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C6416-E56D-48BF-94D1-28E238F7721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64572-64E0-457A-B70B-AAA23AB535C5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91945-03FA-472A-A81F-B34EC8DAD1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Transliteration </a:t>
            </a:r>
            <a:r>
              <a:rPr lang="en-US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</a:t>
            </a:r>
            <a:r>
              <a:rPr lang="en-US" sz="3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State Gazette №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19,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13th March 2009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152400" y="1905000"/>
          <a:ext cx="3962400" cy="4206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7895"/>
                <a:gridCol w="222450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kern="1200" baseline="0" dirty="0" smtClean="0"/>
                        <a:t>Cyrillic letters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smtClean="0"/>
                        <a:t>Spelling equivalents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2000" baseline="0" dirty="0" smtClean="0"/>
                        <a:t>Ж, ж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baseline="0" dirty="0" smtClean="0"/>
                        <a:t> </a:t>
                      </a:r>
                      <a:r>
                        <a:rPr lang="en-US" sz="2000" baseline="0" dirty="0" err="1" smtClean="0"/>
                        <a:t>Zh</a:t>
                      </a:r>
                      <a:r>
                        <a:rPr lang="en-US" sz="2000" baseline="0" dirty="0" smtClean="0"/>
                        <a:t>, </a:t>
                      </a:r>
                      <a:r>
                        <a:rPr lang="en-US" sz="2000" baseline="0" dirty="0" err="1" smtClean="0"/>
                        <a:t>zh</a:t>
                      </a:r>
                      <a:endParaRPr lang="en-US" sz="2000" baseline="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2000" baseline="0" dirty="0" smtClean="0"/>
                        <a:t>Й, й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Y, y</a:t>
                      </a:r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" sz="2000" baseline="0" dirty="0" smtClean="0"/>
                        <a:t>Ц, ц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aseline="0" dirty="0" err="1" smtClean="0"/>
                        <a:t>Ts</a:t>
                      </a:r>
                      <a:r>
                        <a:rPr lang="es-ES" sz="2000" baseline="0" dirty="0" smtClean="0"/>
                        <a:t>, </a:t>
                      </a:r>
                      <a:r>
                        <a:rPr lang="es-ES" sz="2000" baseline="0" dirty="0" err="1" smtClean="0"/>
                        <a:t>ts</a:t>
                      </a:r>
                      <a:endParaRPr lang="es-ES" sz="2000" baseline="0" dirty="0" smtClean="0"/>
                    </a:p>
                    <a:p>
                      <a:pPr algn="l"/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g-BG" sz="2000" baseline="0" dirty="0" smtClean="0"/>
                        <a:t>Ч, ч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aseline="0" dirty="0" smtClean="0"/>
                        <a:t>Ch,  </a:t>
                      </a:r>
                      <a:r>
                        <a:rPr lang="en-US" sz="2000" baseline="0" dirty="0" err="1" smtClean="0"/>
                        <a:t>ch</a:t>
                      </a:r>
                      <a:endParaRPr lang="en-US" sz="2000" baseline="0" dirty="0" smtClean="0"/>
                    </a:p>
                    <a:p>
                      <a:pPr algn="l"/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aseline="0" dirty="0" smtClean="0"/>
                        <a:t>Ш, ш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aseline="0" dirty="0" smtClean="0"/>
                        <a:t>Sh, sh </a:t>
                      </a:r>
                      <a:endParaRPr lang="en-GB" sz="2000" baseline="0" dirty="0" smtClean="0"/>
                    </a:p>
                    <a:p>
                      <a:pPr algn="l"/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905000"/>
          <a:ext cx="4038600" cy="4231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1199"/>
                <a:gridCol w="2057401"/>
              </a:tblGrid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/>
                        <a:t>Cyrillic letters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/>
                        <a:t>Spelling equivalents</a:t>
                      </a:r>
                      <a:endParaRPr lang="en-US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2000" kern="1200" baseline="0" dirty="0" smtClean="0"/>
                        <a:t>Щ, щ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baseline="0" dirty="0" err="1" smtClean="0"/>
                        <a:t>Sht</a:t>
                      </a:r>
                      <a:r>
                        <a:rPr lang="en-US" sz="2000" kern="1200" baseline="0" dirty="0" smtClean="0"/>
                        <a:t>, </a:t>
                      </a:r>
                      <a:r>
                        <a:rPr lang="en-US" sz="2000" kern="1200" baseline="0" dirty="0" err="1" smtClean="0"/>
                        <a:t>sht</a:t>
                      </a:r>
                      <a:endParaRPr lang="en-US" sz="2000" kern="1200" baseline="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sz="2000" kern="1200" baseline="0" dirty="0" smtClean="0"/>
                        <a:t>Ъ, ъ</a:t>
                      </a:r>
                      <a:endParaRPr lang="en-US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/>
                        <a:t>A, a</a:t>
                      </a:r>
                      <a:endParaRPr lang="en-US" sz="200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000" baseline="0" dirty="0" smtClean="0"/>
                        <a:t>Ь, ь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aseline="0" dirty="0" smtClean="0"/>
                        <a:t>Y, y</a:t>
                      </a:r>
                      <a:endParaRPr lang="en-US" sz="200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6440">
                <a:tc>
                  <a:txBody>
                    <a:bodyPr/>
                    <a:lstStyle/>
                    <a:p>
                      <a:r>
                        <a:rPr lang="bg-BG" sz="2000" baseline="0" dirty="0" smtClean="0"/>
                        <a:t>Ю, ю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Yu, </a:t>
                      </a:r>
                      <a:r>
                        <a:rPr lang="en-US" sz="2000" baseline="0" dirty="0" err="1" smtClean="0"/>
                        <a:t>yu</a:t>
                      </a:r>
                      <a:endParaRPr lang="en-US" sz="200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/>
                        <a:t>Я, я</a:t>
                      </a:r>
                      <a:endParaRPr lang="en-US" sz="2000" dirty="0" smtClean="0"/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aseline="0" dirty="0" smtClean="0"/>
                        <a:t>Ya, ya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889844"/>
            <a:ext cx="8763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Correct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the spelling mistakes in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following sentences.</a:t>
            </a:r>
          </a:p>
          <a:p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Cvqtko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Jelqzkov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was born in the town of Shumen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 startAt="2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Veliko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Turnovo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 picturesque town on the banks of the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Jantra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River, was the capital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Second Bulgarian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Kingdom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 startAt="3"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Chturcite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considered by many to be the most popular rock band in Bulgaria of all times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/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Jeravna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 small village near Sliven: it is the birthplace of Jordan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Jovkov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is also known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its beautiful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houses from the Bulgarian Revival Period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Write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down your name and the names of your close family following the norms of the Translation Act.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182</Words>
  <Application>Microsoft Office PowerPoint</Application>
  <PresentationFormat>On-screen Show (4:3)</PresentationFormat>
  <Paragraphs>39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Transliteration Act The State Gazette № 19, 13th March 2009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Transliteration Act The State Gazette № 19, 13th March 2009</dc:title>
  <dc:creator>Amelia Mareva</dc:creator>
  <cp:lastModifiedBy>Amelia Mareva</cp:lastModifiedBy>
  <cp:revision>3</cp:revision>
  <dcterms:created xsi:type="dcterms:W3CDTF">2018-10-17T14:02:29Z</dcterms:created>
  <dcterms:modified xsi:type="dcterms:W3CDTF">2018-10-17T14:23:03Z</dcterms:modified>
</cp:coreProperties>
</file>