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1" r:id="rId1"/>
  </p:sldMasterIdLst>
  <p:notesMasterIdLst>
    <p:notesMasterId r:id="rId40"/>
  </p:notesMasterIdLst>
  <p:sldIdLst>
    <p:sldId id="316" r:id="rId2"/>
    <p:sldId id="257" r:id="rId3"/>
    <p:sldId id="258" r:id="rId4"/>
    <p:sldId id="289" r:id="rId5"/>
    <p:sldId id="259" r:id="rId6"/>
    <p:sldId id="317" r:id="rId7"/>
    <p:sldId id="280" r:id="rId8"/>
    <p:sldId id="264" r:id="rId9"/>
    <p:sldId id="290" r:id="rId10"/>
    <p:sldId id="267" r:id="rId11"/>
    <p:sldId id="269" r:id="rId12"/>
    <p:sldId id="293" r:id="rId13"/>
    <p:sldId id="271" r:id="rId14"/>
    <p:sldId id="273" r:id="rId15"/>
    <p:sldId id="272" r:id="rId16"/>
    <p:sldId id="276" r:id="rId17"/>
    <p:sldId id="298" r:id="rId18"/>
    <p:sldId id="299" r:id="rId19"/>
    <p:sldId id="300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9" r:id="rId28"/>
    <p:sldId id="320" r:id="rId29"/>
    <p:sldId id="321" r:id="rId30"/>
    <p:sldId id="322" r:id="rId31"/>
    <p:sldId id="301" r:id="rId32"/>
    <p:sldId id="302" r:id="rId33"/>
    <p:sldId id="303" r:id="rId34"/>
    <p:sldId id="304" r:id="rId35"/>
    <p:sldId id="305" r:id="rId36"/>
    <p:sldId id="297" r:id="rId37"/>
    <p:sldId id="306" r:id="rId38"/>
    <p:sldId id="315" r:id="rId39"/>
  </p:sldIdLst>
  <p:sldSz cx="9144000" cy="6858000" type="screen4x3"/>
  <p:notesSz cx="6858000" cy="914400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99FF"/>
    <a:srgbClr val="FF00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6" autoAdjust="0"/>
  </p:normalViewPr>
  <p:slideViewPr>
    <p:cSldViewPr>
      <p:cViewPr varScale="1">
        <p:scale>
          <a:sx n="103" d="100"/>
          <a:sy n="103" d="100"/>
        </p:scale>
        <p:origin x="17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F55F956-B4CF-47A0-BAE6-333BE720402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19187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9C336F-2FC2-4463-83E0-1664EA778886}" type="slidenum">
              <a:rPr lang="bg-BG" altLang="bg-BG" smtClean="0">
                <a:solidFill>
                  <a:prstClr val="black"/>
                </a:solidFill>
              </a:rPr>
              <a:pPr/>
              <a:t>17</a:t>
            </a:fld>
            <a:endParaRPr lang="bg-BG" altLang="bg-BG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62DB-B78E-4177-9603-60EE0A117EB3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29657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3565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2830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13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8837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4177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24162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2067C-A3CF-4ABB-871F-91BD8A39E48E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92786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595E-E90B-47A5-8385-CE58513DD89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98787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07068A-92B5-4B13-B08A-68FBE22B2F2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26305500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81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13BC36-FEFA-4396-B301-AE3B6371DF1B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6250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19044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581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196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4CC980-71A9-43F5-8460-689C52235D62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2279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468B-824E-4B88-9D1E-8939457A282D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58348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92B9-99F6-4FE8-9668-AF7BBE36AE85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17456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5797-4E83-40BD-9C87-6885F393F4A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84205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E8B0F-BF15-4848-B806-AFEE08298176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34650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8F9-27DF-4E25-85FC-A27BD465BC58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62912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8C453-8DA2-4B03-BB0E-304DBD87DECC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90135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34FFA-9C3E-4D96-99D9-6D2DC856A98B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22555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18BE8F-6C1A-416E-98D6-D49B9B906AEF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9356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  <p:sldLayoutId id="2147484000" r:id="rId19"/>
    <p:sldLayoutId id="2147484001" r:id="rId20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igaspaces.com/blog/in-memory-computing/" TargetMode="External"/><Relationship Id="rId3" Type="http://schemas.openxmlformats.org/officeDocument/2006/relationships/hyperlink" Target="https://en.wikipedia.org/wiki/big_data" TargetMode="External"/><Relationship Id="rId7" Type="http://schemas.openxmlformats.org/officeDocument/2006/relationships/hyperlink" Target="https://www.g2.com/categories/analytics-platforms" TargetMode="External"/><Relationship Id="rId2" Type="http://schemas.openxmlformats.org/officeDocument/2006/relationships/hyperlink" Target="https://en.wikipedia.org/wiki/Data_warehou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pache_Hadoop" TargetMode="External"/><Relationship Id="rId5" Type="http://schemas.openxmlformats.org/officeDocument/2006/relationships/hyperlink" Target="https://en.wikipedia.org/wiki/business_intelligence" TargetMode="External"/><Relationship Id="rId4" Type="http://schemas.openxmlformats.org/officeDocument/2006/relationships/hyperlink" Target="https://en.wikipedia.org/wiki/Data_mini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3831" y="1052736"/>
            <a:ext cx="6954820" cy="3240360"/>
          </a:xfrm>
        </p:spPr>
        <p:txBody>
          <a:bodyPr>
            <a:normAutofit/>
          </a:bodyPr>
          <a:lstStyle/>
          <a:p>
            <a:r>
              <a:rPr lang="en-US" altLang="bg-BG" sz="3600" b="1" dirty="0" smtClean="0">
                <a:solidFill>
                  <a:srgbClr val="C00000"/>
                </a:solidFill>
              </a:rPr>
              <a:t>CITB709 </a:t>
            </a:r>
            <a:r>
              <a:rPr lang="bg-BG" altLang="bg-BG" sz="3600" b="1" dirty="0" smtClean="0">
                <a:solidFill>
                  <a:srgbClr val="C00000"/>
                </a:solidFill>
              </a:rPr>
              <a:t>Информационни системи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/>
            </a:r>
            <a:br>
              <a:rPr lang="bg-BG" altLang="bg-BG" sz="3200" b="1" dirty="0" smtClean="0">
                <a:solidFill>
                  <a:srgbClr val="C00000"/>
                </a:solidFill>
              </a:rPr>
            </a:br>
            <a: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altLang="bg-BG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altLang="bg-BG" sz="3200" dirty="0" smtClean="0"/>
              <a:t> </a:t>
            </a:r>
            <a:r>
              <a:rPr lang="bg-BG" altLang="bg-BG" sz="3600" b="1" cap="small" dirty="0" smtClean="0">
                <a:solidFill>
                  <a:srgbClr val="759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Тема 6:</a:t>
            </a:r>
            <a:r>
              <a:rPr lang="ru-RU" altLang="bg-BG" sz="3600" b="1" cap="small" dirty="0" smtClean="0">
                <a:solidFill>
                  <a:srgbClr val="759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 </a:t>
            </a:r>
            <a:r>
              <a:rPr lang="ru-RU" altLang="bg-BG" sz="3600" b="1" cap="small" dirty="0">
                <a:solidFill>
                  <a:srgbClr val="7598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Управление на ресурса „данни“</a:t>
            </a:r>
            <a:r>
              <a:rPr lang="bg-BG" altLang="bg-BG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altLang="bg-BG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bg-BG" altLang="bg-BG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4221088"/>
            <a:ext cx="6146800" cy="14859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g-BG" altLang="bg-BG" sz="2800" cap="none" dirty="0"/>
              <a:t>Ю</a:t>
            </a:r>
            <a:r>
              <a:rPr lang="bg-BG" altLang="bg-BG" sz="2800" cap="none" dirty="0" smtClean="0"/>
              <a:t>лиана </a:t>
            </a:r>
            <a:r>
              <a:rPr lang="bg-BG" altLang="bg-BG" sz="2800" cap="none" dirty="0"/>
              <a:t>П</a:t>
            </a:r>
            <a:r>
              <a:rPr lang="bg-BG" altLang="bg-BG" sz="2800" cap="none" dirty="0" smtClean="0"/>
              <a:t>енева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g-BG" altLang="bg-BG" sz="2800" cap="none" dirty="0" smtClean="0"/>
              <a:t>департамент “Информатика”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bg-BG" sz="2800" cap="none" dirty="0" smtClean="0"/>
              <a:t>july_peneva@abv.bg</a:t>
            </a:r>
            <a:endParaRPr lang="bg-BG" altLang="bg-BG" sz="2800" cap="none" dirty="0"/>
          </a:p>
        </p:txBody>
      </p:sp>
    </p:spTree>
    <p:extLst>
      <p:ext uri="{BB962C8B-B14F-4D97-AF65-F5344CB8AC3E}">
        <p14:creationId xmlns:p14="http://schemas.microsoft.com/office/powerpoint/2010/main" val="1705107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6511925" cy="782960"/>
          </a:xfrm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bg-BG" altLang="bg-BG" sz="3200" b="1" dirty="0">
                <a:solidFill>
                  <a:srgbClr val="C00000"/>
                </a:solidFill>
              </a:rPr>
              <a:t>Традиционен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подход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27584" y="1259632"/>
            <a:ext cx="8208912" cy="4623644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bg-BG" altLang="bg-BG" sz="3000" i="1" cap="none" dirty="0" smtClean="0">
                <a:solidFill>
                  <a:srgbClr val="002060"/>
                </a:solidFill>
              </a:rPr>
              <a:t>Преимущества</a:t>
            </a:r>
          </a:p>
          <a:p>
            <a:pPr eaLnBrk="1" hangingPunct="1">
              <a:spcBef>
                <a:spcPts val="0"/>
              </a:spcBef>
            </a:pPr>
            <a:r>
              <a:rPr lang="bg-BG" altLang="bg-BG" sz="2600" cap="none" dirty="0" smtClean="0"/>
              <a:t>Лесно прилагане без особени допълнителни средства</a:t>
            </a:r>
            <a:r>
              <a:rPr lang="en-US" altLang="bg-BG" sz="2600" cap="none" dirty="0" smtClean="0"/>
              <a:t>.</a:t>
            </a:r>
            <a:endParaRPr lang="bg-BG" altLang="bg-BG" sz="2600" cap="none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bg-BG" altLang="bg-BG" sz="3000" i="1" cap="none" dirty="0" smtClean="0">
                <a:solidFill>
                  <a:srgbClr val="002060"/>
                </a:solidFill>
              </a:rPr>
              <a:t>Недостатъци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/>
              <a:t>Излишество при съхраняване на данните.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/>
              <a:t>Нарушаване на цялостността.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/>
              <a:t>Зависимост между данни и програми.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/>
              <a:t>Работа с фиксирани заявки.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/>
              <a:t>Несъвместими файлови формати.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/>
              <a:t>Трудно споделяне на данните.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/>
              <a:t>Трудна защита на данните.</a:t>
            </a:r>
          </a:p>
          <a:p>
            <a:pPr eaLnBrk="1" hangingPunct="1">
              <a:spcBef>
                <a:spcPts val="0"/>
              </a:spcBef>
            </a:pPr>
            <a:endParaRPr lang="bg-BG" altLang="bg-BG" sz="2800" b="1" i="1" dirty="0" smtClean="0"/>
          </a:p>
          <a:p>
            <a:pPr eaLnBrk="1" hangingPunct="1"/>
            <a:endParaRPr lang="bg-BG" altLang="bg-B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94EF6EE-7785-43AF-8156-79FDB954173F}" type="slidenum">
              <a:rPr lang="bg-BG" altLang="bg-BG"/>
              <a:pPr>
                <a:defRPr/>
              </a:pPr>
              <a:t>10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2927"/>
            <a:ext cx="8243888" cy="652611"/>
          </a:xfrm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bg-BG" altLang="bg-BG" sz="3200" b="1" dirty="0">
                <a:solidFill>
                  <a:srgbClr val="C00000"/>
                </a:solidFill>
              </a:rPr>
              <a:t>Подход “бази от данни”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09390" y="1340768"/>
            <a:ext cx="7416179" cy="4463702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400" cap="none" dirty="0" smtClean="0"/>
              <a:t>Данните, свързани с дейността на дадено предприятие се съхраняват на </a:t>
            </a:r>
            <a:r>
              <a:rPr lang="bg-BG" altLang="bg-BG" sz="2400" u="sng" cap="none" dirty="0" smtClean="0">
                <a:solidFill>
                  <a:srgbClr val="002060"/>
                </a:solidFill>
              </a:rPr>
              <a:t>едно място</a:t>
            </a:r>
            <a:r>
              <a:rPr lang="bg-BG" altLang="bg-BG" sz="2400" cap="none" dirty="0" smtClean="0">
                <a:solidFill>
                  <a:srgbClr val="002060"/>
                </a:solidFill>
              </a:rPr>
              <a:t> </a:t>
            </a:r>
            <a:r>
              <a:rPr lang="bg-BG" altLang="bg-BG" sz="2400" cap="none" dirty="0" smtClean="0"/>
              <a:t>и се използват от всички разработени приложения</a:t>
            </a:r>
            <a:r>
              <a:rPr lang="en-US" altLang="bg-BG" sz="2400" cap="none" dirty="0" smtClean="0"/>
              <a:t>;</a:t>
            </a:r>
            <a:r>
              <a:rPr lang="bg-BG" altLang="bg-BG" sz="2400" cap="none" dirty="0" smtClean="0"/>
              <a:t> 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400" cap="none" dirty="0" smtClean="0"/>
              <a:t>Управлението им се осъществява чрез </a:t>
            </a:r>
            <a:r>
              <a:rPr lang="bg-BG" altLang="bg-BG" sz="2400" cap="none" dirty="0" smtClean="0">
                <a:solidFill>
                  <a:srgbClr val="002060"/>
                </a:solidFill>
              </a:rPr>
              <a:t>софтуер</a:t>
            </a:r>
            <a:r>
              <a:rPr lang="bg-BG" altLang="bg-BG" sz="2400" cap="none" dirty="0" smtClean="0"/>
              <a:t> – </a:t>
            </a:r>
            <a:r>
              <a:rPr lang="bg-BG" altLang="bg-BG" sz="2400" cap="none" dirty="0" smtClean="0">
                <a:solidFill>
                  <a:schemeClr val="tx1"/>
                </a:solidFill>
              </a:rPr>
              <a:t>с</a:t>
            </a:r>
            <a:r>
              <a:rPr lang="bg-BG" altLang="bg-BG" sz="2400" cap="none" dirty="0" smtClean="0"/>
              <a:t>истема за управление на бази от данни (СУБД)</a:t>
            </a:r>
            <a:r>
              <a:rPr lang="en-US" altLang="bg-BG" sz="2400" cap="none" dirty="0" smtClean="0"/>
              <a:t>;</a:t>
            </a:r>
            <a:endParaRPr lang="bg-BG" altLang="bg-BG" sz="2400" cap="none" dirty="0" smtClean="0"/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400" cap="none" dirty="0" smtClean="0"/>
              <a:t>СУБД - съвкупност от програми, които позволяват на потребителя да </a:t>
            </a:r>
            <a:r>
              <a:rPr lang="bg-BG" altLang="bg-BG" sz="2400" u="sng" cap="none" dirty="0" smtClean="0">
                <a:solidFill>
                  <a:srgbClr val="002060"/>
                </a:solidFill>
              </a:rPr>
              <a:t>създава</a:t>
            </a:r>
            <a:r>
              <a:rPr lang="bg-BG" altLang="bg-BG" sz="2400" cap="none" dirty="0" smtClean="0"/>
              <a:t> и </a:t>
            </a:r>
            <a:r>
              <a:rPr lang="bg-BG" altLang="bg-BG" sz="2400" u="sng" cap="none" dirty="0" smtClean="0">
                <a:solidFill>
                  <a:srgbClr val="002060"/>
                </a:solidFill>
              </a:rPr>
              <a:t>обработва</a:t>
            </a:r>
            <a:r>
              <a:rPr lang="bg-BG" altLang="bg-BG" sz="2400" cap="none" dirty="0" smtClean="0"/>
              <a:t> бази от данни, свързани с различни приложения</a:t>
            </a:r>
            <a:r>
              <a:rPr lang="en-US" altLang="bg-BG" sz="2400" cap="none" dirty="0" smtClean="0"/>
              <a:t>.</a:t>
            </a:r>
            <a:r>
              <a:rPr lang="bg-BG" altLang="bg-BG" sz="2400" cap="none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C0D5113-DC08-4C86-B0BC-3B40E12D9416}" type="slidenum">
              <a:rPr lang="bg-BG" altLang="bg-BG"/>
              <a:pPr>
                <a:defRPr/>
              </a:pPr>
              <a:t>11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08828"/>
            <a:ext cx="7992888" cy="580926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Подход “бази от данни”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7467600" cy="5112568"/>
          </a:xfrm>
        </p:spPr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12</a:t>
            </a:fld>
            <a:endParaRPr lang="bg-BG" altLang="bg-BG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199414" cy="4250655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501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9753"/>
            <a:ext cx="8243887" cy="653479"/>
          </a:xfrm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bg-BG" altLang="bg-BG" sz="3200" b="1" dirty="0">
                <a:solidFill>
                  <a:srgbClr val="C00000"/>
                </a:solidFill>
              </a:rPr>
              <a:t>Подход “бази от данни”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3568" y="1052736"/>
            <a:ext cx="7067550" cy="4930552"/>
          </a:xfrm>
        </p:spPr>
        <p:txBody>
          <a:bodyPr rtlCol="0">
            <a:normAutofit/>
          </a:bodyPr>
          <a:lstStyle/>
          <a:p>
            <a:pPr marL="274320" indent="-18288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bg-BG" altLang="bg-BG" sz="2800" b="1" i="1" cap="none" dirty="0" smtClean="0">
                <a:solidFill>
                  <a:srgbClr val="002060"/>
                </a:solidFill>
              </a:rPr>
              <a:t>Характеристики</a:t>
            </a:r>
          </a:p>
          <a:p>
            <a:pPr marL="274320" indent="-18288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bg-BG" altLang="bg-BG" sz="800" b="1" i="1" cap="none" dirty="0" smtClean="0">
              <a:solidFill>
                <a:schemeClr val="accent2"/>
              </a:solidFill>
            </a:endParaRPr>
          </a:p>
          <a:p>
            <a:pPr lvl="2" indent="-18288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bg-BG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 на излишеството</a:t>
            </a:r>
            <a:r>
              <a:rPr lang="en-US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bg-BG" altLang="bg-BG" sz="2200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18288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bg-BG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каталог</a:t>
            </a:r>
            <a:r>
              <a:rPr lang="en-US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bg-BG" altLang="bg-BG" sz="2200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18288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bg-BG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моделиране на данните</a:t>
            </a:r>
            <a:r>
              <a:rPr lang="en-US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bg-BG" altLang="bg-BG" sz="2200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18288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bg-BG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ограничения за цялостност</a:t>
            </a:r>
            <a:r>
              <a:rPr lang="en-US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bg-BG" altLang="bg-BG" sz="2200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18288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bg-BG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независимост между данни и програми</a:t>
            </a:r>
            <a:r>
              <a:rPr lang="en-US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bg-BG" altLang="bg-BG" sz="2200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18288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bg-BG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потребителски представи</a:t>
            </a:r>
            <a:r>
              <a:rPr lang="en-US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bg-BG" altLang="bg-BG" sz="2200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18288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bg-BG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споделяне на данните</a:t>
            </a:r>
            <a:r>
              <a:rPr lang="en-US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bg-BG" altLang="bg-BG" sz="2200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indent="-18288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bg-BG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на правата за достъп;</a:t>
            </a:r>
          </a:p>
          <a:p>
            <a:pPr lvl="2" indent="-18288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bg-BG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възстановяване на данните;</a:t>
            </a:r>
          </a:p>
          <a:p>
            <a:pPr lvl="2" indent="-18288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bg-BG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интерфейси за потребители с различни умения;</a:t>
            </a:r>
          </a:p>
          <a:p>
            <a:pPr lvl="2" indent="-18288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defRPr/>
            </a:pPr>
            <a:r>
              <a:rPr lang="bg-BG" altLang="bg-BG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налагане на стандарти.</a:t>
            </a:r>
            <a:endParaRPr lang="bg-BG" altLang="bg-BG" sz="2200" b="1" i="1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6045626-A33D-4E79-85B4-411463AB9417}" type="slidenum">
              <a:rPr lang="bg-BG" altLang="bg-BG"/>
              <a:pPr>
                <a:defRPr/>
              </a:pPr>
              <a:t>13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63588" y="393091"/>
            <a:ext cx="7344816" cy="721048"/>
          </a:xfrm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bg-BG" altLang="bg-BG" sz="3200" b="1" dirty="0">
                <a:solidFill>
                  <a:srgbClr val="C00000"/>
                </a:solidFill>
              </a:rPr>
              <a:t>Подход “бази от данни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”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5616" y="1052736"/>
            <a:ext cx="6840760" cy="4896544"/>
          </a:xfrm>
        </p:spPr>
        <p:txBody>
          <a:bodyPr rtlCol="0">
            <a:noAutofit/>
          </a:bodyPr>
          <a:lstStyle/>
          <a:p>
            <a:pPr marL="609600" indent="-60960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bg-BG" altLang="bg-BG" sz="2800" i="1" cap="none" dirty="0" smtClean="0">
                <a:solidFill>
                  <a:srgbClr val="002060"/>
                </a:solidFill>
              </a:rPr>
              <a:t>Преимущества</a:t>
            </a:r>
          </a:p>
          <a:p>
            <a:pPr marL="609600" indent="-60960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bg-BG" altLang="bg-BG" sz="800" i="1" cap="none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defRPr/>
            </a:pPr>
            <a:r>
              <a:rPr lang="bg-BG" altLang="bg-BG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споделяне данните между много потребители с минимално излишество;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defRPr/>
            </a:pPr>
            <a:r>
              <a:rPr lang="bg-BG" altLang="bg-BG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обработване на транзакции;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defRPr/>
            </a:pPr>
            <a:r>
              <a:rPr lang="bg-BG" altLang="bg-BG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управление на едновременния достъп от </a:t>
            </a:r>
            <a:r>
              <a:rPr lang="bg-BG" altLang="bg-BG" sz="2400" cap="non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субд</a:t>
            </a:r>
            <a:r>
              <a:rPr lang="bg-BG" altLang="bg-BG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defRPr/>
            </a:pPr>
            <a:r>
              <a:rPr lang="bg-BG" altLang="bg-BG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поддържане на ограничения за цялостност на данните;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defRPr/>
            </a:pPr>
            <a:r>
              <a:rPr lang="bg-BG" altLang="bg-BG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защита на базата;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85000"/>
              <a:defRPr/>
            </a:pPr>
            <a:r>
              <a:rPr lang="bg-BG" altLang="bg-BG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независимост на данните.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85000"/>
              <a:buFont typeface="Courier New" panose="02070309020205020404" pitchFamily="49" charset="0"/>
              <a:buChar char="o"/>
              <a:defRPr/>
            </a:pPr>
            <a:endParaRPr lang="bg-BG" altLang="bg-BG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dirty="0" smtClean="0"/>
              <a:t>CITB709 - </a:t>
            </a:r>
            <a:r>
              <a:rPr lang="bg-BG" altLang="bg-BG" dirty="0" smtClean="0"/>
              <a:t>тема 6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1781CDC-BA6F-43E3-843D-1D68CF0468D1}" type="slidenum">
              <a:rPr lang="bg-BG" altLang="bg-BG"/>
              <a:pPr>
                <a:defRPr/>
              </a:pPr>
              <a:t>14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8243887" cy="725487"/>
          </a:xfrm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bg-BG" altLang="bg-BG" sz="3200" b="1" dirty="0">
                <a:solidFill>
                  <a:schemeClr val="accent5"/>
                </a:solidFill>
              </a:rPr>
              <a:t>Подход “бази от данни”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331" y="1196752"/>
            <a:ext cx="7705228" cy="5184775"/>
          </a:xfr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800" i="1" cap="none" dirty="0" smtClean="0">
                <a:solidFill>
                  <a:srgbClr val="002060"/>
                </a:solidFill>
              </a:rPr>
              <a:t>Недостатъци</a:t>
            </a:r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</a:pPr>
            <a:r>
              <a:rPr lang="bg-BG" altLang="bg-BG" sz="2400" cap="none" dirty="0" smtClean="0"/>
              <a:t>допълнителни инвестиции поради относително високите цени на софтуера и вероятно закупуване на допълнителен хардуер;</a:t>
            </a:r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</a:pPr>
            <a:r>
              <a:rPr lang="bg-BG" altLang="bg-BG" sz="2400" cap="none" dirty="0" smtClean="0"/>
              <a:t>създаване на проекти с лошо качество, поради неразбиране на основните  функции на СУБД;</a:t>
            </a:r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</a:pPr>
            <a:r>
              <a:rPr lang="bg-BG" altLang="bg-BG" sz="2400" cap="none" dirty="0" smtClean="0"/>
              <a:t>моделът на данните налага използването на точно определени структури за тяхното представяне;</a:t>
            </a:r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</a:pPr>
            <a:r>
              <a:rPr lang="bg-BG" altLang="bg-BG" sz="2400" cap="none" dirty="0" smtClean="0"/>
              <a:t>конвертирането на съществуващи приложения може да се окаже скъпо за организацията;</a:t>
            </a:r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</a:pPr>
            <a:r>
              <a:rPr lang="bg-BG" altLang="bg-BG" sz="2400" cap="none" dirty="0" smtClean="0"/>
              <a:t>изпълнение на системни функции като: защита, паралелен достъп до данните, проверка на ограничения за цялостност и др.</a:t>
            </a:r>
            <a:r>
              <a:rPr lang="bg-BG" altLang="bg-BG" sz="2400" cap="none" dirty="0" smtClean="0">
                <a:sym typeface="Wingdings" charset="2"/>
              </a:rPr>
              <a:t></a:t>
            </a:r>
            <a:r>
              <a:rPr lang="bg-BG" altLang="bg-BG" sz="2400" cap="none" dirty="0" smtClean="0"/>
              <a:t> възможно е  забавяне на обработките.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2A6C2A8-97F0-4969-8BF0-403E806F60A6}" type="slidenum">
              <a:rPr lang="bg-BG" altLang="bg-BG"/>
              <a:pPr>
                <a:defRPr/>
              </a:pPr>
              <a:t>15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1810"/>
            <a:ext cx="8243887" cy="575965"/>
          </a:xfrm>
        </p:spPr>
        <p:txBody>
          <a:bodyPr rtlCol="0">
            <a:no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bg-BG" altLang="bg-BG" sz="3200" b="1" dirty="0" smtClean="0">
                <a:solidFill>
                  <a:schemeClr val="accent5"/>
                </a:solidFill>
              </a:rPr>
              <a:t>Видове бази </a:t>
            </a:r>
            <a:r>
              <a:rPr lang="bg-BG" altLang="bg-BG" sz="3200" b="1" dirty="0">
                <a:solidFill>
                  <a:schemeClr val="accent5"/>
                </a:solidFill>
              </a:rPr>
              <a:t>от данни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97456" y="1001022"/>
            <a:ext cx="7272858" cy="4896643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Първо поколение </a:t>
            </a:r>
            <a:r>
              <a:rPr lang="bg-BG" altLang="bg-BG" sz="2400" cap="none" dirty="0" smtClean="0">
                <a:solidFill>
                  <a:srgbClr val="002060"/>
                </a:solidFill>
              </a:rPr>
              <a:t>(ранни приложения)</a:t>
            </a:r>
            <a:r>
              <a:rPr lang="bg-BG" altLang="bg-BG" sz="2400" cap="none" dirty="0" smtClean="0"/>
              <a:t> – от средата на 60-те години до края на 70-те</a:t>
            </a:r>
          </a:p>
          <a:p>
            <a:pPr marL="1371600" lvl="2" indent="-457200" eaLnBrk="1" hangingPunct="1">
              <a:lnSpc>
                <a:spcPct val="110000"/>
              </a:lnSpc>
              <a:spcBef>
                <a:spcPts val="0"/>
              </a:spcBef>
            </a:pPr>
            <a:r>
              <a:rPr lang="bg-BG" altLang="bg-BG" sz="2400" cap="none" dirty="0" smtClean="0"/>
              <a:t>йерархични</a:t>
            </a:r>
            <a:r>
              <a:rPr lang="en-US" altLang="bg-BG" sz="2400" cap="none" dirty="0" smtClean="0"/>
              <a:t> – в</a:t>
            </a:r>
            <a:r>
              <a:rPr lang="bg-BG" altLang="bg-BG" sz="2400" cap="none" dirty="0" smtClean="0"/>
              <a:t>се още се използват;</a:t>
            </a:r>
          </a:p>
          <a:p>
            <a:pPr marL="1371600" lvl="2" indent="-457200" eaLnBrk="1" hangingPunct="1">
              <a:lnSpc>
                <a:spcPct val="110000"/>
              </a:lnSpc>
              <a:spcBef>
                <a:spcPts val="0"/>
              </a:spcBef>
            </a:pPr>
            <a:r>
              <a:rPr lang="bg-BG" altLang="bg-BG" sz="2400" cap="none" dirty="0" smtClean="0"/>
              <a:t>мрежови.</a:t>
            </a:r>
          </a:p>
          <a:p>
            <a:pPr marL="609600" indent="-609600" eaLnBrk="1" hangingPunct="1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Второ поколение</a:t>
            </a:r>
          </a:p>
          <a:p>
            <a:pPr marL="1371600" lvl="2" indent="-457200" eaLnBrk="1" hangingPunct="1">
              <a:lnSpc>
                <a:spcPct val="110000"/>
              </a:lnSpc>
              <a:spcBef>
                <a:spcPts val="0"/>
              </a:spcBef>
            </a:pPr>
            <a:r>
              <a:rPr lang="bg-BG" altLang="bg-BG" sz="2400" cap="none" dirty="0" smtClean="0"/>
              <a:t>релационни- доминират пазара;</a:t>
            </a:r>
          </a:p>
          <a:p>
            <a:pPr marL="609600" indent="-609600" eaLnBrk="1" hangingPunct="1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Трето поколение</a:t>
            </a:r>
          </a:p>
          <a:p>
            <a:pPr marL="1371600" lvl="2" indent="-457200" eaLnBrk="1" hangingPunct="1">
              <a:lnSpc>
                <a:spcPct val="110000"/>
              </a:lnSpc>
              <a:spcBef>
                <a:spcPts val="0"/>
              </a:spcBef>
            </a:pPr>
            <a:r>
              <a:rPr lang="bg-BG" altLang="bg-BG" sz="2400" cap="none" dirty="0" smtClean="0"/>
              <a:t>обектно – ориентирани- употребата им не е голяма;</a:t>
            </a:r>
          </a:p>
          <a:p>
            <a:pPr marL="1371600" lvl="2" indent="-457200" eaLnBrk="1" hangingPunct="1">
              <a:lnSpc>
                <a:spcPct val="110000"/>
              </a:lnSpc>
              <a:spcBef>
                <a:spcPts val="0"/>
              </a:spcBef>
            </a:pPr>
            <a:r>
              <a:rPr lang="bg-BG" altLang="bg-BG" sz="2400" cap="none" dirty="0" smtClean="0"/>
              <a:t>обектно – релационни.</a:t>
            </a:r>
          </a:p>
          <a:p>
            <a:pPr marL="1371600" lvl="2" indent="-457200" eaLnBrk="1" hangingPunct="1">
              <a:lnSpc>
                <a:spcPct val="110000"/>
              </a:lnSpc>
              <a:spcBef>
                <a:spcPts val="0"/>
              </a:spcBef>
            </a:pPr>
            <a:endParaRPr lang="bg-BG" altLang="bg-BG" sz="2400" cap="non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69B2285-0FD4-4EDB-9A58-1F0737BEBFD1}" type="slidenum">
              <a:rPr lang="bg-BG" altLang="bg-BG"/>
              <a:pPr>
                <a:defRPr/>
              </a:pPr>
              <a:t>16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06970"/>
            <a:ext cx="8243888" cy="725488"/>
          </a:xfrm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bg-BG" altLang="bg-BG" sz="3200" b="1" dirty="0" smtClean="0">
                <a:solidFill>
                  <a:schemeClr val="accent5"/>
                </a:solidFill>
              </a:rPr>
              <a:t>Релационни СУБД</a:t>
            </a:r>
            <a:endParaRPr lang="bg-BG" altLang="bg-BG" sz="3200" b="1" dirty="0">
              <a:solidFill>
                <a:schemeClr val="accent5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335733" y="1234949"/>
            <a:ext cx="6480720" cy="468052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/>
              <a:t>Представят данните като двумерни таблици.</a:t>
            </a:r>
            <a:r>
              <a:rPr lang="en-US" altLang="bg-BG" sz="2600" cap="none" dirty="0" smtClean="0"/>
              <a:t> 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/>
              <a:t>Всяка таблица представя данни за даден обект или връзка между тях.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/>
              <a:t>Редовете представляват записи за отделни обекти.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/>
              <a:t>Колоните (полетата) представляват характеристики (свойства) на обектите.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altLang="bg-BG" sz="2600" cap="none" dirty="0" smtClean="0"/>
              <a:t>Ключ се нарича полето, по което еднозначно се идентифицира всеки запис.</a:t>
            </a:r>
            <a:endParaRPr lang="en-US" altLang="bg-BG" sz="2600" cap="none" dirty="0" smtClean="0"/>
          </a:p>
          <a:p>
            <a:pPr marL="0" indent="0">
              <a:buNone/>
            </a:pPr>
            <a:endParaRPr lang="en-US" altLang="bg-BG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6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64889D5-3025-49CF-825F-3EDBBAEC680D}" type="slidenum">
              <a:rPr lang="bg-BG" altLang="bg-BG"/>
              <a:pPr>
                <a:defRPr/>
              </a:pPr>
              <a:t>17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65101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05743"/>
            <a:ext cx="8243887" cy="575965"/>
          </a:xfrm>
        </p:spPr>
        <p:txBody>
          <a:bodyPr rtlCol="0"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bg-BG" altLang="bg-BG" sz="3200" b="1" dirty="0">
                <a:solidFill>
                  <a:schemeClr val="accent5"/>
                </a:solidFill>
              </a:rPr>
              <a:t>Релационни СУБД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99592" y="980728"/>
            <a:ext cx="7272858" cy="4896643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endParaRPr lang="bg-BG" altLang="bg-BG" sz="2800" dirty="0" smtClean="0"/>
          </a:p>
          <a:p>
            <a:pPr marL="1371600" lvl="2" indent="-457200" eaLnBrk="1" hangingPunct="1"/>
            <a:endParaRPr lang="bg-BG" altLang="bg-BG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6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69B2285-0FD4-4EDB-9A58-1F0737BEBFD1}" type="slidenum">
              <a:rPr lang="bg-BG" altLang="bg-BG"/>
              <a:pPr>
                <a:defRPr/>
              </a:pPr>
              <a:t>18</a:t>
            </a:fld>
            <a:endParaRPr lang="bg-BG" altLang="bg-BG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182688"/>
            <a:ext cx="6127750" cy="4492625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495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04856" cy="652934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chemeClr val="accent5"/>
                </a:solidFill>
              </a:rPr>
              <a:t>Възможности на релационните СУБД</a:t>
            </a:r>
            <a:endParaRPr lang="bg-BG" sz="32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178690"/>
            <a:ext cx="8496944" cy="4704586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Език за дефиниране на данните – указва структурата на базата, с него се създават таблиците и се определят полетата им.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Каталог на данните – съхранява описанието на данните (файловете, които ги съхраняват).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Език за обработване на данните – определя операциите върху данните в базата: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bg-BG" sz="2400" cap="none" dirty="0" smtClean="0"/>
              <a:t>извличане на данни, които отговарят на някакво условие;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bg-BG" sz="2400" cap="none" dirty="0" smtClean="0"/>
              <a:t>добавяне на нов елемент;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bg-BG" sz="2400" cap="none" dirty="0" smtClean="0"/>
              <a:t>изтриване;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bg-BG" sz="2400" cap="none" dirty="0" smtClean="0"/>
              <a:t>модифициране на съществуващ елемент.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cap="none" dirty="0" smtClean="0"/>
              <a:t>Structured query language (SQL).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Средства за генериране на отчети</a:t>
            </a:r>
            <a:r>
              <a:rPr lang="en-US" sz="2400" cap="none" dirty="0" smtClean="0"/>
              <a:t>.</a:t>
            </a:r>
            <a:endParaRPr lang="bg-BG" sz="2400" cap="none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6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19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60346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416" y="188640"/>
            <a:ext cx="8243887" cy="725487"/>
          </a:xfrm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bg-BG" altLang="bg-BG" sz="3200" b="1" dirty="0">
                <a:solidFill>
                  <a:srgbClr val="C00000"/>
                </a:solidFill>
              </a:rPr>
              <a:t>Съдържание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1196975"/>
            <a:ext cx="7776095" cy="5040337"/>
          </a:xfrm>
        </p:spPr>
        <p:txBody>
          <a:bodyPr>
            <a:normAutofit/>
          </a:bodyPr>
          <a:lstStyle/>
          <a:p>
            <a:pPr marL="990600" lvl="1" indent="-533400" eaLnBrk="1" hangingPunct="1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Подходи за управление на данните.</a:t>
            </a:r>
          </a:p>
          <a:p>
            <a:pPr marL="990600" lvl="1" indent="-533400" eaLnBrk="1" hangingPunct="1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Традиционен подход. </a:t>
            </a:r>
          </a:p>
          <a:p>
            <a:pPr marL="990600" lvl="1" indent="-533400" eaLnBrk="1" hangingPunct="1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Подход “бази от данни”. </a:t>
            </a: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Основни технологии и средства за достъп до информацията от базите, които подобряват ефективността на бизнеса и вземането на решения. </a:t>
            </a:r>
          </a:p>
          <a:p>
            <a:pPr marL="990600" lvl="1" indent="-5334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400" cap="none" dirty="0" smtClean="0"/>
              <a:t>Фактори, определящи управлението на данните (информационни политики, администриране на данните, осигуряване качеството на данните).</a:t>
            </a:r>
          </a:p>
          <a:p>
            <a:pPr marL="990600" lvl="1" indent="-533400" eaLnBrk="1" hangingPunct="1">
              <a:buFontTx/>
              <a:buAutoNum type="arabicPeriod"/>
            </a:pPr>
            <a:endParaRPr lang="bg-BG" altLang="bg-BG" sz="2400" dirty="0" smtClean="0"/>
          </a:p>
          <a:p>
            <a:pPr marL="990600" lvl="1" indent="-533400" eaLnBrk="1" hangingPunct="1">
              <a:buFontTx/>
              <a:buAutoNum type="arabicPeriod"/>
            </a:pPr>
            <a:endParaRPr lang="bg-BG" altLang="bg-BG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53CC22C-737D-46D4-84C4-7AD0A37CB36C}" type="slidenum">
              <a:rPr lang="bg-BG" altLang="bg-BG"/>
              <a:pPr>
                <a:defRPr/>
              </a:pPr>
              <a:t>2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136904" cy="1012974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 smtClean="0">
                <a:solidFill>
                  <a:srgbClr val="C00000"/>
                </a:solidFill>
              </a:rPr>
              <a:t>Средства за подобряване ефективността на бизнеса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7467600" cy="487375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Голям обем от данни (</a:t>
            </a:r>
            <a:r>
              <a:rPr lang="en-US" cap="none" dirty="0" smtClean="0"/>
              <a:t>big data</a:t>
            </a:r>
            <a:r>
              <a:rPr lang="bg-BG" cap="none" dirty="0" smtClean="0"/>
              <a:t>) – информационни масиви по – големи по размер от стандартните бази от данни, съдържащи неструктурирани данни от уеб трафик, сензори, социални медии и др.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Инфраструктура</a:t>
            </a:r>
            <a:r>
              <a:rPr lang="en-US" cap="none" dirty="0" smtClean="0"/>
              <a:t> </a:t>
            </a:r>
            <a:r>
              <a:rPr lang="bg-BG" cap="none" dirty="0" smtClean="0"/>
              <a:t>на </a:t>
            </a:r>
            <a:r>
              <a:rPr lang="en-US" cap="none" dirty="0" smtClean="0"/>
              <a:t>BI – </a:t>
            </a:r>
            <a:r>
              <a:rPr lang="bg-BG" cap="none" dirty="0" smtClean="0"/>
              <a:t>състои се от средства за работа с големи обеми от </a:t>
            </a:r>
            <a:r>
              <a:rPr lang="bg-BG" cap="none" dirty="0" smtClean="0"/>
              <a:t>данни с цел бизнес анализ. Включва:</a:t>
            </a:r>
            <a:endParaRPr lang="en-US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cap="none" dirty="0" smtClean="0"/>
              <a:t>Data warehouses</a:t>
            </a:r>
            <a:r>
              <a:rPr lang="bg-BG" sz="2400" cap="none" dirty="0" smtClean="0"/>
              <a:t>;</a:t>
            </a:r>
            <a:endParaRPr lang="en-US" sz="2400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cap="none" dirty="0" smtClean="0"/>
              <a:t>Data marts</a:t>
            </a:r>
            <a:r>
              <a:rPr lang="bg-BG" sz="2400" cap="none" dirty="0" smtClean="0"/>
              <a:t>;</a:t>
            </a:r>
            <a:endParaRPr lang="en-US" sz="2400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cap="none" dirty="0" smtClean="0"/>
              <a:t>Hadoop</a:t>
            </a:r>
            <a:r>
              <a:rPr lang="bg-BG" sz="2400" cap="none" dirty="0" smtClean="0"/>
              <a:t>;</a:t>
            </a:r>
            <a:endParaRPr lang="en-US" sz="2400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cap="none" dirty="0" smtClean="0"/>
              <a:t>In-memory computing</a:t>
            </a:r>
            <a:r>
              <a:rPr lang="bg-BG" sz="2400" cap="none" dirty="0" smtClean="0"/>
              <a:t>;</a:t>
            </a:r>
            <a:endParaRPr lang="en-US" sz="2400" cap="none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cap="none" dirty="0" smtClean="0"/>
              <a:t>Analytical platforms</a:t>
            </a:r>
            <a:r>
              <a:rPr lang="bg-BG" sz="2400" cap="none" dirty="0" smtClean="0"/>
              <a:t>.</a:t>
            </a:r>
            <a:endParaRPr lang="en-US" sz="2400" cap="none" dirty="0" smtClean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6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20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773816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36" y="47181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</a:rPr>
              <a:t>Инфраструктура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ru-RU" sz="3200" b="1" dirty="0" smtClean="0">
                <a:solidFill>
                  <a:schemeClr val="accent5"/>
                </a:solidFill>
              </a:rPr>
              <a:t>на </a:t>
            </a:r>
            <a:r>
              <a:rPr lang="en-US" sz="3200" b="1" dirty="0" smtClean="0">
                <a:solidFill>
                  <a:schemeClr val="accent5"/>
                </a:solidFill>
              </a:rPr>
              <a:t>BI</a:t>
            </a:r>
            <a:endParaRPr lang="bg-BG" sz="3200" b="1" dirty="0">
              <a:solidFill>
                <a:schemeClr val="accent5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27" y="1052736"/>
            <a:ext cx="7144252" cy="4896544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6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21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05851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7667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chemeClr val="accent5"/>
                </a:solidFill>
              </a:rPr>
              <a:t>Процесът </a:t>
            </a:r>
            <a:r>
              <a:rPr lang="en-US" sz="3200" b="1" dirty="0">
                <a:solidFill>
                  <a:schemeClr val="accent5"/>
                </a:solidFill>
              </a:rPr>
              <a:t>Data warehousing</a:t>
            </a:r>
            <a:endParaRPr lang="bg-BG" sz="32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123926"/>
            <a:ext cx="7467600" cy="51244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Приложение на ИТ за преобразуване на големи масиви от данни в значима информация с цел подпомагане вземането на бизнес решения.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Процес на интегриране на големите по обем корпоративни данни в единствено хранилище, наречено </a:t>
            </a:r>
            <a:r>
              <a:rPr lang="bg-BG" cap="none" dirty="0" err="1" smtClean="0"/>
              <a:t>data</a:t>
            </a:r>
            <a:r>
              <a:rPr lang="bg-BG" cap="none" dirty="0" smtClean="0"/>
              <a:t> </a:t>
            </a:r>
            <a:r>
              <a:rPr lang="bg-BG" cap="none" dirty="0" err="1" smtClean="0"/>
              <a:t>warehouse</a:t>
            </a:r>
            <a:r>
              <a:rPr lang="bg-BG" cap="none" dirty="0" smtClean="0"/>
              <a:t> (банка с данни, склад с данни), съдържащо конгломерат от разнообразни по произход и тип данни.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DW e стратегически важен процес за обединението на различните информационни източници, с оглед по-доброто им използване за аналитична интерактивна обработка (</a:t>
            </a:r>
            <a:r>
              <a:rPr lang="bg-BG" cap="none" dirty="0" err="1" smtClean="0"/>
              <a:t>Online</a:t>
            </a:r>
            <a:r>
              <a:rPr lang="bg-BG" cap="none" dirty="0" smtClean="0"/>
              <a:t> </a:t>
            </a:r>
            <a:r>
              <a:rPr lang="bg-BG" cap="none" dirty="0" err="1" smtClean="0"/>
              <a:t>Analytical</a:t>
            </a:r>
            <a:r>
              <a:rPr lang="bg-BG" cap="none" dirty="0" smtClean="0"/>
              <a:t> </a:t>
            </a:r>
            <a:r>
              <a:rPr lang="bg-BG" cap="none" dirty="0" err="1" smtClean="0"/>
              <a:t>Processing</a:t>
            </a:r>
            <a:r>
              <a:rPr lang="bg-BG" cap="none" dirty="0" smtClean="0"/>
              <a:t> - OLAP).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Аналитична интерактивна обработка - динамичен анализ, синтезиране и обединяване на големи обеми от многомерни данни. 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6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22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790407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chemeClr val="accent5"/>
                </a:solidFill>
              </a:rPr>
              <a:t>Процесът </a:t>
            </a:r>
            <a:r>
              <a:rPr lang="en-US" sz="3200" b="1" dirty="0">
                <a:solidFill>
                  <a:schemeClr val="accent5"/>
                </a:solidFill>
              </a:rPr>
              <a:t>Data warehousing</a:t>
            </a:r>
            <a:endParaRPr lang="bg-BG" sz="32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4489" y="1484785"/>
            <a:ext cx="7467600" cy="43204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bg-BG" sz="2400" cap="none" dirty="0" smtClean="0"/>
              <a:t>Data </a:t>
            </a:r>
            <a:r>
              <a:rPr lang="bg-BG" sz="2400" cap="none" dirty="0" err="1" smtClean="0"/>
              <a:t>warehouse</a:t>
            </a:r>
            <a:r>
              <a:rPr lang="bg-BG" sz="2400" cap="none" dirty="0" smtClean="0"/>
              <a:t> (DW) - множество от интегрирани, тематично ориентирани и променящи се във времето, устойчиви множества от данни, проектирани за поддържане на управленския процес “вземане на решения” (</a:t>
            </a:r>
            <a:r>
              <a:rPr lang="bg-BG" sz="2400" cap="none" dirty="0" err="1" smtClean="0"/>
              <a:t>Inmon</a:t>
            </a:r>
            <a:r>
              <a:rPr lang="bg-BG" sz="2400" cap="none" dirty="0" smtClean="0"/>
              <a:t>, 1993).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400" cap="none" dirty="0" smtClean="0">
                <a:solidFill>
                  <a:schemeClr val="accent5"/>
                </a:solidFill>
              </a:rPr>
              <a:t>Не е база от данни!!!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bg-BG" sz="2400" cap="none" dirty="0" smtClean="0"/>
              <a:t>DW съществува отделно от останалите оперативни бази на организацията.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6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23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30274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17" y="609994"/>
            <a:ext cx="7467600" cy="580926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chemeClr val="accent5"/>
                </a:solidFill>
              </a:rPr>
              <a:t>Процесът </a:t>
            </a:r>
            <a:r>
              <a:rPr lang="en-US" altLang="bg-BG" sz="3200" b="1" dirty="0">
                <a:solidFill>
                  <a:schemeClr val="accent5"/>
                </a:solidFill>
              </a:rPr>
              <a:t>Data warehousing</a:t>
            </a:r>
            <a:endParaRPr lang="bg-BG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6381" y="1196752"/>
            <a:ext cx="7848872" cy="5051649"/>
          </a:xfrm>
        </p:spPr>
        <p:txBody>
          <a:bodyPr>
            <a:normAutofit/>
          </a:bodyPr>
          <a:lstStyle/>
          <a:p>
            <a:pPr marL="381000" lvl="0" indent="-381000" algn="ctr">
              <a:lnSpc>
                <a:spcPct val="80000"/>
              </a:lnSpc>
              <a:buClr>
                <a:srgbClr val="FE8637"/>
              </a:buClr>
              <a:buNone/>
            </a:pPr>
            <a:r>
              <a:rPr lang="bg-BG" altLang="bg-BG" sz="2800" cap="none" dirty="0" smtClean="0">
                <a:solidFill>
                  <a:schemeClr val="accent1"/>
                </a:solidFill>
              </a:rPr>
              <a:t>Свойства на </a:t>
            </a:r>
            <a:r>
              <a:rPr lang="en-US" altLang="bg-BG" sz="2800" cap="none" dirty="0" smtClean="0">
                <a:solidFill>
                  <a:schemeClr val="accent1"/>
                </a:solidFill>
              </a:rPr>
              <a:t>Data Warehouse</a:t>
            </a:r>
            <a:endParaRPr lang="bg-BG" altLang="bg-BG" sz="2800" cap="none" dirty="0" smtClean="0">
              <a:solidFill>
                <a:schemeClr val="accent1"/>
              </a:solidFill>
            </a:endParaRPr>
          </a:p>
          <a:p>
            <a:pPr marL="457200" lvl="0" indent="-457200">
              <a:lnSpc>
                <a:spcPct val="8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Тематична ориентираност </a:t>
            </a:r>
            <a:r>
              <a:rPr lang="en-US" altLang="bg-BG" sz="2200" cap="none" dirty="0" smtClean="0">
                <a:solidFill>
                  <a:prstClr val="black"/>
                </a:solidFill>
              </a:rPr>
              <a:t>-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 масивите от данни са свързани с отделни обекти на организацията – например клиенти, продажби, стоки, а не с отделни приложения. </a:t>
            </a:r>
            <a:endParaRPr lang="en-US" altLang="bg-BG" sz="2200" cap="none" dirty="0" smtClean="0">
              <a:solidFill>
                <a:prstClr val="black"/>
              </a:solidFill>
            </a:endParaRPr>
          </a:p>
          <a:p>
            <a:pPr marL="457200" lvl="0" indent="-457200">
              <a:lnSpc>
                <a:spcPct val="8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Data </a:t>
            </a:r>
            <a:r>
              <a:rPr lang="en-US" altLang="bg-BG" sz="2200" cap="none" dirty="0" smtClean="0">
                <a:solidFill>
                  <a:prstClr val="black"/>
                </a:solidFill>
              </a:rPr>
              <a:t>w</a:t>
            </a:r>
            <a:r>
              <a:rPr lang="bg-BG" altLang="bg-BG" sz="2200" cap="none" dirty="0" err="1" smtClean="0">
                <a:solidFill>
                  <a:prstClr val="black"/>
                </a:solidFill>
              </a:rPr>
              <a:t>arehouse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 представлява информационен масив, който съдържа както </a:t>
            </a:r>
            <a:r>
              <a:rPr lang="bg-BG" altLang="bg-BG" sz="2200" u="sng" cap="none" dirty="0" smtClean="0">
                <a:solidFill>
                  <a:schemeClr val="accent1"/>
                </a:solidFill>
              </a:rPr>
              <a:t>атомарни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, така и силно </a:t>
            </a:r>
            <a:r>
              <a:rPr lang="bg-BG" altLang="bg-BG" sz="2200" u="sng" cap="none" dirty="0" smtClean="0">
                <a:solidFill>
                  <a:schemeClr val="accent1"/>
                </a:solidFill>
              </a:rPr>
              <a:t>обобщени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 данни. </a:t>
            </a:r>
            <a:endParaRPr lang="en-US" altLang="bg-BG" sz="2200" cap="none" dirty="0" smtClean="0">
              <a:solidFill>
                <a:prstClr val="black"/>
              </a:solidFill>
            </a:endParaRPr>
          </a:p>
          <a:p>
            <a:pPr marL="457200" lvl="0" indent="-457200">
              <a:lnSpc>
                <a:spcPct val="8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Данните са </a:t>
            </a:r>
            <a:r>
              <a:rPr lang="bg-BG" altLang="bg-BG" sz="2200" u="sng" cap="none" dirty="0" smtClean="0">
                <a:solidFill>
                  <a:schemeClr val="accent1"/>
                </a:solidFill>
              </a:rPr>
              <a:t>интегрирани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, понеже произлизат от различни приложения и източници. </a:t>
            </a:r>
            <a:endParaRPr lang="en-US" altLang="bg-BG" sz="2200" cap="none" dirty="0" smtClean="0">
              <a:solidFill>
                <a:prstClr val="black"/>
              </a:solidFill>
            </a:endParaRPr>
          </a:p>
          <a:p>
            <a:pPr marL="457200" lvl="0" indent="-457200">
              <a:lnSpc>
                <a:spcPct val="8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Данните са </a:t>
            </a:r>
            <a:r>
              <a:rPr lang="bg-BG" altLang="bg-BG" sz="2200" u="sng" cap="none" dirty="0" smtClean="0">
                <a:solidFill>
                  <a:schemeClr val="accent1"/>
                </a:solidFill>
              </a:rPr>
              <a:t>устойчиви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, в смисъл, че не се обновяват в реално време, а по-скоро се актуализират през определен интервал, като новите данни допълват, а не заместват старите.</a:t>
            </a:r>
          </a:p>
          <a:p>
            <a:pPr marL="457200" lvl="0" indent="-457200">
              <a:lnSpc>
                <a:spcPct val="8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bg-BG" altLang="bg-BG" sz="2200" cap="none" dirty="0" smtClean="0">
                <a:solidFill>
                  <a:prstClr val="black"/>
                </a:solidFill>
              </a:rPr>
              <a:t>Данните се променят във времето </a:t>
            </a:r>
            <a:r>
              <a:rPr lang="en-US" altLang="bg-BG" sz="2200" cap="none" dirty="0" smtClean="0">
                <a:solidFill>
                  <a:prstClr val="black"/>
                </a:solidFill>
              </a:rPr>
              <a:t>(time-variant data)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, т.е. </a:t>
            </a:r>
            <a:r>
              <a:rPr lang="en-US" altLang="bg-BG" sz="2200" cap="none" dirty="0" smtClean="0">
                <a:solidFill>
                  <a:prstClr val="black"/>
                </a:solidFill>
              </a:rPr>
              <a:t> </a:t>
            </a:r>
            <a:r>
              <a:rPr lang="bg-BG" altLang="bg-BG" sz="2200" cap="none" dirty="0" smtClean="0">
                <a:solidFill>
                  <a:prstClr val="black"/>
                </a:solidFill>
              </a:rPr>
              <a:t>са валидни само в даден времеви интервал или момент.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6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24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2002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5137"/>
            <a:ext cx="7467600" cy="580926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chemeClr val="accent5"/>
                </a:solidFill>
              </a:rPr>
              <a:t>Процесът </a:t>
            </a:r>
            <a:r>
              <a:rPr lang="en-US" altLang="bg-BG" sz="3200" b="1" dirty="0">
                <a:solidFill>
                  <a:schemeClr val="accent5"/>
                </a:solidFill>
              </a:rPr>
              <a:t>Data warehousing</a:t>
            </a:r>
            <a:endParaRPr lang="bg-BG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2655" y="862219"/>
            <a:ext cx="8208911" cy="5544616"/>
          </a:xfrm>
        </p:spPr>
        <p:txBody>
          <a:bodyPr>
            <a:normAutofit fontScale="92500" lnSpcReduction="10000"/>
          </a:bodyPr>
          <a:lstStyle/>
          <a:p>
            <a:pPr marL="609600" lvl="0" indent="-609600">
              <a:lnSpc>
                <a:spcPct val="110000"/>
              </a:lnSpc>
              <a:spcBef>
                <a:spcPts val="0"/>
              </a:spcBef>
              <a:buClr>
                <a:srgbClr val="FE8637"/>
              </a:buClr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Цел на Data </a:t>
            </a:r>
            <a:r>
              <a:rPr lang="bg-BG" altLang="bg-BG" sz="2400" cap="none" dirty="0" err="1" smtClean="0">
                <a:solidFill>
                  <a:srgbClr val="002060"/>
                </a:solidFill>
              </a:rPr>
              <a:t>Warehouse</a:t>
            </a:r>
            <a:r>
              <a:rPr lang="bg-BG" altLang="bg-BG" sz="2400" cap="none" dirty="0" smtClean="0">
                <a:solidFill>
                  <a:srgbClr val="002060"/>
                </a:solidFill>
              </a:rPr>
              <a:t> </a:t>
            </a:r>
            <a:r>
              <a:rPr lang="bg-BG" altLang="bg-BG" sz="2400" cap="none" dirty="0" smtClean="0">
                <a:solidFill>
                  <a:prstClr val="black"/>
                </a:solidFill>
              </a:rPr>
              <a:t>- управление и анализ на данните, свързани с цялостната дейност на организацията.</a:t>
            </a:r>
          </a:p>
          <a:p>
            <a:pPr marL="609600" lvl="0" indent="-609600">
              <a:lnSpc>
                <a:spcPct val="110000"/>
              </a:lnSpc>
              <a:spcBef>
                <a:spcPts val="0"/>
              </a:spcBef>
              <a:buClr>
                <a:srgbClr val="FE8637"/>
              </a:buClr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Преимущества на DW 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Clr>
                <a:srgbClr val="575F6D"/>
              </a:buClr>
            </a:pPr>
            <a:r>
              <a:rPr lang="bg-BG" altLang="bg-BG" sz="2400" cap="none" dirty="0" smtClean="0">
                <a:solidFill>
                  <a:prstClr val="black"/>
                </a:solidFill>
              </a:rPr>
              <a:t>интегриране на всички данни, свързани с дадена организация;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Clr>
                <a:srgbClr val="575F6D"/>
              </a:buClr>
            </a:pPr>
            <a:r>
              <a:rPr lang="bg-BG" altLang="bg-BG" sz="2400" cap="none" dirty="0" smtClean="0">
                <a:solidFill>
                  <a:prstClr val="black"/>
                </a:solidFill>
              </a:rPr>
              <a:t>възможността за достъп до съхранени исторически данни;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Clr>
                <a:srgbClr val="575F6D"/>
              </a:buClr>
            </a:pPr>
            <a:r>
              <a:rPr lang="bg-BG" altLang="bg-BG" sz="2400" cap="none" dirty="0" smtClean="0">
                <a:solidFill>
                  <a:prstClr val="black"/>
                </a:solidFill>
              </a:rPr>
              <a:t>ефективно управление както на детайлизирани, така и на обобщени данни;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Clr>
                <a:srgbClr val="575F6D"/>
              </a:buClr>
            </a:pPr>
            <a:r>
              <a:rPr lang="bg-BG" altLang="bg-BG" sz="2400" cap="none" dirty="0" smtClean="0"/>
              <a:t>подобряване на производителността.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Clr>
                <a:srgbClr val="575F6D"/>
              </a:buClr>
            </a:pPr>
            <a:endParaRPr lang="bg-BG" altLang="bg-BG" sz="900" cap="none" dirty="0" smtClean="0">
              <a:solidFill>
                <a:prstClr val="black"/>
              </a:solidFill>
            </a:endParaRPr>
          </a:p>
          <a:p>
            <a:pPr marL="609600" lvl="0" indent="-609600">
              <a:lnSpc>
                <a:spcPct val="110000"/>
              </a:lnSpc>
              <a:spcBef>
                <a:spcPts val="0"/>
              </a:spcBef>
              <a:buClr>
                <a:srgbClr val="FE8637"/>
              </a:buClr>
              <a:buNone/>
            </a:pPr>
            <a:r>
              <a:rPr lang="bg-BG" altLang="bg-BG" sz="2400" cap="none" dirty="0" smtClean="0">
                <a:solidFill>
                  <a:srgbClr val="002060"/>
                </a:solidFill>
              </a:rPr>
              <a:t>Примерни заявки: </a:t>
            </a:r>
          </a:p>
          <a:p>
            <a:pPr marL="856488" lvl="1" indent="-609600">
              <a:lnSpc>
                <a:spcPct val="110000"/>
              </a:lnSpc>
              <a:spcBef>
                <a:spcPts val="0"/>
              </a:spcBef>
              <a:buClr>
                <a:srgbClr val="575F6D"/>
              </a:buClr>
              <a:buFont typeface="+mj-lt"/>
              <a:buAutoNum type="arabicPeriod"/>
            </a:pPr>
            <a:r>
              <a:rPr lang="bg-BG" altLang="bg-BG" sz="2400" cap="none" dirty="0" smtClean="0">
                <a:solidFill>
                  <a:prstClr val="black"/>
                </a:solidFill>
              </a:rPr>
              <a:t>Какъв е общият приход от продажба на имоти, за всеки тип имот във България през 2014 г.?</a:t>
            </a:r>
          </a:p>
          <a:p>
            <a:pPr marL="856488" lvl="1" indent="-609600">
              <a:lnSpc>
                <a:spcPct val="110000"/>
              </a:lnSpc>
              <a:spcBef>
                <a:spcPts val="0"/>
              </a:spcBef>
              <a:buClr>
                <a:srgbClr val="575F6D"/>
              </a:buClr>
              <a:buFont typeface="+mj-lt"/>
              <a:buAutoNum type="arabicPeriod"/>
            </a:pPr>
            <a:r>
              <a:rPr lang="bg-BG" altLang="bg-BG" sz="2400" cap="none" dirty="0" smtClean="0">
                <a:solidFill>
                  <a:prstClr val="black"/>
                </a:solidFill>
              </a:rPr>
              <a:t>Какъв е общият приход на Бургас през третото тримесечие на 2015 г.?</a:t>
            </a:r>
          </a:p>
          <a:p>
            <a:pPr marL="609600" lvl="0" indent="-609600">
              <a:lnSpc>
                <a:spcPct val="110000"/>
              </a:lnSpc>
              <a:spcBef>
                <a:spcPts val="0"/>
              </a:spcBef>
              <a:buClr>
                <a:srgbClr val="FE8637"/>
              </a:buClr>
              <a:buNone/>
            </a:pPr>
            <a:r>
              <a:rPr lang="bg-BG" altLang="bg-BG" sz="2400" cap="none" dirty="0" smtClean="0"/>
              <a:t>Резултат:</a:t>
            </a:r>
            <a:r>
              <a:rPr lang="bg-BG" altLang="bg-BG" sz="2400" cap="none" dirty="0" smtClean="0">
                <a:solidFill>
                  <a:prstClr val="black"/>
                </a:solidFill>
              </a:rPr>
              <a:t> ефективно вземане на корпоративни решения.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45213" y="622427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4388" y="6224272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6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25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97819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67600" cy="652934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chemeClr val="accent5"/>
                </a:solidFill>
              </a:rPr>
              <a:t>Процесът </a:t>
            </a:r>
            <a:r>
              <a:rPr lang="en-US" altLang="bg-BG" sz="3200" b="1" dirty="0">
                <a:solidFill>
                  <a:schemeClr val="accent5"/>
                </a:solidFill>
              </a:rPr>
              <a:t>Data warehousing</a:t>
            </a:r>
            <a:endParaRPr lang="bg-BG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7467600" cy="4542508"/>
          </a:xfrm>
        </p:spPr>
        <p:txBody>
          <a:bodyPr>
            <a:normAutofit/>
          </a:bodyPr>
          <a:lstStyle/>
          <a:p>
            <a:pPr marL="609600" lvl="0" indent="-609600" algn="ctr">
              <a:lnSpc>
                <a:spcPct val="80000"/>
              </a:lnSpc>
              <a:buClr>
                <a:srgbClr val="FE8637"/>
              </a:buClr>
              <a:buNone/>
            </a:pPr>
            <a:r>
              <a:rPr lang="bg-BG" altLang="bg-BG" sz="2800" cap="none" dirty="0" smtClean="0">
                <a:solidFill>
                  <a:srgbClr val="002060"/>
                </a:solidFill>
              </a:rPr>
              <a:t>Средства за работа с </a:t>
            </a:r>
            <a:r>
              <a:rPr lang="en-US" altLang="bg-BG" sz="2800" cap="none" dirty="0" smtClean="0">
                <a:solidFill>
                  <a:srgbClr val="002060"/>
                </a:solidFill>
              </a:rPr>
              <a:t>DW</a:t>
            </a:r>
            <a:endParaRPr lang="bg-BG" altLang="bg-BG" sz="2800" cap="none" dirty="0" smtClean="0">
              <a:solidFill>
                <a:srgbClr val="002060"/>
              </a:solidFill>
            </a:endParaRPr>
          </a:p>
          <a:p>
            <a:pPr marL="609600" lvl="0" indent="-609600">
              <a:lnSpc>
                <a:spcPct val="8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n-US" altLang="bg-BG" sz="2400" cap="none" dirty="0" smtClean="0">
                <a:solidFill>
                  <a:prstClr val="black"/>
                </a:solidFill>
              </a:rPr>
              <a:t>OLAP</a:t>
            </a:r>
            <a:r>
              <a:rPr lang="bg-BG" altLang="bg-BG" sz="2400" cap="none" dirty="0" smtClean="0">
                <a:solidFill>
                  <a:prstClr val="black"/>
                </a:solidFill>
              </a:rPr>
              <a:t> - технологии, които позволяват да се използва на информацията, съхранена в Data </a:t>
            </a:r>
            <a:r>
              <a:rPr lang="bg-BG" altLang="bg-BG" sz="2400" cap="none" dirty="0" err="1" smtClean="0">
                <a:solidFill>
                  <a:prstClr val="black"/>
                </a:solidFill>
              </a:rPr>
              <a:t>Warehouse</a:t>
            </a:r>
            <a:r>
              <a:rPr lang="bg-BG" altLang="bg-BG" sz="2400" cap="none" dirty="0" smtClean="0">
                <a:solidFill>
                  <a:prstClr val="black"/>
                </a:solidFill>
              </a:rPr>
              <a:t>. </a:t>
            </a:r>
          </a:p>
          <a:p>
            <a:pPr marL="609600" lvl="0" indent="-609600">
              <a:lnSpc>
                <a:spcPct val="8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n-US" altLang="bg-BG" sz="2400" cap="none" dirty="0" smtClean="0">
                <a:solidFill>
                  <a:prstClr val="black"/>
                </a:solidFill>
              </a:rPr>
              <a:t>Data Mining </a:t>
            </a:r>
            <a:r>
              <a:rPr lang="bg-BG" altLang="bg-BG" sz="2400" cap="none" dirty="0" smtClean="0">
                <a:solidFill>
                  <a:prstClr val="black"/>
                </a:solidFill>
              </a:rPr>
              <a:t> софтуер - технологии, позволяващи да се откриват неявни шаблони и взаимодействия в различни извадки от данни.</a:t>
            </a:r>
          </a:p>
          <a:p>
            <a:pPr marL="609600" lvl="0" indent="-609600">
              <a:lnSpc>
                <a:spcPct val="80000"/>
              </a:lnSpc>
              <a:buClr>
                <a:schemeClr val="accent5"/>
              </a:buClr>
              <a:buFont typeface="+mj-lt"/>
              <a:buAutoNum type="arabicPeriod"/>
            </a:pPr>
            <a:r>
              <a:rPr lang="en-US" altLang="bg-BG" sz="2400" cap="none" dirty="0" smtClean="0">
                <a:solidFill>
                  <a:prstClr val="black"/>
                </a:solidFill>
              </a:rPr>
              <a:t>EIS</a:t>
            </a:r>
            <a:r>
              <a:rPr lang="bg-BG" altLang="bg-BG" sz="2400" cap="none" dirty="0" smtClean="0">
                <a:solidFill>
                  <a:prstClr val="black"/>
                </a:solidFill>
              </a:rPr>
              <a:t> – информационни системи за подпомагане дейността на висшия управленски персонал.</a:t>
            </a:r>
            <a:endParaRPr lang="bg-BG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6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26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583677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4" name="Rectangle 6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7391400" cy="762000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Процесът </a:t>
            </a:r>
            <a:r>
              <a:rPr lang="en-US" altLang="bg-BG" sz="3200" b="1" dirty="0" smtClean="0">
                <a:solidFill>
                  <a:srgbClr val="C00000"/>
                </a:solidFill>
              </a:rPr>
              <a:t>Data warehousing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32973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876300" y="914400"/>
            <a:ext cx="7239000" cy="1676400"/>
          </a:xfrm>
        </p:spPr>
        <p:txBody>
          <a:bodyPr>
            <a:normAutofit fontScale="25000" lnSpcReduction="20000"/>
          </a:bodyPr>
          <a:lstStyle/>
          <a:p>
            <a:pPr marL="0" algn="ctr">
              <a:spcBef>
                <a:spcPts val="0"/>
              </a:spcBef>
              <a:buFontTx/>
              <a:buNone/>
            </a:pPr>
            <a:r>
              <a:rPr lang="bg-BG" altLang="bg-BG" sz="11200" cap="none" dirty="0" smtClean="0">
                <a:solidFill>
                  <a:schemeClr val="tx2"/>
                </a:solidFill>
              </a:rPr>
              <a:t>Обработки</a:t>
            </a:r>
          </a:p>
          <a:p>
            <a:pPr marL="0" indent="-914400">
              <a:spcBef>
                <a:spcPts val="0"/>
              </a:spcBef>
              <a:buFont typeface="+mj-lt"/>
              <a:buAutoNum type="arabicPeriod"/>
            </a:pPr>
            <a:r>
              <a:rPr lang="bg-BG" altLang="bg-BG" sz="9600" cap="none" dirty="0" smtClean="0"/>
              <a:t>Почистване и преформатиране на данните.</a:t>
            </a:r>
          </a:p>
          <a:p>
            <a:pPr marL="0" indent="-914400">
              <a:spcBef>
                <a:spcPts val="0"/>
              </a:spcBef>
              <a:buFont typeface="+mj-lt"/>
              <a:buAutoNum type="arabicPeriod"/>
            </a:pPr>
            <a:r>
              <a:rPr lang="en-US" altLang="bg-BG" sz="9600" cap="none" dirty="0" smtClean="0"/>
              <a:t>OLAP</a:t>
            </a:r>
            <a:r>
              <a:rPr lang="bg-BG" altLang="bg-BG" sz="9600" cap="none" dirty="0" smtClean="0"/>
              <a:t>.</a:t>
            </a:r>
            <a:endParaRPr lang="en-US" altLang="bg-BG" sz="9600" cap="none" dirty="0" smtClean="0"/>
          </a:p>
          <a:p>
            <a:pPr marL="0" indent="-914400">
              <a:spcBef>
                <a:spcPts val="0"/>
              </a:spcBef>
              <a:buFont typeface="+mj-lt"/>
              <a:buAutoNum type="arabicPeriod"/>
            </a:pPr>
            <a:r>
              <a:rPr lang="en-US" altLang="bg-BG" sz="9600" cap="none" dirty="0" smtClean="0"/>
              <a:t>Data mining</a:t>
            </a:r>
            <a:r>
              <a:rPr lang="bg-BG" altLang="bg-BG" sz="9600" cap="none" dirty="0" smtClean="0"/>
              <a:t>.</a:t>
            </a:r>
            <a:endParaRPr lang="en-US" altLang="bg-BG" sz="9600" cap="none" dirty="0" smtClean="0"/>
          </a:p>
          <a:p>
            <a:pPr algn="ctr">
              <a:buFontTx/>
              <a:buNone/>
            </a:pPr>
            <a:r>
              <a:rPr lang="bg-BG" altLang="bg-BG" sz="2800" dirty="0" smtClean="0">
                <a:solidFill>
                  <a:schemeClr val="accent2"/>
                </a:solidFill>
              </a:rPr>
              <a:t> </a:t>
            </a:r>
            <a:endParaRPr lang="bg-BG" altLang="bg-BG" sz="2800" dirty="0">
              <a:solidFill>
                <a:schemeClr val="accent2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48400"/>
            <a:ext cx="1905000" cy="457200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/>
          <a:p>
            <a:r>
              <a:rPr lang="en-US" altLang="bg-BG" dirty="0" smtClean="0"/>
              <a:t>CITB709 - </a:t>
            </a:r>
            <a:r>
              <a:rPr lang="bg-BG" altLang="bg-BG" dirty="0" smtClean="0"/>
              <a:t>тема 6</a:t>
            </a:r>
            <a:endParaRPr lang="bg-BG" alt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15000" y="6248400"/>
            <a:ext cx="1905000" cy="457200"/>
          </a:xfrm>
        </p:spPr>
        <p:txBody>
          <a:bodyPr/>
          <a:lstStyle/>
          <a:p>
            <a:fld id="{88CE8667-E7F7-4DDC-8AEE-D86E0299811E}" type="slidenum">
              <a:rPr lang="bg-BG" altLang="bg-BG"/>
              <a:pPr/>
              <a:t>27</a:t>
            </a:fld>
            <a:endParaRPr lang="bg-BG" altLang="bg-BG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6587" y="2780928"/>
            <a:ext cx="6918425" cy="2971800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395256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08295"/>
            <a:ext cx="7391400" cy="609600"/>
          </a:xfrm>
        </p:spPr>
        <p:txBody>
          <a:bodyPr/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Архитектура на </a:t>
            </a:r>
            <a:r>
              <a:rPr lang="en-US" altLang="bg-BG" sz="3200" b="1" dirty="0">
                <a:solidFill>
                  <a:srgbClr val="C00000"/>
                </a:solidFill>
              </a:rPr>
              <a:t>Data Warehouse</a:t>
            </a:r>
            <a:endParaRPr lang="bg-BG" altLang="bg-BG" sz="3200" b="1" dirty="0">
              <a:solidFill>
                <a:srgbClr val="C00000"/>
              </a:solidFill>
            </a:endParaRPr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5867400"/>
            <a:ext cx="7772400" cy="533400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bg-BG" altLang="bg-BG" sz="2800" cap="none" dirty="0" smtClean="0">
                <a:solidFill>
                  <a:srgbClr val="C00000"/>
                </a:solidFill>
              </a:rPr>
              <a:t>Компоненти на </a:t>
            </a:r>
            <a:r>
              <a:rPr lang="en-US" altLang="bg-BG" sz="2800" cap="none" dirty="0" smtClean="0">
                <a:solidFill>
                  <a:srgbClr val="C00000"/>
                </a:solidFill>
              </a:rPr>
              <a:t>DW</a:t>
            </a:r>
            <a:endParaRPr lang="bg-BG" altLang="bg-BG" sz="2800" cap="none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1905000" cy="457200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457200"/>
          </a:xfrm>
        </p:spPr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55323" y="6274777"/>
            <a:ext cx="1905000" cy="457200"/>
          </a:xfrm>
        </p:spPr>
        <p:txBody>
          <a:bodyPr/>
          <a:lstStyle/>
          <a:p>
            <a:fld id="{5C7332C7-1D40-43D5-9BC0-C50BE2A4EE85}" type="slidenum">
              <a:rPr lang="bg-BG" altLang="bg-BG"/>
              <a:pPr/>
              <a:t>28</a:t>
            </a:fld>
            <a:endParaRPr lang="bg-BG" altLang="bg-BG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6488" y="1029348"/>
            <a:ext cx="6831855" cy="4648200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494543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139699"/>
            <a:ext cx="7300614" cy="744537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rgbClr val="BA3F51"/>
                </a:solidFill>
              </a:rPr>
              <a:t>Средства за подобряване ефективността на бизнеса</a:t>
            </a:r>
            <a:endParaRPr lang="bg-BG" altLang="bg-BG" sz="3200" dirty="0">
              <a:solidFill>
                <a:srgbClr val="FF3300"/>
              </a:solidFill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489" y="1276459"/>
            <a:ext cx="7848600" cy="3880734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Бизнес приложенията работят с многомерни данни - разположени в структура от тип многомерна матрица </a:t>
            </a:r>
            <a:r>
              <a:rPr lang="bg-BG" altLang="bg-BG" sz="2800" cap="none" dirty="0" smtClean="0">
                <a:solidFill>
                  <a:schemeClr val="tx2"/>
                </a:solidFill>
              </a:rPr>
              <a:t>(</a:t>
            </a:r>
            <a:r>
              <a:rPr lang="bg-BG" altLang="bg-BG" sz="2800" i="1" u="sng" cap="none" dirty="0" smtClean="0">
                <a:solidFill>
                  <a:schemeClr val="tx2"/>
                </a:solidFill>
              </a:rPr>
              <a:t>куб с данни</a:t>
            </a:r>
            <a:r>
              <a:rPr lang="bg-BG" altLang="bg-BG" sz="2800" i="1" cap="none" dirty="0" smtClean="0">
                <a:solidFill>
                  <a:schemeClr val="tx2"/>
                </a:solidFill>
              </a:rPr>
              <a:t>)</a:t>
            </a:r>
            <a:r>
              <a:rPr lang="bg-BG" altLang="bg-BG" sz="2800" i="1" cap="none" dirty="0" smtClean="0"/>
              <a:t>.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Изискват изпълнение на специализирани заявки, които да извличат голям обем от данни и да ги обобщават по определени признаци. </a:t>
            </a:r>
          </a:p>
          <a:p>
            <a:pPr marL="609600" indent="-609600">
              <a:lnSpc>
                <a:spcPct val="100000"/>
              </a:lnSpc>
              <a:spcBef>
                <a:spcPts val="0"/>
              </a:spcBef>
            </a:pPr>
            <a:endParaRPr lang="bg-BG" altLang="bg-BG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6A59-16A5-4077-B304-AF699F378F71}" type="slidenum">
              <a:rPr lang="bg-BG" altLang="bg-BG"/>
              <a:pPr/>
              <a:t>29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104386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597"/>
            <a:ext cx="8243888" cy="720155"/>
          </a:xfrm>
        </p:spPr>
        <p:txBody>
          <a:bodyPr rtlCol="0">
            <a:normAutofit/>
          </a:bodyPr>
          <a:lstStyle/>
          <a:p>
            <a:pPr marL="838200" indent="-83820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altLang="bg-BG" sz="3200" b="1" dirty="0">
                <a:solidFill>
                  <a:srgbClr val="C00000"/>
                </a:solidFill>
              </a:rPr>
              <a:t> </a:t>
            </a:r>
            <a:r>
              <a:rPr lang="bg-BG" altLang="bg-BG" sz="3200" b="1" dirty="0" smtClean="0">
                <a:solidFill>
                  <a:srgbClr val="C00000"/>
                </a:solidFill>
              </a:rPr>
              <a:t>Подходи </a:t>
            </a:r>
            <a:r>
              <a:rPr lang="bg-BG" altLang="bg-BG" sz="3200" b="1" dirty="0">
                <a:solidFill>
                  <a:srgbClr val="C00000"/>
                </a:solidFill>
              </a:rPr>
              <a:t>за управление на данните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560" y="1196752"/>
            <a:ext cx="7776864" cy="4464496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bg-BG" altLang="bg-BG" sz="2800" cap="none" dirty="0" smtClean="0">
                <a:solidFill>
                  <a:schemeClr val="accent1"/>
                </a:solidFill>
              </a:rPr>
              <a:t>Основни понятия</a:t>
            </a:r>
          </a:p>
          <a:p>
            <a:pPr marL="609600" indent="-609600" eaLnBrk="1" hangingPunct="1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Управление на данните.</a:t>
            </a:r>
          </a:p>
          <a:p>
            <a:pPr marL="609600" indent="-609600" eaLnBrk="1" hangingPunct="1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Данни </a:t>
            </a:r>
            <a:r>
              <a:rPr lang="bg-BG" altLang="bg-BG" sz="2800" cap="none" dirty="0" smtClean="0">
                <a:latin typeface="Symbol" pitchFamily="18" charset="2"/>
                <a:sym typeface="Symbol" pitchFamily="18" charset="2"/>
              </a:rPr>
              <a:t> </a:t>
            </a:r>
            <a:r>
              <a:rPr lang="bg-BG" altLang="bg-BG" sz="2800" cap="none" dirty="0" smtClean="0"/>
              <a:t>информация</a:t>
            </a:r>
          </a:p>
          <a:p>
            <a:pPr marL="609600" indent="-609600" eaLnBrk="1" hangingPunct="1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Йерархия на данните:</a:t>
            </a:r>
          </a:p>
          <a:p>
            <a:pPr marL="1371600" lvl="2" indent="-457200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bg-BG" altLang="bg-BG" cap="none" dirty="0" smtClean="0"/>
              <a:t> </a:t>
            </a:r>
            <a:r>
              <a:rPr lang="bg-BG" altLang="bg-BG" sz="2800" cap="none" dirty="0" smtClean="0"/>
              <a:t>Символ </a:t>
            </a:r>
            <a:r>
              <a:rPr lang="bg-BG" altLang="bg-BG" sz="2800" cap="none" dirty="0" smtClean="0">
                <a:sym typeface="Wingdings" charset="2"/>
              </a:rPr>
              <a:t> </a:t>
            </a:r>
            <a:r>
              <a:rPr lang="bg-BG" altLang="bg-BG" sz="2800" cap="none" dirty="0" smtClean="0"/>
              <a:t>поле </a:t>
            </a:r>
            <a:r>
              <a:rPr lang="bg-BG" altLang="bg-BG" sz="2800" cap="none" dirty="0" smtClean="0">
                <a:sym typeface="Wingdings" charset="2"/>
              </a:rPr>
              <a:t></a:t>
            </a:r>
            <a:r>
              <a:rPr lang="bg-BG" altLang="bg-BG" sz="2800" cap="none" dirty="0" smtClean="0"/>
              <a:t> запис </a:t>
            </a:r>
            <a:r>
              <a:rPr lang="bg-BG" altLang="bg-BG" sz="2800" cap="none" dirty="0" smtClean="0">
                <a:sym typeface="Wingdings" charset="2"/>
              </a:rPr>
              <a:t></a:t>
            </a:r>
            <a:r>
              <a:rPr lang="bg-BG" altLang="bg-BG" sz="2800" cap="none" dirty="0" smtClean="0"/>
              <a:t> файл</a:t>
            </a:r>
          </a:p>
          <a:p>
            <a:pPr marL="609600" indent="-609600" eaLnBrk="1" hangingPunct="1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База от данни - множество от свързани помежду си данни, групирани за нуждите на даден потребител.</a:t>
            </a:r>
          </a:p>
          <a:p>
            <a:pPr marL="609600" indent="-609600" eaLnBrk="1" hangingPunct="1">
              <a:buFontTx/>
              <a:buNone/>
            </a:pPr>
            <a:endParaRPr lang="bg-BG" altLang="bg-BG" sz="2800" dirty="0" smtClean="0"/>
          </a:p>
          <a:p>
            <a:pPr marL="609600" indent="-609600" eaLnBrk="1" hangingPunct="1">
              <a:buFontTx/>
              <a:buNone/>
            </a:pPr>
            <a:endParaRPr lang="bg-BG" altLang="bg-B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F045CD6-64ED-4800-BA20-83C3A83EAE49}" type="slidenum">
              <a:rPr lang="bg-BG" altLang="bg-BG"/>
              <a:pPr>
                <a:defRPr/>
              </a:pPr>
              <a:t>3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507560" cy="791936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rgbClr val="BA3F51"/>
                </a:solidFill>
              </a:rPr>
              <a:t>Средства за подобряване ефективността на бизнеса</a:t>
            </a:r>
            <a:endParaRPr lang="bg-BG" altLang="bg-BG" sz="3200" dirty="0">
              <a:solidFill>
                <a:srgbClr val="FF3300"/>
              </a:solidFill>
            </a:endParaRPr>
          </a:p>
        </p:txBody>
      </p:sp>
      <p:sp>
        <p:nvSpPr>
          <p:cNvPr id="35226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495800" y="1447800"/>
            <a:ext cx="36576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bg-BG" altLang="bg-BG" sz="2400" cap="none" dirty="0" smtClean="0"/>
              <a:t>Стандартна електронна таблица - двумерна матрица с данни за продажби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bg-BG" altLang="bg-BG" sz="24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bg-BG" altLang="bg-BG" sz="2400" u="sng" cap="none" dirty="0" smtClean="0">
                <a:solidFill>
                  <a:srgbClr val="C00000"/>
                </a:solidFill>
              </a:rPr>
              <a:t>Размерност (дименсия)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bg-BG" altLang="bg-BG" sz="2400" cap="none" dirty="0" smtClean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bg-BG" altLang="bg-BG" sz="2400" cap="none" dirty="0" smtClean="0"/>
              <a:t>Тримерен куб или тримерна матрица – добавен е параметъра време във вид на тримесечия – получава се куб с данни за продажбите на определени продукти  </a:t>
            </a:r>
            <a:endParaRPr lang="bg-BG" altLang="bg-BG" sz="2400" cap="non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1905000" cy="457200"/>
          </a:xfrm>
        </p:spPr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</p:spPr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019800" y="6248400"/>
            <a:ext cx="1905000" cy="457200"/>
          </a:xfrm>
        </p:spPr>
        <p:txBody>
          <a:bodyPr/>
          <a:lstStyle/>
          <a:p>
            <a:fld id="{E1D0ADF6-9E13-4621-B2C0-B8B04D0496C1}" type="slidenum">
              <a:rPr lang="bg-BG" altLang="bg-BG"/>
              <a:pPr/>
              <a:t>30</a:t>
            </a:fld>
            <a:endParaRPr lang="bg-BG" altLang="bg-BG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01536"/>
            <a:ext cx="3755252" cy="1828799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304440" y="3581400"/>
            <a:ext cx="2847813" cy="2667000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7622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652" y="0"/>
            <a:ext cx="7974632" cy="1209660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chemeClr val="accent5"/>
                </a:solidFill>
              </a:rPr>
              <a:t>Средства за подобряване ефективността на бизнеса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124743"/>
            <a:ext cx="3816424" cy="516658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1200" cap="none" dirty="0" smtClean="0">
                <a:solidFill>
                  <a:srgbClr val="002060"/>
                </a:solidFill>
              </a:rPr>
              <a:t>OLAP</a:t>
            </a:r>
            <a:r>
              <a:rPr lang="bg-BG" sz="11200" cap="none" dirty="0" smtClean="0">
                <a:solidFill>
                  <a:srgbClr val="002060"/>
                </a:solidFill>
              </a:rPr>
              <a:t> - средства</a:t>
            </a:r>
            <a:endParaRPr lang="en-US" sz="11200" cap="none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bg-BG" sz="8000" cap="none" dirty="0" smtClean="0"/>
              <a:t>позволяват получаването на отговор на </a:t>
            </a:r>
            <a:r>
              <a:rPr lang="en-US" sz="8000" cap="none" dirty="0" smtClean="0"/>
              <a:t>ad hoc </a:t>
            </a:r>
            <a:r>
              <a:rPr lang="bg-BG" sz="8000" cap="none" dirty="0" smtClean="0"/>
              <a:t>заявки;</a:t>
            </a:r>
          </a:p>
          <a:p>
            <a:pPr marL="640080" lvl="2" indent="0">
              <a:spcBef>
                <a:spcPts val="0"/>
              </a:spcBef>
              <a:buNone/>
            </a:pPr>
            <a:r>
              <a:rPr lang="bg-BG" sz="7800" cap="none" dirty="0" smtClean="0"/>
              <a:t>пример: какъв е броят на продадените миялни машини в източна България през месец юни в сравнение с други области на страната?</a:t>
            </a:r>
          </a:p>
          <a:p>
            <a:pPr>
              <a:spcBef>
                <a:spcPts val="0"/>
              </a:spcBef>
            </a:pPr>
            <a:r>
              <a:rPr lang="bg-BG" sz="8000" cap="none" dirty="0" smtClean="0"/>
              <a:t>прилага се многомерен модел на данните - куб;</a:t>
            </a:r>
          </a:p>
          <a:p>
            <a:pPr>
              <a:spcBef>
                <a:spcPts val="0"/>
              </a:spcBef>
            </a:pPr>
            <a:r>
              <a:rPr lang="bg-BG" sz="8000" cap="none" dirty="0" smtClean="0"/>
              <a:t>всеки аспект на информацията (продукт, цена, област, времеви период) се представя с различна размерност.</a:t>
            </a:r>
          </a:p>
          <a:p>
            <a:pPr lvl="1"/>
            <a:endParaRPr lang="bg-BG" dirty="0" smtClean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16607"/>
            <a:ext cx="3657600" cy="3212255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36807" y="624840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652" y="6291327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6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31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80268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148" y="260648"/>
            <a:ext cx="7636941" cy="1143000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chemeClr val="accent5"/>
                </a:solidFill>
              </a:rPr>
              <a:t>Средства за подобряване ефективността на бизнеса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136904" cy="54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cap="none" dirty="0" smtClean="0">
                <a:solidFill>
                  <a:srgbClr val="002060"/>
                </a:solidFill>
              </a:rPr>
              <a:t>Data Mining</a:t>
            </a:r>
            <a:endParaRPr lang="ru-RU" sz="2800" cap="none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Процес на извличане на валидна, предварително неизвестна и понятна информация от големи бази от данни (извличане на знания) и използването й при вземане на важни бизнес решения (simoudis,1996).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Провежда се анализ на данните, за да се открият неявни или непредполагаеми връзки и шаблони в тях.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За да бъде процесът практически полезен, е необходимо да се изследват големи масиви с данни - работи се с представителни извадки.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DM използва методи от различни области, като статистика, невронни мрежи, машинно обучение, генетични алгоритми.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DM не се интегрира добре със СУБД, защото в базата се съдържат единствено оперативни данни.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cap="none" dirty="0" smtClean="0"/>
              <a:t>DM е ефективен само при наличие на обобщени данни, каквито се съхраняват в DW.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20072" y="624840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5148" y="6381328"/>
            <a:ext cx="5004665" cy="365125"/>
          </a:xfrm>
        </p:spPr>
        <p:txBody>
          <a:bodyPr/>
          <a:lstStyle/>
          <a:p>
            <a:pPr>
              <a:defRPr/>
            </a:pPr>
            <a:r>
              <a:rPr lang="en-US" altLang="bg-BG" dirty="0" smtClean="0">
                <a:solidFill>
                  <a:srgbClr val="575F6D"/>
                </a:solidFill>
              </a:rPr>
              <a:t>CITB709 - </a:t>
            </a:r>
            <a:r>
              <a:rPr lang="bg-BG" altLang="bg-BG" dirty="0" smtClean="0">
                <a:solidFill>
                  <a:srgbClr val="575F6D"/>
                </a:solidFill>
              </a:rPr>
              <a:t>тема 6</a:t>
            </a:r>
            <a:endParaRPr lang="bg-BG" altLang="bg-BG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32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57226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58" y="260648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chemeClr val="accent5"/>
                </a:solidFill>
              </a:rPr>
              <a:t>Средства за подобряване ефективността на бизнеса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7467600" cy="48965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500" dirty="0"/>
          </a:p>
          <a:p>
            <a:pPr marL="365760" lvl="1" indent="0" algn="ctr">
              <a:buNone/>
            </a:pPr>
            <a:r>
              <a:rPr lang="bg-BG" sz="3300" cap="none" dirty="0" smtClean="0">
                <a:solidFill>
                  <a:srgbClr val="002060"/>
                </a:solidFill>
              </a:rPr>
              <a:t>Резултати от процеса DM</a:t>
            </a:r>
          </a:p>
          <a:p>
            <a:pPr marL="822960" lvl="1" indent="-457200">
              <a:buFont typeface="+mj-lt"/>
              <a:buAutoNum type="arabicPeriod"/>
            </a:pPr>
            <a:r>
              <a:rPr lang="bg-BG" sz="2600" cap="none" dirty="0" smtClean="0"/>
              <a:t>Асоциативни правила – например, ако потребителят закупи видео, дали ще закупи и друго електронно устройство.</a:t>
            </a:r>
          </a:p>
          <a:p>
            <a:pPr marL="822960" lvl="1" indent="-457200">
              <a:buFont typeface="+mj-lt"/>
              <a:buAutoNum type="arabicPeriod"/>
            </a:pPr>
            <a:r>
              <a:rPr lang="bg-BG" sz="2600" cap="none" dirty="0" smtClean="0"/>
              <a:t>Последователни шаблони – например, ако клиент закупи камера, след три месеца той купува фото оборудване, а след още шест месеца – други аксесоари.</a:t>
            </a:r>
          </a:p>
          <a:p>
            <a:pPr marL="822960" lvl="1" indent="-457200">
              <a:buFont typeface="+mj-lt"/>
              <a:buAutoNum type="arabicPeriod"/>
            </a:pPr>
            <a:r>
              <a:rPr lang="bg-BG" sz="2600" cap="none" dirty="0" smtClean="0"/>
              <a:t>Класификационни дървета – например, класифициране на клиентите по честота на посещения, по начин на плащане, по обем покупки и др.</a:t>
            </a:r>
          </a:p>
          <a:p>
            <a:pPr marL="822960" lvl="1" indent="-457200">
              <a:buFont typeface="+mj-lt"/>
              <a:buAutoNum type="arabicPeriod"/>
            </a:pPr>
            <a:r>
              <a:rPr lang="bg-BG" sz="2600" cap="none" dirty="0" smtClean="0"/>
              <a:t>Клъстери от данни – например шаблоните, свързани с трафика могат да се анализират,  за да се разпределят  задръствания по места, време и др. </a:t>
            </a:r>
          </a:p>
          <a:p>
            <a:endParaRPr lang="bg-BG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6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33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98667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61" y="404664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chemeClr val="accent5"/>
                </a:solidFill>
              </a:rPr>
              <a:t>Средства за подобряване ефективността на бизнеса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2662" y="1601342"/>
            <a:ext cx="7467600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cap="none" dirty="0" smtClean="0">
                <a:solidFill>
                  <a:srgbClr val="002060"/>
                </a:solidFill>
              </a:rPr>
              <a:t>Data Mining - </a:t>
            </a:r>
            <a:r>
              <a:rPr lang="ru-RU" sz="3000" cap="none" dirty="0" smtClean="0">
                <a:solidFill>
                  <a:srgbClr val="002060"/>
                </a:solidFill>
              </a:rPr>
              <a:t>области  на приложение</a:t>
            </a:r>
            <a:endParaRPr lang="en-US" sz="3000" cap="none" dirty="0" smtClean="0">
              <a:solidFill>
                <a:srgbClr val="002060"/>
              </a:solidFill>
            </a:endParaRPr>
          </a:p>
          <a:p>
            <a:pPr algn="ctr">
              <a:buFont typeface="+mj-lt"/>
              <a:buAutoNum type="arabicPeriod"/>
            </a:pPr>
            <a:endParaRPr lang="ru-RU" sz="500" cap="none" dirty="0" smtClean="0"/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Маркетинг.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bg-BG" sz="1200" cap="none" dirty="0" smtClean="0"/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Финанси.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bg-BG" sz="1200" cap="none" dirty="0" smtClean="0"/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Промишленост.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bg-BG" sz="1200" cap="none" dirty="0" smtClean="0"/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Здравеопазване.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bg-BG" sz="1200" cap="none" dirty="0" smtClean="0"/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Застраховане.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.............................................</a:t>
            </a:r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6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34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347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18" y="116632"/>
            <a:ext cx="8075240" cy="998984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chemeClr val="accent5"/>
                </a:solidFill>
              </a:rPr>
              <a:t>Средства за подобряване ефективността на бизнеса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1006" y="1134216"/>
            <a:ext cx="7467600" cy="53911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800" cap="none" dirty="0" smtClean="0">
                <a:solidFill>
                  <a:srgbClr val="002060"/>
                </a:solidFill>
              </a:rPr>
              <a:t>Бази от данни и </a:t>
            </a:r>
            <a:r>
              <a:rPr lang="en-US" sz="2800" cap="none" dirty="0" smtClean="0">
                <a:solidFill>
                  <a:srgbClr val="002060"/>
                </a:solidFill>
              </a:rPr>
              <a:t>Web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Част от базата на организацията може да бъде достъпна за партньори или клиенти.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Типична конфигурация: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cap="none" dirty="0" smtClean="0"/>
              <a:t>Web </a:t>
            </a:r>
            <a:r>
              <a:rPr lang="bg-BG" sz="2400" cap="none" dirty="0" smtClean="0"/>
              <a:t>сървър;</a:t>
            </a:r>
            <a:endParaRPr lang="en-US" sz="2400" cap="none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400" cap="none" dirty="0" smtClean="0"/>
              <a:t>Сървър на приложението;</a:t>
            </a:r>
            <a:endParaRPr lang="en-US" sz="2400" cap="none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2400" cap="none" dirty="0" smtClean="0"/>
              <a:t>Сървър на базата.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Преимущества – лесен и евтин достъп през браузер до базата.</a:t>
            </a:r>
            <a:endParaRPr lang="en-US" sz="2400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6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35</a:t>
            </a:fld>
            <a:endParaRPr lang="bg-BG" altLang="bg-BG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48775"/>
            <a:ext cx="5517726" cy="1334501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44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90" y="404664"/>
            <a:ext cx="7920880" cy="652934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chemeClr val="accent5"/>
                </a:solidFill>
              </a:rPr>
              <a:t>Управление на ресурса „данни“</a:t>
            </a:r>
            <a:endParaRPr lang="bg-BG" sz="32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4430" y="1202185"/>
            <a:ext cx="7467600" cy="45365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bg-BG" altLang="bg-BG" sz="2400" cap="none" dirty="0" smtClean="0">
                <a:solidFill>
                  <a:srgbClr val="0D0D0D"/>
                </a:solidFill>
              </a:rPr>
              <a:t>Установяване на информационна политика -  фирмени правила, процедури за споделяне, управление и стандартизиране на данните.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bg-BG" altLang="bg-BG" sz="2400" cap="none" dirty="0" smtClean="0">
                <a:solidFill>
                  <a:srgbClr val="0D0D0D"/>
                </a:solidFill>
              </a:rPr>
              <a:t>Администриране на данните.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bg-BG" altLang="bg-BG" sz="2400" cap="none" dirty="0" smtClean="0">
                <a:solidFill>
                  <a:srgbClr val="0D0D0D"/>
                </a:solidFill>
              </a:rPr>
              <a:t>Управление на данните – политики и процедури за управление на ползваемостта, интегритета, достъпа и сигурността на фирмените данни.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bg-BG" altLang="bg-BG" sz="2400" cap="none" dirty="0" smtClean="0">
                <a:solidFill>
                  <a:srgbClr val="0D0D0D"/>
                </a:solidFill>
              </a:rPr>
              <a:t>Адмистриране на базата от данни.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bg-BG" altLang="bg-BG" sz="2400" cap="none" dirty="0" smtClean="0">
                <a:solidFill>
                  <a:srgbClr val="0D0D0D"/>
                </a:solidFill>
              </a:rPr>
              <a:t>Осигуряване на качеството на данните.</a:t>
            </a:r>
          </a:p>
          <a:p>
            <a:pPr lvl="1">
              <a:spcAft>
                <a:spcPct val="0"/>
              </a:spcAft>
            </a:pPr>
            <a:endParaRPr lang="bg-BG" altLang="bg-BG" sz="2400" cap="none" dirty="0" smtClean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36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35563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489" y="47181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chemeClr val="accent5"/>
                </a:solidFill>
              </a:rPr>
              <a:t>Управление на ресурса „данни“</a:t>
            </a:r>
            <a:endParaRPr lang="bg-BG" sz="3200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4489" y="1191629"/>
            <a:ext cx="7467600" cy="487375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Осигуряване на качествени данни – без излишество, непротиворечиви, актуални.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Одит на качеството на данните: изследва се точността и пълнотата на данните в информационната система.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bg-BG" sz="2400" cap="none" dirty="0" smtClean="0"/>
              <a:t>Почистване и консолидиране на данните (</a:t>
            </a:r>
            <a:r>
              <a:rPr lang="en-US" sz="2400" cap="none" dirty="0" smtClean="0"/>
              <a:t>data cleansing</a:t>
            </a:r>
            <a:r>
              <a:rPr lang="bg-BG" sz="2400" cap="none" dirty="0" smtClean="0"/>
              <a:t>) – с помощта на специализиран софтуер данните се изчистват като се уеднаквява форматирането им, премахват се повтарящите се данни и се осигурява непротиворечивост между данни, произлизащи от различни информационни системи.</a:t>
            </a:r>
            <a:endParaRPr lang="en-US" sz="2400" cap="none" dirty="0" smtClean="0"/>
          </a:p>
          <a:p>
            <a:pPr marL="457200" indent="-457200">
              <a:buFont typeface="+mj-lt"/>
              <a:buAutoNum type="arabicPeriod"/>
            </a:pPr>
            <a:endParaRPr lang="bg-BG" dirty="0" smtClean="0"/>
          </a:p>
          <a:p>
            <a:pPr lvl="1"/>
            <a:endParaRPr lang="bg-BG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Юлиана Пенева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>
                <a:solidFill>
                  <a:srgbClr val="575F6D"/>
                </a:solidFill>
              </a:rPr>
              <a:t>CITB709 - </a:t>
            </a:r>
            <a:r>
              <a:rPr lang="bg-BG" altLang="bg-BG" smtClean="0">
                <a:solidFill>
                  <a:srgbClr val="575F6D"/>
                </a:solidFill>
              </a:rPr>
              <a:t>тема 6</a:t>
            </a:r>
            <a:endParaRPr lang="bg-BG" altLang="bg-BG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37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93738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07126" y="548680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bg-BG" altLang="bg-BG" sz="3600" b="1" dirty="0">
                <a:solidFill>
                  <a:schemeClr val="accent5"/>
                </a:solidFill>
              </a:rPr>
              <a:t>Практическо занятие </a:t>
            </a:r>
            <a:r>
              <a:rPr lang="bg-BG" altLang="bg-BG" sz="3600" b="1" dirty="0" smtClean="0">
                <a:solidFill>
                  <a:schemeClr val="accent5"/>
                </a:solidFill>
              </a:rPr>
              <a:t>№</a:t>
            </a:r>
            <a:r>
              <a:rPr lang="bg-BG" altLang="bg-BG" sz="3600" b="1" dirty="0">
                <a:solidFill>
                  <a:schemeClr val="accent5"/>
                </a:solidFill>
              </a:rPr>
              <a:t>6</a:t>
            </a:r>
            <a:r>
              <a:rPr lang="bg-BG" altLang="bg-BG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altLang="bg-BG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bg-BG" altLang="bg-BG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76091" y="1124744"/>
            <a:ext cx="7992888" cy="4758532"/>
          </a:xfrm>
        </p:spPr>
        <p:txBody>
          <a:bodyPr>
            <a:normAutofit/>
          </a:bodyPr>
          <a:lstStyle/>
          <a:p>
            <a:pPr marL="609600" indent="-609600" algn="ctr">
              <a:buFontTx/>
              <a:buNone/>
            </a:pPr>
            <a:r>
              <a:rPr lang="bg-BG" altLang="bg-BG" sz="2800" cap="none" dirty="0" smtClean="0">
                <a:solidFill>
                  <a:srgbClr val="FF0000"/>
                </a:solidFill>
              </a:rPr>
              <a:t>Управление на данните</a:t>
            </a:r>
            <a:endParaRPr lang="en-US" altLang="bg-BG" sz="2800" cap="none" dirty="0" smtClean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r>
              <a:rPr lang="bg-BG" altLang="bg-BG" sz="2800" cap="none" dirty="0" smtClean="0"/>
              <a:t>Посетете следните </a:t>
            </a:r>
            <a:r>
              <a:rPr lang="en-US" altLang="bg-BG" sz="2800" cap="none" dirty="0" smtClean="0"/>
              <a:t>URL</a:t>
            </a:r>
            <a:r>
              <a:rPr lang="bg-BG" altLang="bg-BG" sz="2800" cap="none" dirty="0" smtClean="0"/>
              <a:t>:</a:t>
            </a:r>
          </a:p>
          <a:p>
            <a:pPr marL="1066800" lvl="1" indent="-609600">
              <a:buFontTx/>
              <a:buNone/>
            </a:pPr>
            <a:r>
              <a:rPr lang="en-US" altLang="bg-BG" sz="2200" u="sng" cap="none" dirty="0" smtClean="0">
                <a:hlinkClick r:id="rId2"/>
              </a:rPr>
              <a:t>data </a:t>
            </a:r>
            <a:r>
              <a:rPr lang="en-US" altLang="bg-BG" sz="2200" u="sng" cap="none" dirty="0" smtClean="0">
                <a:hlinkClick r:id="rId2"/>
              </a:rPr>
              <a:t>warehouse - </a:t>
            </a:r>
            <a:r>
              <a:rPr lang="en-US" altLang="bg-BG" sz="2200" u="sng" cap="none" dirty="0" err="1" smtClean="0">
                <a:hlinkClick r:id="rId2"/>
              </a:rPr>
              <a:t>wikipedia</a:t>
            </a:r>
            <a:endParaRPr lang="en-US" altLang="bg-BG" sz="2200" u="sng" cap="none" dirty="0" smtClean="0"/>
          </a:p>
          <a:p>
            <a:pPr marL="1066800" lvl="1" indent="-609600">
              <a:buFontTx/>
              <a:buNone/>
            </a:pPr>
            <a:r>
              <a:rPr lang="en-US" altLang="bg-BG" sz="2200" cap="none" dirty="0" smtClean="0">
                <a:hlinkClick r:id="rId3"/>
              </a:rPr>
              <a:t>https://en.wikipedia.org/wiki/big_data</a:t>
            </a:r>
            <a:endParaRPr lang="en-US" altLang="bg-BG" sz="2200" cap="none" dirty="0" smtClean="0"/>
          </a:p>
          <a:p>
            <a:pPr marL="1066800" lvl="1" indent="-609600">
              <a:buFontTx/>
              <a:buNone/>
            </a:pPr>
            <a:r>
              <a:rPr lang="en-US" altLang="bg-BG" sz="2200" u="sng" cap="none" dirty="0" smtClean="0">
                <a:hlinkClick r:id="rId4"/>
              </a:rPr>
              <a:t>https://en.wikipedia.org/wiki/data_mining</a:t>
            </a:r>
            <a:endParaRPr lang="en-US" altLang="bg-BG" sz="2200" u="sng" cap="none" dirty="0" smtClean="0"/>
          </a:p>
          <a:p>
            <a:pPr marL="1066800" lvl="1" indent="-609600">
              <a:buFontTx/>
              <a:buNone/>
            </a:pPr>
            <a:r>
              <a:rPr lang="en-US" altLang="bg-BG" sz="2200" u="sng" cap="none" dirty="0" smtClean="0">
                <a:hlinkClick r:id="rId5"/>
              </a:rPr>
              <a:t>https://</a:t>
            </a:r>
            <a:r>
              <a:rPr lang="en-US" altLang="bg-BG" sz="2200" u="sng" cap="none" dirty="0" smtClean="0">
                <a:hlinkClick r:id="rId5"/>
              </a:rPr>
              <a:t>en.wikipedia.org/wiki/business_intelligence</a:t>
            </a:r>
            <a:endParaRPr lang="en-US" altLang="bg-BG" sz="2200" u="sng" cap="none" dirty="0" smtClean="0"/>
          </a:p>
          <a:p>
            <a:pPr marL="1066800" lvl="1" indent="-609600">
              <a:buFontTx/>
              <a:buNone/>
            </a:pPr>
            <a:r>
              <a:rPr lang="en-US" altLang="bg-BG" sz="2200" u="sng" cap="none" dirty="0">
                <a:hlinkClick r:id="rId6"/>
              </a:rPr>
              <a:t>https://</a:t>
            </a:r>
            <a:r>
              <a:rPr lang="en-US" altLang="bg-BG" sz="2200" u="sng" cap="none" dirty="0" smtClean="0">
                <a:hlinkClick r:id="rId6"/>
              </a:rPr>
              <a:t>en.wikipedia.org/wiki/Apache_Hadoop</a:t>
            </a:r>
            <a:endParaRPr lang="en-US" altLang="bg-BG" sz="2200" u="sng" cap="none" dirty="0" smtClean="0"/>
          </a:p>
          <a:p>
            <a:pPr marL="1066800" lvl="1" indent="-609600">
              <a:buFontTx/>
              <a:buNone/>
            </a:pPr>
            <a:r>
              <a:rPr lang="en-US" altLang="bg-BG" sz="2200" u="sng" cap="none" dirty="0">
                <a:hlinkClick r:id="rId7"/>
              </a:rPr>
              <a:t>https://</a:t>
            </a:r>
            <a:r>
              <a:rPr lang="en-US" altLang="bg-BG" sz="2200" u="sng" cap="none" dirty="0" smtClean="0">
                <a:hlinkClick r:id="rId7"/>
              </a:rPr>
              <a:t>www.g2.com/categories/analytics-platforms</a:t>
            </a:r>
            <a:endParaRPr lang="en-US" altLang="bg-BG" sz="2200" u="sng" cap="none" dirty="0" smtClean="0"/>
          </a:p>
          <a:p>
            <a:pPr marL="1066800" lvl="1" indent="-609600">
              <a:buFontTx/>
              <a:buNone/>
            </a:pPr>
            <a:r>
              <a:rPr lang="en-US" altLang="bg-BG" sz="2200" u="sng" cap="none" dirty="0">
                <a:hlinkClick r:id="rId8"/>
              </a:rPr>
              <a:t>https://www.gigaspaces.com/blog/in-memory-computing/</a:t>
            </a:r>
            <a:endParaRPr lang="en-US" altLang="bg-BG" sz="2200" u="sng" cap="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552" y="5859266"/>
            <a:ext cx="3200400" cy="365760"/>
          </a:xfrm>
        </p:spPr>
        <p:txBody>
          <a:bodyPr/>
          <a:lstStyle/>
          <a:p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1351-1BA9-4686-AC88-3EA916EB8C79}" type="slidenum">
              <a:rPr lang="bg-BG" altLang="bg-BG" smtClean="0"/>
              <a:pPr/>
              <a:t>38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46923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60" y="459782"/>
            <a:ext cx="8366484" cy="580926"/>
          </a:xfrm>
        </p:spPr>
        <p:txBody>
          <a:bodyPr>
            <a:normAutofit/>
          </a:bodyPr>
          <a:lstStyle/>
          <a:p>
            <a:pPr algn="ctr"/>
            <a:r>
              <a:rPr lang="bg-BG" altLang="bg-BG" sz="3200" b="1" dirty="0">
                <a:solidFill>
                  <a:srgbClr val="C00000"/>
                </a:solidFill>
              </a:rPr>
              <a:t>Подходи за управление на данните</a:t>
            </a:r>
            <a:endParaRPr lang="bg-B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9776" y="908719"/>
            <a:ext cx="7467600" cy="5711751"/>
          </a:xfrm>
        </p:spPr>
        <p:txBody>
          <a:bodyPr/>
          <a:lstStyle/>
          <a:p>
            <a:pPr marL="0" indent="0" algn="ctr">
              <a:buNone/>
            </a:pPr>
            <a:r>
              <a:rPr lang="bg-BG" cap="none" dirty="0" smtClean="0">
                <a:solidFill>
                  <a:srgbClr val="002060"/>
                </a:solidFill>
              </a:rPr>
              <a:t>Йерархия на данните</a:t>
            </a:r>
            <a:endParaRPr lang="bg-BG" cap="none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4</a:t>
            </a:fld>
            <a:endParaRPr lang="bg-BG" alt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412777"/>
            <a:ext cx="4032448" cy="460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359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43888" cy="504056"/>
          </a:xfrm>
        </p:spPr>
        <p:txBody>
          <a:bodyPr rtlCol="0"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altLang="bg-BG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bg-BG" altLang="bg-BG" sz="3600" b="1" dirty="0">
                <a:solidFill>
                  <a:srgbClr val="C00000"/>
                </a:solidFill>
              </a:rPr>
              <a:t>Подходи за управление на данните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56667" y="1340768"/>
            <a:ext cx="7921625" cy="3527425"/>
          </a:xfrm>
        </p:spPr>
        <p:txBody>
          <a:bodyPr rtlCol="0">
            <a:normAutofit/>
          </a:bodyPr>
          <a:lstStyle/>
          <a:p>
            <a:pPr marL="609600" indent="-60960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bg-BG" altLang="bg-BG" sz="2800" cap="none" dirty="0" smtClean="0">
                <a:solidFill>
                  <a:srgbClr val="002060"/>
                </a:solidFill>
              </a:rPr>
              <a:t>Свойства на понятието “база от данни”</a:t>
            </a:r>
            <a:endParaRPr lang="bg-BG" altLang="bg-BG" sz="2400" cap="none" dirty="0" smtClean="0">
              <a:solidFill>
                <a:schemeClr val="accent2"/>
              </a:solidFill>
            </a:endParaRPr>
          </a:p>
          <a:p>
            <a:pPr marL="514350" indent="-5143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bg-BG" altLang="bg-BG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Устойчиви/интегрирани данни</a:t>
            </a:r>
            <a:r>
              <a:rPr lang="en-US" altLang="bg-BG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bg-BG" altLang="bg-BG" sz="2400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bg-BG" altLang="bg-BG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Предметна област – обекти, атрибути и връзки</a:t>
            </a:r>
            <a:r>
              <a:rPr lang="en-US" altLang="bg-BG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bg-BG" altLang="bg-BG" sz="2400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/>
            </a:pPr>
            <a:r>
              <a:rPr lang="bg-BG" altLang="bg-BG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Базите се проектират с определена цел</a:t>
            </a:r>
            <a:r>
              <a:rPr lang="en-US" altLang="bg-BG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bg-BG" altLang="bg-BG" sz="2400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endParaRPr lang="bg-BG" altLang="bg-B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endParaRPr lang="bg-BG" altLang="bg-B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BC45548-5CDD-4530-9D1A-299EAD9F8C86}" type="slidenum">
              <a:rPr lang="bg-BG" altLang="bg-BG"/>
              <a:pPr>
                <a:defRPr/>
              </a:pPr>
              <a:t>5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43888" cy="504056"/>
          </a:xfrm>
        </p:spPr>
        <p:txBody>
          <a:bodyPr rtlCol="0"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altLang="bg-BG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bg-BG" altLang="bg-BG" sz="3600" b="1" dirty="0">
                <a:solidFill>
                  <a:srgbClr val="C00000"/>
                </a:solidFill>
              </a:rPr>
              <a:t>Подходи за управление на данните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521" y="1340768"/>
            <a:ext cx="8795194" cy="4032448"/>
          </a:xfrm>
        </p:spPr>
        <p:txBody>
          <a:bodyPr rtlCol="0">
            <a:normAutofit/>
          </a:bodyPr>
          <a:lstStyle/>
          <a:p>
            <a:pPr marL="609600" indent="-60960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bg-BG" altLang="bg-BG" sz="2800" cap="none" dirty="0" smtClean="0">
              <a:solidFill>
                <a:srgbClr val="002060"/>
              </a:solidFill>
            </a:endParaRPr>
          </a:p>
          <a:p>
            <a:pPr marL="609600" indent="-6096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endParaRPr lang="bg-BG" altLang="bg-B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AutoNum type="arabicPeriod"/>
              <a:defRPr/>
            </a:pPr>
            <a:endParaRPr lang="bg-BG" altLang="bg-B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BC45548-5CDD-4530-9D1A-299EAD9F8C86}" type="slidenum">
              <a:rPr lang="bg-BG" altLang="bg-BG"/>
              <a:pPr>
                <a:defRPr/>
              </a:pPr>
              <a:t>6</a:t>
            </a:fld>
            <a:endParaRPr lang="bg-BG" altLang="bg-B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91731"/>
            <a:ext cx="4563810" cy="3527425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358" y="2282454"/>
            <a:ext cx="3938357" cy="2145978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4183969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476672"/>
            <a:ext cx="8243888" cy="721172"/>
          </a:xfrm>
        </p:spPr>
        <p:txBody>
          <a:bodyPr rtlCol="0">
            <a:normAutofit fontScale="90000"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altLang="bg-BG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bg-BG" altLang="bg-BG" sz="3600" b="1" dirty="0" smtClean="0">
                <a:solidFill>
                  <a:srgbClr val="C00000"/>
                </a:solidFill>
              </a:rPr>
              <a:t>Подходи </a:t>
            </a:r>
            <a:r>
              <a:rPr lang="bg-BG" altLang="bg-BG" sz="3600" b="1" dirty="0">
                <a:solidFill>
                  <a:srgbClr val="C00000"/>
                </a:solidFill>
              </a:rPr>
              <a:t>за управление на данните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65436" y="1412776"/>
            <a:ext cx="7992119" cy="2376264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bg-BG" altLang="bg-BG" sz="2800" cap="none" dirty="0" smtClean="0">
                <a:solidFill>
                  <a:srgbClr val="002060"/>
                </a:solidFill>
              </a:rPr>
              <a:t>Два основни подхода за управление на данните</a:t>
            </a:r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bg-BG" altLang="bg-BG" sz="800" cap="none" dirty="0" smtClean="0"/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Традиционен (файлово-базиран) подход</a:t>
            </a:r>
            <a:r>
              <a:rPr lang="en-US" altLang="bg-BG" sz="2800" cap="none" dirty="0" smtClean="0"/>
              <a:t>.</a:t>
            </a:r>
            <a:endParaRPr lang="bg-BG" altLang="bg-BG" sz="2800" cap="none" dirty="0" smtClean="0"/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r>
              <a:rPr lang="bg-BG" altLang="bg-BG" sz="2800" cap="none" dirty="0" smtClean="0"/>
              <a:t>Подход “бази от данни”</a:t>
            </a:r>
            <a:r>
              <a:rPr lang="en-US" altLang="bg-BG" sz="2800" cap="none" dirty="0" smtClean="0"/>
              <a:t>.</a:t>
            </a:r>
            <a:endParaRPr lang="bg-BG" altLang="bg-BG" sz="2800" cap="none" dirty="0" smtClean="0"/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bg-BG" altLang="bg-BG" sz="2800" cap="none" dirty="0" smtClean="0"/>
          </a:p>
          <a:p>
            <a:pPr marL="609600" indent="-609600" eaLnBrk="1" hangingPunct="1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bg-BG" altLang="bg-BG" sz="2800" cap="non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9A7EC2A-CCE8-4385-9981-AEDA30268DF2}" type="slidenum">
              <a:rPr lang="bg-BG" altLang="bg-BG"/>
              <a:pPr>
                <a:defRPr/>
              </a:pPr>
              <a:t>7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2057"/>
            <a:ext cx="8243887" cy="796355"/>
          </a:xfrm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bg-BG" altLang="bg-BG" sz="3200" b="1" dirty="0">
                <a:solidFill>
                  <a:srgbClr val="C00000"/>
                </a:solidFill>
              </a:rPr>
              <a:t>Традиционен подход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188" y="1268412"/>
            <a:ext cx="8229600" cy="4752876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bg-BG" altLang="bg-BG" sz="2600" i="1" cap="none" dirty="0" smtClean="0">
                <a:solidFill>
                  <a:srgbClr val="002060"/>
                </a:solidFill>
              </a:rPr>
              <a:t>Файлово- базирана система </a:t>
            </a:r>
            <a:r>
              <a:rPr lang="bg-BG" altLang="bg-BG" sz="2600" i="1" cap="none" dirty="0" smtClean="0"/>
              <a:t>- </a:t>
            </a:r>
            <a:r>
              <a:rPr lang="bg-BG" altLang="bg-BG" sz="2600" cap="none" dirty="0" smtClean="0"/>
              <a:t>множество от приложни програми, които доставят определени услуги на крайния потребител, например създаването на отчет</a:t>
            </a:r>
            <a:r>
              <a:rPr lang="en-US" altLang="bg-BG" sz="2600" cap="none" dirty="0" smtClean="0"/>
              <a:t>.</a:t>
            </a:r>
            <a:endParaRPr lang="bg-BG" altLang="bg-BG" sz="2600" cap="none" dirty="0" smtClean="0"/>
          </a:p>
          <a:p>
            <a:pPr marL="609600" indent="-609600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bg-BG" altLang="bg-BG" sz="2600" cap="none" dirty="0" smtClean="0"/>
              <a:t> </a:t>
            </a:r>
            <a:r>
              <a:rPr lang="bg-BG" altLang="bg-BG" sz="2600" cap="none" dirty="0" smtClean="0">
                <a:solidFill>
                  <a:srgbClr val="C00000"/>
                </a:solidFill>
              </a:rPr>
              <a:t>Първи опит за автоматизиране на определени бизнес дейности.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None/>
            </a:pPr>
            <a:r>
              <a:rPr lang="ru-RU" altLang="bg-BG" sz="2600" cap="none" dirty="0">
                <a:solidFill>
                  <a:srgbClr val="002060"/>
                </a:solidFill>
              </a:rPr>
              <a:t>Характеристики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BA3F51"/>
              </a:buClr>
            </a:pPr>
            <a:r>
              <a:rPr lang="bg-BG" altLang="bg-BG" sz="2600" cap="none" dirty="0">
                <a:solidFill>
                  <a:prstClr val="black"/>
                </a:solidFill>
              </a:rPr>
              <a:t>за всяко приложение се създават и съхраняват отделни файлове;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BA3F51"/>
              </a:buClr>
            </a:pPr>
            <a:r>
              <a:rPr lang="bg-BG" altLang="bg-BG" sz="2600" cap="none" dirty="0">
                <a:solidFill>
                  <a:prstClr val="black"/>
                </a:solidFill>
              </a:rPr>
              <a:t>всеки потребител организира информацията в собствени файлове и написва свои програми за обработка;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BA3F51"/>
              </a:buClr>
            </a:pPr>
            <a:r>
              <a:rPr lang="bg-BG" altLang="bg-BG" sz="2600" cap="none" dirty="0">
                <a:solidFill>
                  <a:prstClr val="black"/>
                </a:solidFill>
              </a:rPr>
              <a:t>дефиницията на данните представлява част от приложната програма. </a:t>
            </a:r>
          </a:p>
          <a:p>
            <a:pPr marL="609600" indent="-609600" eaLnBrk="1" hangingPunct="1">
              <a:buFontTx/>
              <a:buNone/>
            </a:pPr>
            <a:endParaRPr lang="bg-BG" altLang="bg-BG" cap="none" dirty="0" smtClean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CITB709 - </a:t>
            </a:r>
            <a:r>
              <a:rPr lang="bg-BG" altLang="bg-BG" smtClean="0"/>
              <a:t>тема 6</a:t>
            </a:r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2C4157F-D7FE-4D16-A86F-9A33B5C4DD9F}" type="slidenum">
              <a:rPr lang="bg-BG" altLang="bg-BG"/>
              <a:pPr>
                <a:defRPr/>
              </a:pPr>
              <a:t>8</a:t>
            </a:fld>
            <a:endParaRPr lang="bg-BG" alt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74887"/>
            <a:ext cx="8136904" cy="508918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dirty="0">
                <a:solidFill>
                  <a:srgbClr val="C00000"/>
                </a:solidFill>
              </a:rPr>
              <a:t>Традиционен подход</a:t>
            </a:r>
            <a:endParaRPr lang="bg-BG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7467600" cy="4968552"/>
          </a:xfrm>
        </p:spPr>
        <p:txBody>
          <a:bodyPr>
            <a:normAutofit fontScale="92500" lnSpcReduction="20000"/>
          </a:bodyPr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sz="700" dirty="0" smtClean="0"/>
          </a:p>
          <a:p>
            <a:pPr marL="0" indent="0" algn="ctr">
              <a:buNone/>
            </a:pPr>
            <a:r>
              <a:rPr lang="bg-BG" cap="none" dirty="0" smtClean="0">
                <a:solidFill>
                  <a:srgbClr val="C00000"/>
                </a:solidFill>
              </a:rPr>
              <a:t>Традиционна файлова обработка</a:t>
            </a:r>
            <a:endParaRPr lang="bg-BG" cap="none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bg-BG" smtClean="0"/>
              <a:t>Юлиана Пенева</a:t>
            </a:r>
            <a:endParaRPr lang="bg-BG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bg-BG" dirty="0" smtClean="0"/>
              <a:t>CITB709 - </a:t>
            </a:r>
            <a:r>
              <a:rPr lang="bg-BG" altLang="bg-BG" dirty="0" smtClean="0"/>
              <a:t>тема 6</a:t>
            </a:r>
            <a:endParaRPr lang="bg-BG" alt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5488F-3291-42BA-A9D7-C1112220DD7A}" type="slidenum">
              <a:rPr lang="bg-BG" altLang="bg-BG" smtClean="0"/>
              <a:pPr>
                <a:defRPr/>
              </a:pPr>
              <a:t>9</a:t>
            </a:fld>
            <a:endParaRPr lang="bg-BG" altLang="bg-B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19" y="980728"/>
            <a:ext cx="661403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855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</TotalTime>
  <Words>2208</Words>
  <Application>Microsoft Office PowerPoint</Application>
  <PresentationFormat>On-screen Show (4:3)</PresentationFormat>
  <Paragraphs>366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Century Schoolbook</vt:lpstr>
      <vt:lpstr>Courier New</vt:lpstr>
      <vt:lpstr>Symbol</vt:lpstr>
      <vt:lpstr>Tw Cen MT</vt:lpstr>
      <vt:lpstr>Wingdings</vt:lpstr>
      <vt:lpstr>Droplet</vt:lpstr>
      <vt:lpstr>CITB709 Информационни системи   Тема 6: Управление на ресурса „данни“ </vt:lpstr>
      <vt:lpstr>Съдържание </vt:lpstr>
      <vt:lpstr> Подходи за управление на данните</vt:lpstr>
      <vt:lpstr>Подходи за управление на данните</vt:lpstr>
      <vt:lpstr>   Подходи за управление на данните</vt:lpstr>
      <vt:lpstr>   Подходи за управление на данните</vt:lpstr>
      <vt:lpstr>     Подходи за управление на данните</vt:lpstr>
      <vt:lpstr>Традиционен подход</vt:lpstr>
      <vt:lpstr>Традиционен подход</vt:lpstr>
      <vt:lpstr>Традиционен подход</vt:lpstr>
      <vt:lpstr>Подход “бази от данни”</vt:lpstr>
      <vt:lpstr>Подход “бази от данни”</vt:lpstr>
      <vt:lpstr>Подход “бази от данни”</vt:lpstr>
      <vt:lpstr>Подход “бази от данни”</vt:lpstr>
      <vt:lpstr>Подход “бази от данни”</vt:lpstr>
      <vt:lpstr>Видове бази от данни</vt:lpstr>
      <vt:lpstr>Релационни СУБД</vt:lpstr>
      <vt:lpstr>Релационни СУБД</vt:lpstr>
      <vt:lpstr>Възможности на релационните СУБД</vt:lpstr>
      <vt:lpstr>Средства за подобряване ефективността на бизнеса</vt:lpstr>
      <vt:lpstr>Инфраструктура на BI</vt:lpstr>
      <vt:lpstr>Процесът Data warehousing</vt:lpstr>
      <vt:lpstr>Процесът Data warehousing</vt:lpstr>
      <vt:lpstr>Процесът Data warehousing</vt:lpstr>
      <vt:lpstr>Процесът Data warehousing</vt:lpstr>
      <vt:lpstr>Процесът Data warehousing</vt:lpstr>
      <vt:lpstr>Процесът Data warehousing</vt:lpstr>
      <vt:lpstr>Архитектура на Data Warehouse</vt:lpstr>
      <vt:lpstr>Средства за подобряване ефективността на бизнеса</vt:lpstr>
      <vt:lpstr>Средства за подобряване ефективността на бизнеса</vt:lpstr>
      <vt:lpstr>Средства за подобряване ефективността на бизнеса</vt:lpstr>
      <vt:lpstr>Средства за подобряване ефективността на бизнеса</vt:lpstr>
      <vt:lpstr>Средства за подобряване ефективността на бизнеса</vt:lpstr>
      <vt:lpstr>Средства за подобряване ефективността на бизнеса</vt:lpstr>
      <vt:lpstr>Средства за подобряване ефективността на бизнеса</vt:lpstr>
      <vt:lpstr>Управление на ресурса „данни“</vt:lpstr>
      <vt:lpstr>Управление на ресурса „данни“</vt:lpstr>
      <vt:lpstr>Практическо занятие №6 </vt:lpstr>
    </vt:vector>
  </TitlesOfParts>
  <Company>NBU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INFB586 Module 1</dc:title>
  <dc:subject>Files&amp;databases</dc:subject>
  <dc:creator>July Peneva</dc:creator>
  <cp:lastModifiedBy>Windows User</cp:lastModifiedBy>
  <cp:revision>87</cp:revision>
  <dcterms:created xsi:type="dcterms:W3CDTF">2006-09-20T15:43:40Z</dcterms:created>
  <dcterms:modified xsi:type="dcterms:W3CDTF">2021-04-05T06:58:59Z</dcterms:modified>
</cp:coreProperties>
</file>