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7"/>
  </p:notesMasterIdLst>
  <p:sldIdLst>
    <p:sldId id="256" r:id="rId2"/>
    <p:sldId id="257" r:id="rId3"/>
    <p:sldId id="259" r:id="rId4"/>
    <p:sldId id="292" r:id="rId5"/>
    <p:sldId id="258" r:id="rId6"/>
    <p:sldId id="260" r:id="rId7"/>
    <p:sldId id="280" r:id="rId8"/>
    <p:sldId id="264" r:id="rId9"/>
    <p:sldId id="267" r:id="rId10"/>
    <p:sldId id="281" r:id="rId11"/>
    <p:sldId id="269" r:id="rId12"/>
    <p:sldId id="271" r:id="rId13"/>
    <p:sldId id="273" r:id="rId14"/>
    <p:sldId id="293" r:id="rId15"/>
    <p:sldId id="275" r:id="rId16"/>
    <p:sldId id="283" r:id="rId17"/>
    <p:sldId id="284" r:id="rId18"/>
    <p:sldId id="321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4" r:id="rId27"/>
    <p:sldId id="311" r:id="rId28"/>
    <p:sldId id="312" r:id="rId29"/>
    <p:sldId id="313" r:id="rId30"/>
    <p:sldId id="315" r:id="rId31"/>
    <p:sldId id="316" r:id="rId32"/>
    <p:sldId id="317" r:id="rId33"/>
    <p:sldId id="319" r:id="rId34"/>
    <p:sldId id="318" r:id="rId35"/>
    <p:sldId id="320" r:id="rId36"/>
  </p:sldIdLst>
  <p:sldSz cx="9144000" cy="6858000" type="screen4x3"/>
  <p:notesSz cx="6858000" cy="9144000"/>
  <p:defaultTextStyle>
    <a:defPPr>
      <a:defRPr lang="bg-BG"/>
    </a:defPPr>
    <a:lvl1pPr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6" autoAdjust="0"/>
    <p:restoredTop sz="94636" autoAdjust="0"/>
  </p:normalViewPr>
  <p:slideViewPr>
    <p:cSldViewPr>
      <p:cViewPr varScale="1">
        <p:scale>
          <a:sx n="117" d="100"/>
          <a:sy n="117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bg-BG" altLang="bg-BG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bg-BG" altLang="bg-BG"/>
          </a:p>
        </p:txBody>
      </p:sp>
      <p:sp>
        <p:nvSpPr>
          <p:cNvPr id="98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bg-BG" altLang="bg-BG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26495DE5-75BE-4E7B-A0CE-789DB2C8AC1F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99342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469F1-A2E3-499A-BA17-EE373042B0C4}" type="slidenum">
              <a:rPr lang="bg-BG" altLang="bg-BG"/>
              <a:pPr/>
              <a:t>15</a:t>
            </a:fld>
            <a:endParaRPr lang="bg-BG" altLang="bg-BG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1C52E7-5D25-4C85-9D91-A194228DC1FB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FB2A-2AA9-4142-A51D-C37C35B2E10B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53D15-DAFC-442B-BFFE-BF0B86074113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6BDACCE-FD1F-4A8D-AFF7-F890D2F825B6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76827493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851AB4-B1FE-49C4-B59D-5C19BC7D76D2}" type="slidenum">
              <a:rPr lang="bg-BG" altLang="bg-BG" smtClean="0"/>
              <a:pPr/>
              <a:t>‹#›</a:t>
            </a:fld>
            <a:endParaRPr lang="bg-BG" alt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96DF8B-8287-4E2A-95AE-067ADA0850C4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9F6F-E45E-4F39-866B-B7CC007E4527}" type="slidenum">
              <a:rPr lang="bg-BG" altLang="bg-BG" smtClean="0"/>
              <a:pPr/>
              <a:t>‹#›</a:t>
            </a:fld>
            <a:endParaRPr lang="bg-BG" alt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F828-442A-47D8-B02B-C00314F00624}" type="slidenum">
              <a:rPr lang="bg-BG" altLang="bg-BG" smtClean="0"/>
              <a:pPr/>
              <a:t>‹#›</a:t>
            </a:fld>
            <a:endParaRPr lang="bg-BG" alt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71A474-520F-4007-A326-D9C29FEB3D14}" type="slidenum">
              <a:rPr lang="bg-BG" altLang="bg-BG" smtClean="0"/>
              <a:pPr/>
              <a:t>‹#›</a:t>
            </a:fld>
            <a:endParaRPr lang="bg-BG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941-303E-41ED-8197-89E3231E60E5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E0FC56-755C-44DD-91E4-839BC7BBC507}" type="slidenum">
              <a:rPr lang="bg-BG" altLang="bg-BG" smtClean="0"/>
              <a:pPr/>
              <a:t>‹#›</a:t>
            </a:fld>
            <a:endParaRPr lang="bg-BG" altLang="bg-BG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917333-11B6-4B4C-8E66-B4B49EB8E068}" type="slidenum">
              <a:rPr lang="bg-BG" altLang="bg-BG" smtClean="0"/>
              <a:pPr/>
              <a:t>‹#›</a:t>
            </a:fld>
            <a:endParaRPr lang="bg-BG" alt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2CFEE5-8C10-446D-84A9-97C30B8F4404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736" y="692696"/>
            <a:ext cx="6192837" cy="338437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bg-BG" sz="3600" dirty="0" smtClean="0">
                <a:solidFill>
                  <a:schemeClr val="accent1">
                    <a:lumMod val="75000"/>
                  </a:schemeClr>
                </a:solidFill>
              </a:rPr>
              <a:t>CITB709 </a:t>
            </a:r>
            <a:r>
              <a:rPr lang="bg-BG" altLang="bg-BG" sz="3600" dirty="0" smtClean="0">
                <a:solidFill>
                  <a:schemeClr val="accent1">
                    <a:lumMod val="75000"/>
                  </a:schemeClr>
                </a:solidFill>
              </a:rPr>
              <a:t>информационни системи</a:t>
            </a:r>
            <a:r>
              <a:rPr lang="en-US" altLang="bg-BG" sz="3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bg-BG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altLang="bg-BG" sz="3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altLang="bg-BG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altLang="bg-BG" sz="1600" dirty="0" smtClean="0"/>
              <a:t/>
            </a:r>
            <a:br>
              <a:rPr lang="bg-BG" altLang="bg-BG" sz="1600" dirty="0" smtClean="0"/>
            </a:br>
            <a:r>
              <a:rPr lang="bg-BG" altLang="bg-BG" sz="4400" dirty="0" smtClean="0"/>
              <a:t> </a:t>
            </a:r>
            <a:r>
              <a:rPr lang="bg-BG" altLang="bg-BG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</a:t>
            </a:r>
            <a:r>
              <a:rPr lang="en-US" altLang="bg-BG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bg-BG" altLang="bg-BG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bg-BG" altLang="bg-BG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Подходи за разработване на  информационни системи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4797152"/>
            <a:ext cx="6146800" cy="1485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altLang="bg-BG" sz="2800" dirty="0"/>
              <a:t>Юлиана Пенева</a:t>
            </a:r>
          </a:p>
          <a:p>
            <a:pPr>
              <a:lnSpc>
                <a:spcPct val="90000"/>
              </a:lnSpc>
            </a:pPr>
            <a:r>
              <a:rPr lang="bg-BG" altLang="bg-BG" sz="2800" dirty="0"/>
              <a:t>Департамент “Информатика”</a:t>
            </a:r>
          </a:p>
          <a:p>
            <a:pPr>
              <a:lnSpc>
                <a:spcPct val="90000"/>
              </a:lnSpc>
            </a:pPr>
            <a:r>
              <a:rPr lang="en-US" altLang="bg-BG" sz="2800" dirty="0"/>
              <a:t>july_peneva@abv.bg</a:t>
            </a:r>
            <a:endParaRPr lang="bg-BG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bg-BG" altLang="bg-B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7467600" cy="580926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Традиционен подход </a:t>
            </a:r>
          </a:p>
        </p:txBody>
      </p:sp>
      <p:sp>
        <p:nvSpPr>
          <p:cNvPr id="10343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457200" y="836712"/>
            <a:ext cx="7467600" cy="4897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bg-BG" dirty="0"/>
              <a:t>Традиционният подход е формален </a:t>
            </a:r>
            <a:r>
              <a:rPr lang="bg-BG" dirty="0" smtClean="0"/>
              <a:t>подход, </a:t>
            </a:r>
            <a:r>
              <a:rPr lang="bg-BG" dirty="0"/>
              <a:t>процесът за </a:t>
            </a:r>
            <a:r>
              <a:rPr lang="bg-BG" dirty="0" smtClean="0"/>
              <a:t>разработване се </a:t>
            </a:r>
            <a:r>
              <a:rPr lang="bg-BG" dirty="0"/>
              <a:t>разделя на няколко </a:t>
            </a:r>
            <a:r>
              <a:rPr lang="bg-BG" dirty="0" smtClean="0"/>
              <a:t>етапа (фази), </a:t>
            </a:r>
            <a:r>
              <a:rPr lang="bg-BG" dirty="0"/>
              <a:t>които се изпълняват последователно във </a:t>
            </a:r>
            <a:r>
              <a:rPr lang="bg-BG" dirty="0" smtClean="0"/>
              <a:t>времето.</a:t>
            </a:r>
            <a:endParaRPr lang="bg-BG" altLang="bg-BG" dirty="0" smtClean="0"/>
          </a:p>
          <a:p>
            <a:pPr marL="609600" indent="-609600">
              <a:buFontTx/>
              <a:buAutoNum type="arabicPeriod"/>
            </a:pPr>
            <a:r>
              <a:rPr lang="bg-BG" altLang="bg-BG" dirty="0" smtClean="0"/>
              <a:t>Цел </a:t>
            </a:r>
            <a:r>
              <a:rPr lang="bg-BG" altLang="bg-BG" dirty="0"/>
              <a:t>- контролиране на цялостния проект и изграждане на информационна система, която да удовлетворява </a:t>
            </a:r>
            <a:r>
              <a:rPr lang="bg-BG" altLang="bg-BG" dirty="0">
                <a:solidFill>
                  <a:schemeClr val="accent1"/>
                </a:solidFill>
              </a:rPr>
              <a:t>добре формулирани </a:t>
            </a:r>
            <a:r>
              <a:rPr lang="bg-BG" altLang="bg-BG" dirty="0"/>
              <a:t>потребителски изисквания. </a:t>
            </a:r>
          </a:p>
          <a:p>
            <a:pPr marL="609600" indent="-609600">
              <a:buFontTx/>
              <a:buAutoNum type="arabicPeriod"/>
            </a:pPr>
            <a:r>
              <a:rPr lang="bg-BG" altLang="bg-BG" dirty="0"/>
              <a:t>Обособени са специфични дейности или стъпки, при които се генерират съответни продукти – документи, програми......................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F3F9A3B-44CA-417A-8507-F00C439D4386}" type="slidenum">
              <a:rPr lang="bg-BG" altLang="bg-BG"/>
              <a:pPr/>
              <a:t>10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43887" cy="652785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chemeClr val="accent1">
                    <a:lumMod val="75000"/>
                  </a:schemeClr>
                </a:solidFill>
              </a:rPr>
              <a:t>Традиционен подход </a:t>
            </a:r>
            <a:endParaRPr lang="bg-BG" altLang="bg-BG" sz="3200" b="1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836712"/>
            <a:ext cx="7787208" cy="5400600"/>
          </a:xfrm>
        </p:spPr>
        <p:txBody>
          <a:bodyPr>
            <a:normAutofit lnSpcReduction="10000"/>
          </a:bodyPr>
          <a:lstStyle/>
          <a:p>
            <a:pPr marL="609600" indent="-609600" algn="ctr">
              <a:buFontTx/>
              <a:buNone/>
            </a:pPr>
            <a:r>
              <a:rPr lang="bg-BG" altLang="bg-BG" sz="2400" u="sng" dirty="0">
                <a:solidFill>
                  <a:srgbClr val="006699"/>
                </a:solidFill>
              </a:rPr>
              <a:t>Фаза “Стартиране”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Може да започне по различен повод – заявка от потребител за решаването на дадени проблем, грешки при функциониране на системата......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Цел - да се анализира обхвата и изпълнимостта на предлаганата система и да се разработи план на проекта.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Дейности: </a:t>
            </a:r>
          </a:p>
          <a:p>
            <a:pPr marL="990600" lvl="1" indent="-533400"/>
            <a:r>
              <a:rPr lang="bg-BG" altLang="bg-BG" sz="2400" dirty="0"/>
              <a:t>изследване на изпълнимостта – икономическа, техническа, </a:t>
            </a:r>
            <a:r>
              <a:rPr lang="bg-BG" altLang="bg-BG" sz="2400" dirty="0" smtClean="0"/>
              <a:t>организационна; </a:t>
            </a:r>
            <a:endParaRPr lang="bg-BG" altLang="bg-BG" sz="2400" dirty="0"/>
          </a:p>
          <a:p>
            <a:pPr marL="990600" lvl="1" indent="-533400"/>
            <a:r>
              <a:rPr lang="bg-BG" altLang="bg-BG" sz="2400" dirty="0"/>
              <a:t>планиране на </a:t>
            </a:r>
            <a:r>
              <a:rPr lang="bg-BG" altLang="bg-BG" sz="2400" dirty="0" smtClean="0"/>
              <a:t>проекта.</a:t>
            </a:r>
            <a:endParaRPr lang="bg-BG" altLang="bg-BG" sz="2400" dirty="0"/>
          </a:p>
          <a:p>
            <a:pPr marL="609600" indent="-609600">
              <a:buFontTx/>
              <a:buAutoNum type="arabicPeriod" startAt="4"/>
            </a:pPr>
            <a:r>
              <a:rPr lang="bg-BG" altLang="bg-BG" sz="2400" dirty="0"/>
              <a:t>Продукти: функционална спецификация и план на проекта.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7868A3-DEB4-4716-BF37-53D1D79B201C}" type="slidenum">
              <a:rPr lang="bg-BG" altLang="bg-BG"/>
              <a:pPr/>
              <a:t>11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7820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chemeClr val="accent1">
                    <a:lumMod val="75000"/>
                  </a:schemeClr>
                </a:solidFill>
              </a:rPr>
              <a:t>Традиционен подход </a:t>
            </a:r>
            <a:endParaRPr lang="bg-BG" altLang="bg-BG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842-0D32-40AA-9A06-F70B9EE2342C}" type="slidenum">
              <a:rPr lang="bg-BG" altLang="bg-BG"/>
              <a:pPr/>
              <a:t>12</a:t>
            </a:fld>
            <a:endParaRPr lang="bg-BG" altLang="bg-BG"/>
          </a:p>
        </p:txBody>
      </p:sp>
      <p:pic>
        <p:nvPicPr>
          <p:cNvPr id="85003" name="Picture 1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64704"/>
            <a:ext cx="4392488" cy="51845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002" name="Rectangle 10"/>
          <p:cNvSpPr>
            <a:spLocks noGrp="1" noChangeArrowheads="1"/>
          </p:cNvSpPr>
          <p:nvPr>
            <p:ph sz="quarter" idx="2"/>
          </p:nvPr>
        </p:nvSpPr>
        <p:spPr>
          <a:xfrm>
            <a:off x="4499992" y="764704"/>
            <a:ext cx="3657600" cy="5472608"/>
          </a:xfrm>
        </p:spPr>
        <p:txBody>
          <a:bodyPr>
            <a:normAutofit fontScale="92500" lnSpcReduction="10000"/>
          </a:bodyPr>
          <a:lstStyle/>
          <a:p>
            <a:pPr marL="457200" indent="-457200" algn="ctr">
              <a:lnSpc>
                <a:spcPct val="80000"/>
              </a:lnSpc>
              <a:buFontTx/>
              <a:buNone/>
            </a:pPr>
            <a:r>
              <a:rPr lang="bg-BG" altLang="bg-BG" sz="2400" u="sng" dirty="0">
                <a:solidFill>
                  <a:srgbClr val="006699"/>
                </a:solidFill>
              </a:rPr>
              <a:t>Фаза “Разработване</a:t>
            </a:r>
            <a:r>
              <a:rPr lang="bg-BG" altLang="bg-BG" sz="2400" u="sng" dirty="0" smtClean="0">
                <a:solidFill>
                  <a:srgbClr val="006699"/>
                </a:solidFill>
              </a:rPr>
              <a:t>”</a:t>
            </a:r>
          </a:p>
          <a:p>
            <a:pPr marL="457200" indent="-457200" algn="ctr">
              <a:lnSpc>
                <a:spcPct val="80000"/>
              </a:lnSpc>
              <a:buFontTx/>
              <a:buNone/>
            </a:pPr>
            <a:endParaRPr lang="bg-BG" altLang="bg-BG" sz="900" dirty="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bg-BG" altLang="bg-BG" sz="2400" dirty="0"/>
              <a:t>Създава се софтуерът, който извършва обработването на данните, описано във функционалната спецификация.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bg-BG" altLang="bg-BG" sz="2400" dirty="0"/>
              <a:t>Дейности:</a:t>
            </a:r>
          </a:p>
          <a:p>
            <a:pPr marL="838200" lvl="1" indent="-381000">
              <a:lnSpc>
                <a:spcPct val="80000"/>
              </a:lnSpc>
            </a:pPr>
            <a:r>
              <a:rPr lang="bg-BG" altLang="bg-BG" sz="2400" dirty="0"/>
              <a:t>анализ на изискванията проектиране на </a:t>
            </a:r>
            <a:r>
              <a:rPr lang="bg-BG" altLang="bg-BG" sz="2400" dirty="0" smtClean="0"/>
              <a:t>системата; </a:t>
            </a:r>
            <a:endParaRPr lang="bg-BG" altLang="bg-BG" sz="2400" dirty="0"/>
          </a:p>
          <a:p>
            <a:pPr marL="838200" lvl="1" indent="-381000">
              <a:lnSpc>
                <a:spcPct val="80000"/>
              </a:lnSpc>
            </a:pPr>
            <a:r>
              <a:rPr lang="bg-BG" altLang="bg-BG" sz="2400" dirty="0"/>
              <a:t>закупуване и инсталиране на </a:t>
            </a:r>
            <a:r>
              <a:rPr lang="bg-BG" altLang="bg-BG" sz="2400" dirty="0" smtClean="0"/>
              <a:t>хардуер;</a:t>
            </a:r>
            <a:endParaRPr lang="bg-BG" altLang="bg-BG" sz="2400" dirty="0"/>
          </a:p>
          <a:p>
            <a:pPr marL="838200" lvl="1" indent="-381000">
              <a:lnSpc>
                <a:spcPct val="80000"/>
              </a:lnSpc>
            </a:pPr>
            <a:r>
              <a:rPr lang="bg-BG" altLang="bg-BG" sz="2400" dirty="0" smtClean="0"/>
              <a:t>програмиране; </a:t>
            </a:r>
            <a:endParaRPr lang="bg-BG" altLang="bg-BG" sz="2400" dirty="0"/>
          </a:p>
          <a:p>
            <a:pPr marL="838200" lvl="1" indent="-381000">
              <a:lnSpc>
                <a:spcPct val="80000"/>
              </a:lnSpc>
            </a:pPr>
            <a:r>
              <a:rPr lang="bg-BG" altLang="bg-BG" sz="2400" dirty="0" smtClean="0"/>
              <a:t>документиране;</a:t>
            </a:r>
            <a:endParaRPr lang="bg-BG" altLang="bg-BG" sz="2400" dirty="0"/>
          </a:p>
          <a:p>
            <a:pPr marL="838200" lvl="1" indent="-381000">
              <a:lnSpc>
                <a:spcPct val="80000"/>
              </a:lnSpc>
            </a:pPr>
            <a:r>
              <a:rPr lang="bg-BG" altLang="bg-BG" sz="2400" dirty="0"/>
              <a:t>тестване</a:t>
            </a:r>
            <a:r>
              <a:rPr lang="bg-BG" altLang="bg-BG" sz="2000" dirty="0"/>
              <a:t> </a:t>
            </a:r>
            <a:r>
              <a:rPr lang="bg-BG" altLang="bg-BG" sz="2400" dirty="0"/>
              <a:t>на </a:t>
            </a:r>
            <a:r>
              <a:rPr lang="bg-BG" altLang="bg-BG" sz="2400" dirty="0" smtClean="0"/>
              <a:t>системата.</a:t>
            </a:r>
            <a:endParaRPr lang="bg-BG" altLang="bg-BG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9027"/>
            <a:ext cx="7467600" cy="580926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chemeClr val="accent1">
                    <a:lumMod val="75000"/>
                  </a:schemeClr>
                </a:solidFill>
              </a:rPr>
              <a:t>Традиционен подход </a:t>
            </a:r>
            <a:endParaRPr lang="bg-BG" altLang="bg-BG" sz="36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A80B9-4BD4-4653-BD15-071DC07AFCBE}" type="slidenum">
              <a:rPr lang="bg-BG" altLang="bg-BG"/>
              <a:pPr/>
              <a:t>13</a:t>
            </a:fld>
            <a:endParaRPr lang="bg-BG" altLang="bg-BG"/>
          </a:p>
        </p:txBody>
      </p:sp>
      <p:pic>
        <p:nvPicPr>
          <p:cNvPr id="88077" name="Picture 1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32" y="836712"/>
            <a:ext cx="4195425" cy="5335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076" name="Rectangle 12"/>
          <p:cNvSpPr>
            <a:spLocks noGrp="1" noChangeArrowheads="1"/>
          </p:cNvSpPr>
          <p:nvPr>
            <p:ph sz="quarter" idx="2"/>
          </p:nvPr>
        </p:nvSpPr>
        <p:spPr>
          <a:xfrm>
            <a:off x="4270248" y="836712"/>
            <a:ext cx="3657600" cy="5335488"/>
          </a:xfrm>
        </p:spPr>
        <p:txBody>
          <a:bodyPr>
            <a:normAutofit fontScale="92500" lnSpcReduction="20000"/>
          </a:bodyPr>
          <a:lstStyle/>
          <a:p>
            <a:pPr marL="381000" indent="-381000" algn="ctr">
              <a:lnSpc>
                <a:spcPct val="90000"/>
              </a:lnSpc>
              <a:buFontTx/>
              <a:buNone/>
            </a:pPr>
            <a:r>
              <a:rPr lang="bg-BG" altLang="bg-BG" sz="2400" i="1" u="sng" dirty="0">
                <a:solidFill>
                  <a:srgbClr val="006699"/>
                </a:solidFill>
              </a:rPr>
              <a:t>Фаза </a:t>
            </a:r>
            <a:r>
              <a:rPr lang="bg-BG" altLang="bg-BG" sz="2400" i="1" u="sng" dirty="0" smtClean="0">
                <a:solidFill>
                  <a:srgbClr val="006699"/>
                </a:solidFill>
              </a:rPr>
              <a:t>Реализация</a:t>
            </a:r>
          </a:p>
          <a:p>
            <a:pPr marL="381000" indent="-381000" algn="ctr">
              <a:lnSpc>
                <a:spcPct val="90000"/>
              </a:lnSpc>
              <a:buFontTx/>
              <a:buNone/>
            </a:pPr>
            <a:endParaRPr lang="bg-BG" altLang="bg-BG" sz="900" dirty="0"/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Информационната система започва да функционира в организацията. 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Използва крайните продукти фаза Разработване - коректно работеща програма и документация. 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Състои се от дейностите: </a:t>
            </a:r>
          </a:p>
          <a:p>
            <a:pPr marL="800100" lvl="1" indent="-342900">
              <a:lnSpc>
                <a:spcPct val="90000"/>
              </a:lnSpc>
            </a:pPr>
            <a:r>
              <a:rPr lang="bg-BG" altLang="bg-BG" sz="2400" dirty="0" smtClean="0"/>
              <a:t>планиране;</a:t>
            </a:r>
            <a:endParaRPr lang="bg-BG" altLang="bg-BG" sz="2400" dirty="0"/>
          </a:p>
          <a:p>
            <a:pPr marL="800100" lvl="1" indent="-342900">
              <a:lnSpc>
                <a:spcPct val="90000"/>
              </a:lnSpc>
            </a:pPr>
            <a:r>
              <a:rPr lang="bg-BG" altLang="bg-BG" sz="2400" dirty="0" smtClean="0"/>
              <a:t>обучение;</a:t>
            </a:r>
          </a:p>
          <a:p>
            <a:pPr marL="800100" lvl="1" indent="-342900">
              <a:lnSpc>
                <a:spcPct val="90000"/>
              </a:lnSpc>
            </a:pPr>
            <a:r>
              <a:rPr lang="bg-BG" altLang="bg-BG" sz="2400" dirty="0" smtClean="0"/>
              <a:t>преобразуване;</a:t>
            </a:r>
          </a:p>
          <a:p>
            <a:pPr marL="800100" lvl="1" indent="-342900">
              <a:lnSpc>
                <a:spcPct val="90000"/>
              </a:lnSpc>
            </a:pPr>
            <a:r>
              <a:rPr lang="bg-BG" altLang="bg-BG" sz="2400" dirty="0" smtClean="0"/>
              <a:t>тестване за приемането;</a:t>
            </a:r>
          </a:p>
          <a:p>
            <a:pPr marL="800100" lvl="1" indent="-342900">
              <a:lnSpc>
                <a:spcPct val="90000"/>
              </a:lnSpc>
            </a:pPr>
            <a:r>
              <a:rPr lang="bg-BG" altLang="bg-BG" sz="2400" dirty="0" smtClean="0"/>
              <a:t>одит.</a:t>
            </a:r>
            <a:endParaRPr lang="bg-BG" altLang="bg-BG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43887" cy="575717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Традиционен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подход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1" y="692696"/>
            <a:ext cx="7920558" cy="5400129"/>
          </a:xfrm>
        </p:spPr>
        <p:txBody>
          <a:bodyPr>
            <a:normAutofit/>
          </a:bodyPr>
          <a:lstStyle/>
          <a:p>
            <a:pPr marL="609600" indent="-609600" algn="ctr">
              <a:buFontTx/>
              <a:buNone/>
            </a:pPr>
            <a:r>
              <a:rPr lang="bg-BG" altLang="bg-BG" sz="2400" u="sng" dirty="0">
                <a:solidFill>
                  <a:srgbClr val="006699"/>
                </a:solidFill>
              </a:rPr>
              <a:t>Фаза “Функциониране и съпровождане</a:t>
            </a:r>
            <a:r>
              <a:rPr lang="bg-BG" altLang="bg-BG" sz="2400" u="sng" dirty="0" smtClean="0">
                <a:solidFill>
                  <a:srgbClr val="006699"/>
                </a:solidFill>
              </a:rPr>
              <a:t>”</a:t>
            </a:r>
          </a:p>
          <a:p>
            <a:pPr marL="609600" indent="-609600" algn="ctr">
              <a:buFontTx/>
              <a:buNone/>
            </a:pPr>
            <a:r>
              <a:rPr lang="bg-BG" altLang="bg-BG" sz="800" i="1" dirty="0" smtClean="0"/>
              <a:t> </a:t>
            </a:r>
            <a:endParaRPr lang="bg-BG" altLang="bg-BG" sz="8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Започва след приемането на новата информационна система от потребителите.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Състои се от две дейности: </a:t>
            </a:r>
          </a:p>
          <a:p>
            <a:pPr marL="990600" lvl="1" indent="-533400"/>
            <a:r>
              <a:rPr lang="bg-BG" altLang="bg-BG" sz="2400" dirty="0"/>
              <a:t>текущо</a:t>
            </a:r>
            <a:r>
              <a:rPr lang="ru-RU" altLang="bg-BG" sz="2400" dirty="0"/>
              <a:t> </a:t>
            </a:r>
            <a:r>
              <a:rPr lang="bg-BG" altLang="bg-BG" sz="2400" dirty="0"/>
              <a:t>използване и </a:t>
            </a:r>
            <a:r>
              <a:rPr lang="bg-BG" altLang="bg-BG" sz="2400" dirty="0" smtClean="0"/>
              <a:t>поддържане;</a:t>
            </a:r>
            <a:endParaRPr lang="bg-BG" altLang="bg-BG" sz="2400" dirty="0"/>
          </a:p>
          <a:p>
            <a:pPr marL="990600" lvl="1" indent="-533400"/>
            <a:r>
              <a:rPr lang="bg-BG" altLang="bg-BG" sz="2400" dirty="0"/>
              <a:t>с</a:t>
            </a:r>
            <a:r>
              <a:rPr lang="bg-BG" altLang="bg-BG" sz="2400" dirty="0" smtClean="0"/>
              <a:t>ъпровождане.</a:t>
            </a:r>
            <a:endParaRPr lang="bg-BG" altLang="bg-BG" sz="24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Текущо използване и поддържане - процес, който осигурява коректно функциониране на отделните компоненти на системата и ефективна работа на потребителите с нея.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Съпровождане -  процес на внасяне на промени в готовата информационна система.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D990D5-AEAC-4EA1-B97D-098AD3D4AB7C}" type="slidenum">
              <a:rPr lang="bg-BG" altLang="bg-BG"/>
              <a:pPr/>
              <a:t>14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7467600" cy="508918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Традиционен подход </a:t>
            </a:r>
          </a:p>
        </p:txBody>
      </p:sp>
      <p:sp>
        <p:nvSpPr>
          <p:cNvPr id="91153" name="Rectangle 17"/>
          <p:cNvSpPr>
            <a:spLocks noGrp="1" noChangeArrowheads="1"/>
          </p:cNvSpPr>
          <p:nvPr>
            <p:ph sz="quarter" idx="1"/>
          </p:nvPr>
        </p:nvSpPr>
        <p:spPr>
          <a:xfrm>
            <a:off x="457200" y="692696"/>
            <a:ext cx="7787208" cy="5363617"/>
          </a:xfrm>
        </p:spPr>
        <p:txBody>
          <a:bodyPr>
            <a:normAutofit fontScale="92500"/>
          </a:bodyPr>
          <a:lstStyle/>
          <a:p>
            <a:pPr marL="609600" indent="-609600" algn="ctr">
              <a:buFontTx/>
              <a:buNone/>
            </a:pPr>
            <a:r>
              <a:rPr lang="bg-BG" altLang="bg-BG" sz="2800" u="sng" dirty="0">
                <a:solidFill>
                  <a:srgbClr val="006699"/>
                </a:solidFill>
              </a:rPr>
              <a:t>Кога се прилага?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800" dirty="0"/>
              <a:t>Традиционният подход се прилага когато изискванията към информационната система могат лесно да се установят.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800" dirty="0"/>
              <a:t>Подходящ е за разработване на големи системи за обработване на транзакции, при които има интензивно въвеждане на данни, изискват се многобройни проверки.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800" dirty="0"/>
              <a:t>Може да се приложи и при разработването на управленски системи, за които изискванията са добре дефинирани.</a:t>
            </a:r>
          </a:p>
          <a:p>
            <a:pPr marL="609600" indent="-609600">
              <a:buFontTx/>
              <a:buAutoNum type="arabicPeriod"/>
            </a:pPr>
            <a:endParaRPr lang="bg-BG" altLang="bg-BG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434522-3B76-46FA-8CA5-3CD0E76A3DA5}" type="slidenum">
              <a:rPr lang="bg-BG" altLang="bg-BG"/>
              <a:pPr/>
              <a:t>15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43887" cy="58105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</a:rPr>
              <a:t>Традиционен подход </a:t>
            </a:r>
          </a:p>
        </p:txBody>
      </p:sp>
      <p:sp>
        <p:nvSpPr>
          <p:cNvPr id="109578" name="Rectangle 10"/>
          <p:cNvSpPr>
            <a:spLocks noGrp="1" noChangeArrowheads="1"/>
          </p:cNvSpPr>
          <p:nvPr>
            <p:ph sz="quarter" idx="1"/>
          </p:nvPr>
        </p:nvSpPr>
        <p:spPr>
          <a:xfrm>
            <a:off x="323528" y="692696"/>
            <a:ext cx="8229600" cy="4714875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bg-BG" altLang="bg-BG" sz="2800" u="sng" dirty="0">
                <a:solidFill>
                  <a:schemeClr val="accent2">
                    <a:lumMod val="75000"/>
                  </a:schemeClr>
                </a:solidFill>
              </a:rPr>
              <a:t>Кога НЕ се прилага?</a:t>
            </a:r>
          </a:p>
          <a:p>
            <a:pPr marL="609600" indent="-609600" algn="ctr">
              <a:buFontTx/>
              <a:buNone/>
            </a:pPr>
            <a:endParaRPr lang="bg-BG" altLang="bg-BG" sz="800" dirty="0"/>
          </a:p>
          <a:p>
            <a:pPr marL="609600" indent="-609600">
              <a:buFontTx/>
              <a:buAutoNum type="arabicPeriod"/>
            </a:pPr>
            <a:r>
              <a:rPr lang="bg-BG" altLang="bg-BG" sz="2800" dirty="0"/>
              <a:t>За разработване на системи, при които има висока степен на неопределеност - например такива, ориентирани към вземането на решения.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800" dirty="0"/>
              <a:t>При дейности, които трудно се формализират. </a:t>
            </a:r>
          </a:p>
          <a:p>
            <a:pPr marL="609600" indent="-609600" algn="ctr">
              <a:buFontTx/>
              <a:buNone/>
            </a:pPr>
            <a:endParaRPr lang="bg-BG" altLang="bg-BG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9A6CE1-8B4B-4B37-8093-8A7C27F95CC3}" type="slidenum">
              <a:rPr lang="bg-BG" altLang="bg-BG"/>
              <a:pPr/>
              <a:t>16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43887" cy="580479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Традиционен подход 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764705"/>
            <a:ext cx="7787208" cy="504056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Предимства: </a:t>
            </a:r>
          </a:p>
          <a:p>
            <a:pPr marL="990600" lvl="1" indent="-533400">
              <a:lnSpc>
                <a:spcPct val="90000"/>
              </a:lnSpc>
            </a:pPr>
            <a:r>
              <a:rPr lang="bg-BG" altLang="bg-BG" sz="2400" dirty="0"/>
              <a:t>ясно формулирани контролни точки и документи за всеки </a:t>
            </a:r>
            <a:r>
              <a:rPr lang="bg-BG" altLang="bg-BG" sz="2400" dirty="0" smtClean="0"/>
              <a:t>етап; </a:t>
            </a:r>
            <a:endParaRPr lang="bg-BG" altLang="bg-BG" sz="2400" dirty="0"/>
          </a:p>
          <a:p>
            <a:pPr marL="990600" lvl="1" indent="-533400">
              <a:lnSpc>
                <a:spcPct val="90000"/>
              </a:lnSpc>
            </a:pPr>
            <a:r>
              <a:rPr lang="bg-BG" altLang="bg-BG" sz="2400" dirty="0"/>
              <a:t>писмени спецификации, които трябва да бъдат одобрени от </a:t>
            </a:r>
            <a:r>
              <a:rPr lang="bg-BG" altLang="bg-BG" sz="2400" dirty="0" smtClean="0"/>
              <a:t>потребителите;</a:t>
            </a:r>
            <a:endParaRPr lang="bg-BG" altLang="bg-BG" sz="2400" dirty="0"/>
          </a:p>
          <a:p>
            <a:pPr marL="990600" lvl="1" indent="-533400">
              <a:lnSpc>
                <a:spcPct val="90000"/>
              </a:lnSpc>
            </a:pPr>
            <a:r>
              <a:rPr lang="bg-BG" altLang="bg-BG" sz="2400" dirty="0"/>
              <a:t>разработката се реализира от специализиран екип </a:t>
            </a:r>
            <a:r>
              <a:rPr lang="bg-BG" altLang="bg-BG" sz="2400" dirty="0" smtClean="0"/>
              <a:t>- предпоставка </a:t>
            </a:r>
            <a:r>
              <a:rPr lang="bg-BG" altLang="bg-BG" sz="2400" dirty="0"/>
              <a:t>за получаването на качествен продукт.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Недостатъци:</a:t>
            </a:r>
          </a:p>
          <a:p>
            <a:pPr marL="990600" lvl="1" indent="-533400">
              <a:lnSpc>
                <a:spcPct val="90000"/>
              </a:lnSpc>
            </a:pPr>
            <a:r>
              <a:rPr lang="bg-BG" altLang="bg-BG" sz="2400" dirty="0"/>
              <a:t>трудно се правят промени в първоначално дефинираните </a:t>
            </a:r>
            <a:r>
              <a:rPr lang="bg-BG" altLang="bg-BG" sz="2400" dirty="0" smtClean="0"/>
              <a:t>изисквания; </a:t>
            </a:r>
            <a:endParaRPr lang="bg-BG" altLang="bg-BG" sz="2400" dirty="0"/>
          </a:p>
          <a:p>
            <a:pPr marL="990600" lvl="1" indent="-533400">
              <a:lnSpc>
                <a:spcPct val="90000"/>
              </a:lnSpc>
            </a:pPr>
            <a:r>
              <a:rPr lang="bg-BG" altLang="bg-BG" sz="2400" dirty="0"/>
              <a:t>скъп, отнема много </a:t>
            </a:r>
            <a:r>
              <a:rPr lang="bg-BG" altLang="bg-BG" sz="2400" dirty="0" smtClean="0"/>
              <a:t>време. </a:t>
            </a:r>
            <a:endParaRPr lang="en-US" altLang="bg-BG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A5DF43-D717-4195-8AB6-D582160F6F1B}" type="slidenum">
              <a:rPr lang="bg-BG" altLang="bg-BG"/>
              <a:pPr/>
              <a:t>17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580926"/>
          </a:xfrm>
        </p:spPr>
        <p:txBody>
          <a:bodyPr/>
          <a:lstStyle/>
          <a:p>
            <a:pPr algn="ctr"/>
            <a:r>
              <a:rPr lang="bg-BG" altLang="bg-BG" sz="3200" b="1" dirty="0">
                <a:solidFill>
                  <a:srgbClr val="FE8637">
                    <a:lumMod val="75000"/>
                  </a:srgbClr>
                </a:solidFill>
              </a:rPr>
              <a:t>Традиционен подход 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D851AB4-B1FE-49C4-B59D-5C19BC7D76D2}" type="slidenum">
              <a:rPr lang="bg-BG" altLang="bg-BG" smtClean="0"/>
              <a:pPr/>
              <a:t>18</a:t>
            </a:fld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pic>
        <p:nvPicPr>
          <p:cNvPr id="2334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194"/>
            <a:ext cx="6912768" cy="597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861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chemeClr val="accent1">
                    <a:lumMod val="75000"/>
                  </a:schemeClr>
                </a:solidFill>
              </a:rPr>
              <a:t>Прототипиране </a:t>
            </a:r>
          </a:p>
        </p:txBody>
      </p:sp>
      <p:sp>
        <p:nvSpPr>
          <p:cNvPr id="171054" name="Rectangle 46"/>
          <p:cNvSpPr>
            <a:spLocks noGrp="1" noChangeArrowheads="1"/>
          </p:cNvSpPr>
          <p:nvPr>
            <p:ph sz="quarter" idx="1"/>
          </p:nvPr>
        </p:nvSpPr>
        <p:spPr>
          <a:xfrm>
            <a:off x="457200" y="764704"/>
            <a:ext cx="7931224" cy="5709248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bg-BG" altLang="bg-BG" sz="2400" dirty="0"/>
              <a:t>Използува се когато е трудно да се дефинират изискванията, защото съответния бизнес процес е нов, например при приложения, свързани с електронната търговия.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Прототипът на информационната система е работещ модел, изграден за да се тестват възможни нови функции.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Прототипът се променя многократно като процесът продължава итеративно до изясняване на потребителските изисквания.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Прототипът съдържа груб модел на екраните за въвеждане на данните и изчислява приблизителни резултати, за да илюстрира типовете изходи.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B6756CD-ADB5-4C53-9AB4-7BCA13D7F784}" type="slidenum">
              <a:rPr lang="bg-BG" altLang="bg-BG"/>
              <a:pPr/>
              <a:t>19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chemeClr val="accent1">
                    <a:lumMod val="75000"/>
                  </a:schemeClr>
                </a:solidFill>
              </a:rPr>
              <a:t>Съдържание</a:t>
            </a:r>
            <a:r>
              <a:rPr lang="bg-BG" altLang="bg-BG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7740" y="1052736"/>
            <a:ext cx="8008676" cy="5040560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bg-BG" altLang="bg-BG" sz="2800" dirty="0" smtClean="0"/>
              <a:t>Основни </a:t>
            </a:r>
            <a:r>
              <a:rPr lang="bg-BG" altLang="bg-BG" sz="2800" dirty="0"/>
              <a:t>фази при изграждането на </a:t>
            </a:r>
            <a:r>
              <a:rPr lang="bg-BG" altLang="bg-BG" sz="2800" dirty="0" smtClean="0"/>
              <a:t>информационни </a:t>
            </a:r>
            <a:r>
              <a:rPr lang="bg-BG" altLang="bg-BG" sz="2800" dirty="0" smtClean="0"/>
              <a:t>системи.</a:t>
            </a:r>
            <a:endParaRPr lang="bg-BG" altLang="bg-BG" sz="2800" dirty="0"/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bg-BG" altLang="bg-BG" sz="2800" dirty="0"/>
              <a:t>Подходи за разработване на </a:t>
            </a:r>
            <a:r>
              <a:rPr lang="bg-BG" altLang="bg-BG" sz="2800" dirty="0" smtClean="0"/>
              <a:t>информационни системи.</a:t>
            </a:r>
            <a:endParaRPr lang="bg-BG" altLang="bg-BG" sz="2800" dirty="0"/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q"/>
            </a:pPr>
            <a:r>
              <a:rPr lang="bg-BG" altLang="bg-BG" sz="2800" dirty="0"/>
              <a:t>т</a:t>
            </a:r>
            <a:r>
              <a:rPr lang="bg-BG" altLang="bg-BG" sz="2800" dirty="0" smtClean="0"/>
              <a:t>радиционен подход;</a:t>
            </a:r>
            <a:endParaRPr lang="bg-BG" altLang="bg-BG" sz="2800" dirty="0"/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q"/>
            </a:pPr>
            <a:r>
              <a:rPr lang="bg-BG" altLang="bg-BG" sz="2800" dirty="0"/>
              <a:t>п</a:t>
            </a:r>
            <a:r>
              <a:rPr lang="bg-BG" altLang="bg-BG" sz="2800" dirty="0" smtClean="0"/>
              <a:t>рототипиране;</a:t>
            </a:r>
            <a:endParaRPr lang="bg-BG" altLang="bg-BG" sz="2800" dirty="0"/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q"/>
            </a:pPr>
            <a:r>
              <a:rPr lang="bg-BG" altLang="bg-BG" sz="2800" dirty="0"/>
              <a:t>р</a:t>
            </a:r>
            <a:r>
              <a:rPr lang="bg-BG" altLang="bg-BG" sz="2800" dirty="0" smtClean="0"/>
              <a:t>азработване </a:t>
            </a:r>
            <a:r>
              <a:rPr lang="bg-BG" altLang="bg-BG" sz="2800" dirty="0"/>
              <a:t>чрез софтуерни </a:t>
            </a:r>
            <a:r>
              <a:rPr lang="bg-BG" altLang="bg-BG" sz="2800" dirty="0" smtClean="0"/>
              <a:t>пакети;</a:t>
            </a:r>
            <a:endParaRPr lang="bg-BG" altLang="bg-BG" sz="2800" dirty="0"/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q"/>
            </a:pPr>
            <a:r>
              <a:rPr lang="bg-BG" altLang="bg-BG" sz="2800" dirty="0"/>
              <a:t>р</a:t>
            </a:r>
            <a:r>
              <a:rPr lang="bg-BG" altLang="bg-BG" sz="2800" dirty="0" smtClean="0"/>
              <a:t>азработване </a:t>
            </a:r>
            <a:r>
              <a:rPr lang="bg-BG" altLang="bg-BG" sz="2800" dirty="0"/>
              <a:t>от крайния </a:t>
            </a:r>
            <a:r>
              <a:rPr lang="bg-BG" altLang="bg-BG" sz="2800" dirty="0" smtClean="0"/>
              <a:t>потребител;</a:t>
            </a:r>
            <a:endParaRPr lang="bg-BG" altLang="bg-BG" sz="2800" dirty="0"/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q"/>
            </a:pPr>
            <a:r>
              <a:rPr lang="bg-BG" altLang="bg-BG" sz="2800" dirty="0"/>
              <a:t>в</a:t>
            </a:r>
            <a:r>
              <a:rPr lang="bg-BG" altLang="bg-BG" sz="2800" dirty="0" smtClean="0"/>
              <a:t>ъзлагане </a:t>
            </a:r>
            <a:r>
              <a:rPr lang="bg-BG" altLang="bg-BG" sz="2800" dirty="0"/>
              <a:t>на външен изпълнител </a:t>
            </a:r>
            <a:r>
              <a:rPr lang="ru-RU" altLang="bg-BG" sz="2800" dirty="0"/>
              <a:t>(</a:t>
            </a:r>
            <a:r>
              <a:rPr lang="en-US" altLang="bg-BG" sz="2800" dirty="0"/>
              <a:t>outsourcing</a:t>
            </a:r>
            <a:r>
              <a:rPr lang="ru-RU" altLang="bg-BG" sz="2800" dirty="0" smtClean="0"/>
              <a:t>).</a:t>
            </a:r>
            <a:endParaRPr lang="bg-BG" altLang="bg-BG" sz="2800" dirty="0"/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bg-BG" alt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72B11F-46C8-40B1-80A5-B24ED91B9F7D}" type="slidenum">
              <a:rPr lang="bg-BG" altLang="bg-BG"/>
              <a:pPr/>
              <a:t>2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7467600" cy="652934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200" dirty="0"/>
              <a:t/>
            </a:r>
            <a:br>
              <a:rPr lang="bg-BG" altLang="bg-BG" sz="3200" dirty="0"/>
            </a:b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Прототипиране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51005-7320-45B3-B392-EDCE9ACB234F}" type="slidenum">
              <a:rPr lang="bg-BG" altLang="bg-BG"/>
              <a:pPr/>
              <a:t>20</a:t>
            </a:fld>
            <a:endParaRPr lang="bg-BG" altLang="bg-BG"/>
          </a:p>
        </p:txBody>
      </p:sp>
      <p:pic>
        <p:nvPicPr>
          <p:cNvPr id="173071" name="Picture 1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2736"/>
            <a:ext cx="4748394" cy="429958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3070" name="Rectangle 14"/>
          <p:cNvSpPr>
            <a:spLocks noGrp="1" noChangeArrowheads="1"/>
          </p:cNvSpPr>
          <p:nvPr>
            <p:ph sz="quarter" idx="2"/>
          </p:nvPr>
        </p:nvSpPr>
        <p:spPr>
          <a:xfrm>
            <a:off x="4860032" y="1052736"/>
            <a:ext cx="3528392" cy="4968552"/>
          </a:xfrm>
        </p:spPr>
        <p:txBody>
          <a:bodyPr>
            <a:normAutofit/>
          </a:bodyPr>
          <a:lstStyle/>
          <a:p>
            <a:pPr marL="898525" lvl="1" indent="-1588">
              <a:buFontTx/>
              <a:buNone/>
            </a:pPr>
            <a:r>
              <a:rPr lang="bg-BG" altLang="bg-BG" sz="2400" dirty="0"/>
              <a:t>Въз основа на информацията, събрана при работата на прототипа, са възможни различни решения за развитието на проекта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243887" cy="652487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Прототипиране</a:t>
            </a:r>
            <a:endParaRPr lang="bg-BG" altLang="bg-BG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980728"/>
            <a:ext cx="7848872" cy="4873752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bg-BG" altLang="bg-BG" sz="2400" i="1" u="sng" dirty="0">
                <a:solidFill>
                  <a:srgbClr val="006699"/>
                </a:solidFill>
              </a:rPr>
              <a:t>Фаза Стартиране</a:t>
            </a:r>
          </a:p>
          <a:p>
            <a:pPr marL="609600" indent="-609600" algn="ctr">
              <a:buFontTx/>
              <a:buNone/>
            </a:pPr>
            <a:endParaRPr lang="bg-BG" altLang="bg-BG" sz="8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Започва при възникване на изискване за изграждане на нова информационна система, при която </a:t>
            </a:r>
            <a:r>
              <a:rPr lang="bg-BG" altLang="bg-BG" sz="2400" dirty="0">
                <a:solidFill>
                  <a:schemeClr val="accent1"/>
                </a:solidFill>
              </a:rPr>
              <a:t>бизнес проблемът не е достатъчно добре изяснен </a:t>
            </a:r>
            <a:r>
              <a:rPr lang="bg-BG" altLang="bg-BG" sz="2400" dirty="0"/>
              <a:t>и потребителите не са в състояние да формулират точно своите изисквания.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Разработчиците вместо да пишат функционална спецификация, създават прототип, с който илюстрират възможностите на продукта.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C51CAAD-A62D-447D-945A-6357EDB2C088}" type="slidenum">
              <a:rPr lang="bg-BG" altLang="bg-BG"/>
              <a:pPr/>
              <a:t>21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Прототипиране</a:t>
            </a:r>
            <a:endParaRPr lang="bg-BG" altLang="bg-BG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908720"/>
            <a:ext cx="8003232" cy="5147593"/>
          </a:xfrm>
        </p:spPr>
        <p:txBody>
          <a:bodyPr>
            <a:normAutofit fontScale="92500"/>
          </a:bodyPr>
          <a:lstStyle/>
          <a:p>
            <a:pPr marL="609600" indent="-609600" algn="ctr">
              <a:buFontTx/>
              <a:buNone/>
            </a:pPr>
            <a:r>
              <a:rPr lang="bg-BG" altLang="bg-BG" sz="2400" i="1" u="sng" dirty="0">
                <a:solidFill>
                  <a:srgbClr val="006699"/>
                </a:solidFill>
              </a:rPr>
              <a:t>Фаза Разработване</a:t>
            </a:r>
          </a:p>
          <a:p>
            <a:pPr marL="609600" indent="-609600" algn="ctr">
              <a:buFontTx/>
              <a:buNone/>
            </a:pPr>
            <a:endParaRPr lang="bg-BG" altLang="bg-BG" sz="8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Създава се начален прототип, съдържащ някои от изискванията.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Прототипът се показва на потребителя, който коментира възможностите му и прави нови предложения.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Корекциите се нанасят бързо и процесът с участието на потребителя продължава итеративно докато се стигне до взаимно съгласие.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Прототипът се създава чрез език от четвърто ниво, СУБД за персонален компютър или средства, автоматизиращи проектирането </a:t>
            </a:r>
            <a:r>
              <a:rPr lang="ru-RU" altLang="bg-BG" sz="2400" dirty="0"/>
              <a:t>(</a:t>
            </a:r>
            <a:r>
              <a:rPr lang="en-US" altLang="bg-BG" sz="2400" dirty="0"/>
              <a:t>CASE</a:t>
            </a:r>
            <a:r>
              <a:rPr lang="ru-RU" altLang="bg-BG" sz="2400" dirty="0"/>
              <a:t>)</a:t>
            </a:r>
            <a:r>
              <a:rPr lang="bg-BG" altLang="bg-BG" sz="24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8A4902D-873B-46E1-B218-2C3A792584F9}" type="slidenum">
              <a:rPr lang="bg-BG" altLang="bg-BG"/>
              <a:pPr/>
              <a:t>22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7467600" cy="724942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Прототипиране</a:t>
            </a:r>
            <a:endParaRPr lang="bg-BG" altLang="bg-BG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altLang="bg-BG" sz="2400" i="1" u="sng" dirty="0">
                <a:solidFill>
                  <a:schemeClr val="accent2">
                    <a:lumMod val="75000"/>
                  </a:schemeClr>
                </a:solidFill>
              </a:rPr>
              <a:t>Фаза Реализация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bg-BG" altLang="bg-BG" sz="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Извършва се съвместно с разработването.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Понеже потребителите участвуват активно при разработването на </a:t>
            </a:r>
            <a:r>
              <a:rPr lang="bg-BG" altLang="bg-BG" sz="2400" dirty="0" smtClean="0"/>
              <a:t>прототипа, </a:t>
            </a:r>
            <a:r>
              <a:rPr lang="bg-BG" altLang="bg-BG" sz="2400" dirty="0"/>
              <a:t>те се нуждаят от по-малко обучение. Преобразуването на старата система е аналогично.</a:t>
            </a:r>
            <a:endParaRPr lang="bg-BG" altLang="bg-BG" sz="2400" i="1" dirty="0"/>
          </a:p>
          <a:p>
            <a:pPr marL="609600" indent="-609600">
              <a:lnSpc>
                <a:spcPct val="90000"/>
              </a:lnSpc>
            </a:pPr>
            <a:endParaRPr lang="bg-BG" altLang="bg-BG" sz="2400" i="1" dirty="0"/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altLang="bg-BG" sz="2400" i="1" u="sng" dirty="0">
                <a:solidFill>
                  <a:schemeClr val="accent2">
                    <a:lumMod val="75000"/>
                  </a:schemeClr>
                </a:solidFill>
              </a:rPr>
              <a:t>Фаза функциониране и съпровождане</a:t>
            </a:r>
          </a:p>
          <a:p>
            <a:pPr marL="609600" indent="-609600">
              <a:lnSpc>
                <a:spcPct val="90000"/>
              </a:lnSpc>
            </a:pPr>
            <a:endParaRPr lang="bg-BG" altLang="bg-BG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Подобна на традиционния </a:t>
            </a:r>
            <a:r>
              <a:rPr lang="bg-BG" altLang="bg-BG" sz="2400" dirty="0" smtClean="0"/>
              <a:t>метод.</a:t>
            </a:r>
            <a:endParaRPr lang="bg-BG" altLang="bg-BG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9F686C9-0B3C-4F3D-A9C0-89BDFBD76CC5}" type="slidenum">
              <a:rPr lang="bg-BG" altLang="bg-BG"/>
              <a:pPr/>
              <a:t>23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Прототипиране</a:t>
            </a:r>
            <a:endParaRPr lang="bg-BG" altLang="bg-BG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5592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457200" y="764704"/>
            <a:ext cx="7467600" cy="432048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bg-BG" altLang="bg-BG" sz="2800" dirty="0">
                <a:solidFill>
                  <a:schemeClr val="accent2"/>
                </a:solidFill>
              </a:rPr>
              <a:t>Кога да се използва?</a:t>
            </a:r>
          </a:p>
          <a:p>
            <a:pPr marL="609600" indent="-609600"/>
            <a:endParaRPr lang="bg-BG" altLang="bg-BG" sz="800" dirty="0"/>
          </a:p>
          <a:p>
            <a:pPr marL="609600" indent="-609600">
              <a:buFontTx/>
              <a:buAutoNum type="arabicPeriod"/>
            </a:pPr>
            <a:r>
              <a:rPr lang="bg-BG" altLang="bg-BG" sz="2800" dirty="0"/>
              <a:t>Подходът прототипиране се използува когато е трудно да се дефинират </a:t>
            </a:r>
            <a:r>
              <a:rPr lang="bg-BG" altLang="bg-BG" sz="2800" dirty="0" smtClean="0"/>
              <a:t>изискванията. </a:t>
            </a:r>
            <a:endParaRPr lang="bg-BG" altLang="bg-BG" sz="2800" dirty="0"/>
          </a:p>
          <a:p>
            <a:pPr marL="609600" indent="-609600">
              <a:buFontTx/>
              <a:buAutoNum type="arabicPeriod"/>
            </a:pPr>
            <a:r>
              <a:rPr lang="bg-BG" altLang="bg-BG" sz="2800" dirty="0"/>
              <a:t>Въз основа на информацията, събрана при работата на прототипа, са възможни различни решения за развитието на </a:t>
            </a:r>
            <a:r>
              <a:rPr lang="bg-BG" altLang="bg-BG" sz="2800" dirty="0" smtClean="0"/>
              <a:t>проекта. </a:t>
            </a:r>
            <a:endParaRPr lang="bg-BG" altLang="bg-BG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E01710C-0812-49FD-836D-380744F2D913}" type="slidenum">
              <a:rPr lang="bg-BG" altLang="bg-BG"/>
              <a:pPr/>
              <a:t>24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Прототипиране</a:t>
            </a:r>
            <a:endParaRPr lang="bg-BG" altLang="bg-BG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764704"/>
            <a:ext cx="7787208" cy="5291609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bg-BG" altLang="bg-BG" sz="2400" dirty="0">
                <a:solidFill>
                  <a:schemeClr val="accent1"/>
                </a:solidFill>
              </a:rPr>
              <a:t>Предимства:</a:t>
            </a:r>
            <a:r>
              <a:rPr lang="bg-BG" altLang="bg-BG" sz="2400" dirty="0"/>
              <a:t> </a:t>
            </a:r>
          </a:p>
          <a:p>
            <a:pPr marL="990600" lvl="1" indent="-533400"/>
            <a:r>
              <a:rPr lang="bg-BG" altLang="bg-BG" sz="2400" dirty="0"/>
              <a:t>активното участие на потребителите в процеса на </a:t>
            </a:r>
            <a:r>
              <a:rPr lang="bg-BG" altLang="bg-BG" sz="2400" dirty="0" smtClean="0"/>
              <a:t>разработване; </a:t>
            </a:r>
            <a:endParaRPr lang="bg-BG" altLang="bg-BG" sz="2400" dirty="0"/>
          </a:p>
          <a:p>
            <a:pPr marL="990600" lvl="1" indent="-533400"/>
            <a:r>
              <a:rPr lang="bg-BG" altLang="bg-BG" sz="2400" dirty="0"/>
              <a:t>създаване на по- прецизна идея за потребителските </a:t>
            </a:r>
            <a:r>
              <a:rPr lang="bg-BG" altLang="bg-BG" sz="2400" dirty="0" smtClean="0"/>
              <a:t>изисквания.</a:t>
            </a:r>
            <a:endParaRPr lang="bg-BG" altLang="bg-BG" sz="24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>
                <a:solidFill>
                  <a:schemeClr val="accent1"/>
                </a:solidFill>
              </a:rPr>
              <a:t>Недостатъци:</a:t>
            </a:r>
          </a:p>
          <a:p>
            <a:pPr marL="990600" lvl="1" indent="-533400"/>
            <a:r>
              <a:rPr lang="bg-BG" altLang="bg-BG" sz="2400" dirty="0"/>
              <a:t>налага се потребителите да отделят специално време, за да се запознаят с новите версии на </a:t>
            </a:r>
            <a:r>
              <a:rPr lang="bg-BG" altLang="bg-BG" sz="2400" dirty="0" smtClean="0"/>
              <a:t>прототипа. </a:t>
            </a:r>
            <a:endParaRPr lang="bg-BG" altLang="bg-BG" sz="24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>
                <a:solidFill>
                  <a:schemeClr val="accent1"/>
                </a:solidFill>
              </a:rPr>
              <a:t>Възможен проблем </a:t>
            </a:r>
            <a:r>
              <a:rPr lang="bg-BG" altLang="bg-BG" sz="2400" dirty="0"/>
              <a:t>– неконтролируемо нарастване на броя на прототипите!!!</a:t>
            </a:r>
          </a:p>
          <a:p>
            <a:pPr marL="990600" lvl="1" indent="-533400"/>
            <a:endParaRPr lang="bg-BG" altLang="bg-BG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9AB7913-C08D-4BA0-A999-149176270E8F}" type="slidenum">
              <a:rPr lang="bg-BG" altLang="bg-BG"/>
              <a:pPr/>
              <a:t>25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460680" cy="94109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Разработване чрез софтуерни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пакети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3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760"/>
            <a:ext cx="8229600" cy="478755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800" dirty="0"/>
              <a:t>Закупуването на готов пакет спестява време, защото системата веднага влиза в действие.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800" dirty="0"/>
              <a:t>Освен това се намалява и работата по разработването на нов продукт.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800" dirty="0"/>
              <a:t>Независимо от това процесът на адаптиране преминава през класическите четири фази, като при това в някои от тях се изискват </a:t>
            </a:r>
            <a:r>
              <a:rPr lang="bg-BG" altLang="bg-BG" sz="2800" u="sng" dirty="0">
                <a:solidFill>
                  <a:schemeClr val="accent1"/>
                </a:solidFill>
              </a:rPr>
              <a:t>значителни усилия</a:t>
            </a:r>
            <a:r>
              <a:rPr lang="bg-BG" altLang="bg-BG" sz="28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C3FB37-AE4F-4D81-9497-97DE60357DE2}" type="slidenum">
              <a:rPr lang="bg-BG" altLang="bg-BG"/>
              <a:pPr/>
              <a:t>26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Разработване чрез софтуерни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пакети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412776"/>
            <a:ext cx="7787208" cy="4859561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bg-BG" altLang="bg-BG" sz="2400" i="1" u="sng" dirty="0">
                <a:solidFill>
                  <a:srgbClr val="006699"/>
                </a:solidFill>
              </a:rPr>
              <a:t>Фаза Стартиране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endParaRPr lang="bg-BG" altLang="bg-BG" sz="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bg-BG" altLang="bg-BG" sz="2400" dirty="0"/>
              <a:t>Бележи се от възникването на даден бизнес проблем, за чието решаване става необходимо да се разработи информационна система.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bg-BG" altLang="bg-BG" sz="2400" dirty="0"/>
              <a:t>Налице </a:t>
            </a:r>
            <a:r>
              <a:rPr lang="en-US" altLang="bg-BG" sz="2400" dirty="0"/>
              <a:t>e </a:t>
            </a:r>
            <a:r>
              <a:rPr lang="bg-BG" altLang="bg-BG" sz="2400" dirty="0"/>
              <a:t>рекламна дейност от фирма, която се стреми да продаде своя готов продукт.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bg-BG" altLang="bg-BG" sz="2400" dirty="0"/>
              <a:t>Препоръчва създаването на функционална спецификация от страна на организацията, в която да се уточнят изискванията към информационната система  = трезва преценка дали предлагания софтуерен пакет действително ще реши възникналия проблем.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543D1C-8B89-4CE9-A4F7-8D06D59B1859}" type="slidenum">
              <a:rPr lang="bg-BG" altLang="bg-BG"/>
              <a:pPr/>
              <a:t>27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43887" cy="940519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Разработване чрез софтуерни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пакети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052736"/>
            <a:ext cx="7467600" cy="5256584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bg-BG" altLang="bg-BG" sz="2400" i="1" u="sng" dirty="0">
                <a:solidFill>
                  <a:schemeClr val="accent2">
                    <a:lumMod val="75000"/>
                  </a:schemeClr>
                </a:solidFill>
              </a:rPr>
              <a:t>Фаза Разработване</a:t>
            </a:r>
          </a:p>
          <a:p>
            <a:pPr marL="609600" indent="-609600" algn="ctr">
              <a:buFontTx/>
              <a:buNone/>
            </a:pPr>
            <a:endParaRPr lang="bg-BG" altLang="bg-BG" sz="8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Закупуването на софтуерен пакет променя тази фаза.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Някои от дейностите трябва да се извършат – например тестване на софтуера и преработване на документацията за нуждите на дадената организация.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Може да се извърши еталонно тестване на няколко продукта едновременно с едни и същи обработки върху данните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22F3DE-71A0-4F38-B092-B518BF3CFFAB}" type="slidenum">
              <a:rPr lang="bg-BG" altLang="bg-BG"/>
              <a:pPr/>
              <a:t>28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Разработване чрез софтуерни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пакети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2760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457200" y="1340768"/>
            <a:ext cx="8229600" cy="4715545"/>
          </a:xfrm>
        </p:spPr>
        <p:txBody>
          <a:bodyPr>
            <a:normAutofit lnSpcReduction="10000"/>
          </a:bodyPr>
          <a:lstStyle/>
          <a:p>
            <a:pPr marL="609600" indent="-609600" algn="ctr">
              <a:buFontTx/>
              <a:buNone/>
            </a:pPr>
            <a:r>
              <a:rPr lang="bg-BG" altLang="bg-BG" sz="2400" i="1" u="sng" dirty="0">
                <a:solidFill>
                  <a:srgbClr val="006699"/>
                </a:solidFill>
              </a:rPr>
              <a:t>Фаза </a:t>
            </a:r>
            <a:r>
              <a:rPr lang="bg-BG" altLang="bg-BG" sz="2400" i="1" u="sng" dirty="0" smtClean="0">
                <a:solidFill>
                  <a:srgbClr val="006699"/>
                </a:solidFill>
              </a:rPr>
              <a:t>Реализация</a:t>
            </a:r>
          </a:p>
          <a:p>
            <a:pPr marL="609600" indent="-609600" algn="ctr">
              <a:buFontTx/>
              <a:buNone/>
            </a:pPr>
            <a:endParaRPr lang="bg-BG" altLang="bg-BG" sz="8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Решава се въпроса как да се конфигурира софтуерния пакет за да съответства най-добре на дейността на </a:t>
            </a:r>
            <a:r>
              <a:rPr lang="bg-BG" altLang="bg-BG" sz="2400" dirty="0" smtClean="0"/>
              <a:t>организацията.</a:t>
            </a:r>
            <a:endParaRPr lang="bg-BG" altLang="bg-BG" sz="24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Експерт на фирмата разработчик провежда обучението.</a:t>
            </a:r>
          </a:p>
          <a:p>
            <a:pPr marL="609600" indent="-609600">
              <a:buFontTx/>
              <a:buAutoNum type="arabicPeriod"/>
            </a:pPr>
            <a:endParaRPr lang="bg-BG" altLang="bg-BG" sz="800" dirty="0"/>
          </a:p>
          <a:p>
            <a:pPr marL="609600" indent="-609600" algn="ctr">
              <a:buFontTx/>
              <a:buNone/>
            </a:pPr>
            <a:r>
              <a:rPr lang="bg-BG" altLang="bg-BG" sz="2400" u="sng" dirty="0">
                <a:solidFill>
                  <a:srgbClr val="006699"/>
                </a:solidFill>
              </a:rPr>
              <a:t>Фаза Функциониране и </a:t>
            </a:r>
            <a:r>
              <a:rPr lang="bg-BG" altLang="bg-BG" sz="2400" u="sng" dirty="0" smtClean="0">
                <a:solidFill>
                  <a:srgbClr val="006699"/>
                </a:solidFill>
              </a:rPr>
              <a:t>съпровождане</a:t>
            </a:r>
          </a:p>
          <a:p>
            <a:pPr marL="609600" indent="-609600" algn="ctr">
              <a:buFontTx/>
              <a:buNone/>
            </a:pPr>
            <a:endParaRPr lang="bg-BG" altLang="bg-BG" sz="8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Подобна на традиционния подход. 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Назначава се някой, който да отговаря за правилната работа на информационната система.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398E5A-8D66-41BF-9032-95846C77695A}" type="slidenum">
              <a:rPr lang="bg-BG" altLang="bg-BG"/>
              <a:pPr/>
              <a:t>29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43887" cy="1012974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Основни фази при изграждането на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информационни системи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4287" name="Picture 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268760"/>
            <a:ext cx="4896346" cy="48965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289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364088" y="1124744"/>
            <a:ext cx="3528393" cy="4687235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altLang="bg-BG" sz="2600" dirty="0"/>
              <a:t>Стартиране (</a:t>
            </a:r>
            <a:r>
              <a:rPr lang="bg-BG" altLang="bg-BG" sz="2600" dirty="0"/>
              <a:t>initiation</a:t>
            </a:r>
            <a:r>
              <a:rPr lang="ru-RU" altLang="bg-BG" sz="2600" dirty="0" smtClean="0"/>
              <a:t>).</a:t>
            </a:r>
            <a:endParaRPr lang="ru-RU" altLang="bg-BG" sz="2600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altLang="bg-BG" sz="2600" dirty="0"/>
              <a:t>Разработване (</a:t>
            </a:r>
            <a:r>
              <a:rPr lang="bg-BG" altLang="bg-BG" sz="2600" dirty="0"/>
              <a:t>development</a:t>
            </a:r>
            <a:r>
              <a:rPr lang="ru-RU" altLang="bg-BG" sz="2600" dirty="0" smtClean="0"/>
              <a:t>).</a:t>
            </a:r>
            <a:endParaRPr lang="ru-RU" altLang="bg-BG" sz="2600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altLang="bg-BG" sz="2600" dirty="0"/>
              <a:t>Реализация (</a:t>
            </a:r>
            <a:r>
              <a:rPr lang="bg-BG" altLang="bg-BG" sz="2600" dirty="0"/>
              <a:t>implementation</a:t>
            </a:r>
            <a:r>
              <a:rPr lang="ru-RU" altLang="bg-BG" sz="2600" dirty="0" smtClean="0"/>
              <a:t>).</a:t>
            </a:r>
            <a:endParaRPr lang="ru-RU" altLang="bg-BG" sz="2600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altLang="bg-BG" sz="2600" dirty="0"/>
              <a:t>Функциониране и поддържане</a:t>
            </a:r>
            <a:r>
              <a:rPr lang="en-GB" altLang="bg-BG" sz="2600" dirty="0"/>
              <a:t> (</a:t>
            </a:r>
            <a:r>
              <a:rPr lang="bg-BG" altLang="bg-BG" sz="2600" dirty="0"/>
              <a:t>operation</a:t>
            </a:r>
            <a:r>
              <a:rPr lang="en-GB" altLang="bg-BG" sz="2600" dirty="0"/>
              <a:t> </a:t>
            </a:r>
            <a:r>
              <a:rPr lang="bg-BG" altLang="bg-BG" sz="2600" dirty="0"/>
              <a:t>and</a:t>
            </a:r>
            <a:r>
              <a:rPr lang="en-GB" altLang="bg-BG" sz="2600" dirty="0"/>
              <a:t> </a:t>
            </a:r>
            <a:r>
              <a:rPr lang="bg-BG" altLang="bg-BG" sz="2600" dirty="0"/>
              <a:t>maintenance</a:t>
            </a:r>
            <a:r>
              <a:rPr lang="en-GB" altLang="bg-BG" sz="2800" dirty="0" smtClean="0"/>
              <a:t>)</a:t>
            </a:r>
            <a:r>
              <a:rPr lang="bg-BG" altLang="bg-BG" sz="2800" dirty="0" smtClean="0"/>
              <a:t>.</a:t>
            </a:r>
            <a:endParaRPr lang="bg-BG" altLang="bg-BG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dirty="0" smtClean="0"/>
              <a:t>CITB709 -</a:t>
            </a:r>
            <a:r>
              <a:rPr lang="bg-BG" altLang="bg-BG" dirty="0" smtClean="0"/>
              <a:t>тема 9</a:t>
            </a:r>
            <a:endParaRPr lang="bg-BG" altLang="bg-BG" dirty="0"/>
          </a:p>
        </p:txBody>
      </p:sp>
      <p:sp>
        <p:nvSpPr>
          <p:cNvPr id="3" name="Rectangle 2"/>
          <p:cNvSpPr/>
          <p:nvPr/>
        </p:nvSpPr>
        <p:spPr>
          <a:xfrm>
            <a:off x="8306186" y="5811979"/>
            <a:ext cx="266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altLang="bg-BG" sz="1400" b="1" dirty="0" smtClean="0">
                <a:solidFill>
                  <a:schemeClr val="bg1"/>
                </a:solidFill>
              </a:rPr>
              <a:t>3</a:t>
            </a:r>
            <a:endParaRPr lang="bg-BG" altLang="bg-BG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Разработване чрез софтуерни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пакети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5833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bg-BG" altLang="bg-BG" sz="2400" u="sng" dirty="0">
                <a:solidFill>
                  <a:srgbClr val="006699"/>
                </a:solidFill>
              </a:rPr>
              <a:t>Кога да се прилага?</a:t>
            </a:r>
          </a:p>
          <a:p>
            <a:pPr marL="609600" indent="-609600" algn="ctr">
              <a:buFontTx/>
              <a:buNone/>
            </a:pPr>
            <a:endParaRPr lang="bg-BG" altLang="bg-BG" sz="8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При обслужване на рутинни, еднотипни за повече фирми дейности – счетоводство, заплати......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Преимущества – системата започва да функционира веднага и не се губят ресурси за </a:t>
            </a:r>
            <a:r>
              <a:rPr lang="bg-BG" altLang="bg-BG" sz="2400" dirty="0" smtClean="0"/>
              <a:t>разработване. </a:t>
            </a:r>
            <a:endParaRPr lang="bg-BG" altLang="bg-BG" sz="2400" dirty="0"/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Недостатъци - не винаги готовия софтуерен пакет обслужва до край даден бизнес процес.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BA7761-C709-46A2-9F96-395CFBCEF760}" type="slidenum">
              <a:rPr lang="bg-BG" altLang="bg-BG"/>
              <a:pPr/>
              <a:t>30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Разработване от крайния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потребител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6856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760"/>
            <a:ext cx="7859216" cy="5205192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bg-BG" altLang="bg-BG" sz="2400" dirty="0"/>
              <a:t>Предполага разработването на системи за обработване на данни или модели от потребители, които не са програмисти.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bg-BG" altLang="bg-BG" sz="2400" dirty="0"/>
              <a:t>Възможен благодарение на развитието на персоналните компютри и комуникационните мрежи, които предоставят съответните средства за този процес.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bg-BG" altLang="bg-BG" sz="2400" dirty="0"/>
              <a:t>Типични продукти,чрез които потребителите могат сами да разработят своите информационни системи са: софтуер за анализ на данните – електронни таблици, статистически и математически пакети, СУБД, езици от четвърто ниво.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bg-BG" altLang="bg-BG" sz="2400" dirty="0"/>
              <a:t>Фазите при този подход отразяват ситуацията, че крайният потребител - разработчик поема пълната отговорност за получените от системата резултати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B52AFE-67FF-4DD6-8C89-2286EF19B2CF}" type="slidenum">
              <a:rPr lang="bg-BG" altLang="bg-BG"/>
              <a:pPr/>
              <a:t>31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5" y="116632"/>
            <a:ext cx="8136904" cy="1012825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Разработване от крайния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потребител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78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196752"/>
            <a:ext cx="7632848" cy="5277200"/>
          </a:xfrm>
        </p:spPr>
        <p:txBody>
          <a:bodyPr>
            <a:normAutofit fontScale="92500" lnSpcReduction="10000"/>
          </a:bodyPr>
          <a:lstStyle/>
          <a:p>
            <a:pPr marL="457200" indent="-457200" algn="ctr">
              <a:lnSpc>
                <a:spcPct val="80000"/>
              </a:lnSpc>
              <a:buFontTx/>
              <a:buNone/>
            </a:pPr>
            <a:r>
              <a:rPr lang="bg-BG" altLang="bg-BG" sz="2400" i="1" u="sng" dirty="0">
                <a:solidFill>
                  <a:srgbClr val="006699"/>
                </a:solidFill>
              </a:rPr>
              <a:t>Фаза </a:t>
            </a:r>
            <a:r>
              <a:rPr lang="bg-BG" altLang="bg-BG" sz="2400" i="1" u="sng" dirty="0" smtClean="0">
                <a:solidFill>
                  <a:srgbClr val="006699"/>
                </a:solidFill>
              </a:rPr>
              <a:t>Стартиране</a:t>
            </a:r>
          </a:p>
          <a:p>
            <a:pPr marL="457200" indent="-457200" algn="ctr">
              <a:lnSpc>
                <a:spcPct val="80000"/>
              </a:lnSpc>
              <a:buFontTx/>
              <a:buNone/>
            </a:pPr>
            <a:endParaRPr lang="bg-BG" altLang="bg-BG" sz="800" dirty="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bg-BG" altLang="bg-BG" sz="2400" dirty="0"/>
              <a:t>Потребителят идентифицира възникнал проблем, който може да се реши с някое от достъпните му софтуерни средства. </a:t>
            </a:r>
            <a:endParaRPr lang="bg-BG" altLang="bg-BG" sz="2400" dirty="0" smtClean="0"/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bg-BG" altLang="bg-BG" sz="900" dirty="0"/>
          </a:p>
          <a:p>
            <a:pPr marL="457200" indent="-457200" algn="ctr">
              <a:lnSpc>
                <a:spcPct val="80000"/>
              </a:lnSpc>
              <a:buFontTx/>
              <a:buNone/>
            </a:pPr>
            <a:r>
              <a:rPr lang="bg-BG" altLang="bg-BG" sz="2400" i="1" u="sng" dirty="0">
                <a:solidFill>
                  <a:srgbClr val="006699"/>
                </a:solidFill>
              </a:rPr>
              <a:t>Фаза </a:t>
            </a:r>
            <a:r>
              <a:rPr lang="bg-BG" altLang="bg-BG" sz="2400" i="1" u="sng" dirty="0" smtClean="0">
                <a:solidFill>
                  <a:srgbClr val="006699"/>
                </a:solidFill>
              </a:rPr>
              <a:t>Разработване</a:t>
            </a:r>
          </a:p>
          <a:p>
            <a:pPr marL="457200" indent="-457200" algn="ctr">
              <a:lnSpc>
                <a:spcPct val="80000"/>
              </a:lnSpc>
              <a:buFontTx/>
              <a:buNone/>
            </a:pPr>
            <a:endParaRPr lang="bg-BG" altLang="bg-BG" sz="800" dirty="0" smtClean="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bg-BG" altLang="bg-BG" sz="2400" dirty="0" smtClean="0"/>
              <a:t>Крайният </a:t>
            </a:r>
            <a:r>
              <a:rPr lang="bg-BG" altLang="bg-BG" sz="2400" dirty="0"/>
              <a:t>потребител отговаря за собствено разработваната си система като може да бъде консултиран от специалистите по информационни технологии</a:t>
            </a:r>
            <a:r>
              <a:rPr lang="bg-BG" altLang="bg-BG" sz="2400" dirty="0" smtClean="0"/>
              <a:t>.</a:t>
            </a:r>
            <a:endParaRPr lang="bg-BG" altLang="bg-BG" sz="800" dirty="0" smtClean="0"/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bg-BG" altLang="bg-BG" sz="900" i="1" dirty="0"/>
          </a:p>
          <a:p>
            <a:pPr marL="457200" indent="-457200" algn="ctr">
              <a:lnSpc>
                <a:spcPct val="80000"/>
              </a:lnSpc>
              <a:buFontTx/>
              <a:buNone/>
            </a:pPr>
            <a:r>
              <a:rPr lang="bg-BG" altLang="bg-BG" sz="2400" i="1" dirty="0">
                <a:solidFill>
                  <a:srgbClr val="006699"/>
                </a:solidFill>
              </a:rPr>
              <a:t>Фаза </a:t>
            </a:r>
            <a:r>
              <a:rPr lang="bg-BG" altLang="bg-BG" sz="2400" i="1" dirty="0" smtClean="0">
                <a:solidFill>
                  <a:srgbClr val="006699"/>
                </a:solidFill>
              </a:rPr>
              <a:t>Реализация</a:t>
            </a:r>
          </a:p>
          <a:p>
            <a:pPr marL="457200" indent="-457200" algn="ctr">
              <a:lnSpc>
                <a:spcPct val="80000"/>
              </a:lnSpc>
              <a:buFontTx/>
              <a:buNone/>
            </a:pPr>
            <a:endParaRPr lang="bg-BG" altLang="bg-BG" sz="900" dirty="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bg-BG" altLang="bg-BG" sz="2400" dirty="0"/>
              <a:t>Тя е опростена</a:t>
            </a:r>
            <a:r>
              <a:rPr lang="bg-BG" altLang="bg-BG" sz="2400" dirty="0" smtClean="0"/>
              <a:t>, защото </a:t>
            </a:r>
            <a:r>
              <a:rPr lang="bg-BG" altLang="bg-BG" sz="2400" dirty="0"/>
              <a:t>не се налага обучението на други потребители.</a:t>
            </a:r>
            <a:endParaRPr lang="bg-BG" altLang="bg-BG" sz="2400" i="1" dirty="0"/>
          </a:p>
          <a:p>
            <a:pPr marL="457200" indent="-457200" algn="ctr">
              <a:lnSpc>
                <a:spcPct val="80000"/>
              </a:lnSpc>
              <a:buFontTx/>
              <a:buNone/>
            </a:pPr>
            <a:endParaRPr lang="bg-BG" altLang="bg-BG" sz="900" i="1" dirty="0" smtClean="0"/>
          </a:p>
          <a:p>
            <a:pPr marL="457200" indent="-457200" algn="ctr">
              <a:lnSpc>
                <a:spcPct val="80000"/>
              </a:lnSpc>
              <a:buFontTx/>
              <a:buNone/>
            </a:pPr>
            <a:r>
              <a:rPr lang="bg-BG" altLang="bg-BG" sz="2400" i="1" u="sng" dirty="0" smtClean="0">
                <a:solidFill>
                  <a:srgbClr val="006699"/>
                </a:solidFill>
              </a:rPr>
              <a:t>Фаза </a:t>
            </a:r>
            <a:r>
              <a:rPr lang="bg-BG" altLang="bg-BG" sz="2400" i="1" u="sng" dirty="0">
                <a:solidFill>
                  <a:srgbClr val="006699"/>
                </a:solidFill>
              </a:rPr>
              <a:t>Функциониране и </a:t>
            </a:r>
            <a:r>
              <a:rPr lang="bg-BG" altLang="bg-BG" sz="2400" i="1" u="sng" dirty="0" smtClean="0">
                <a:solidFill>
                  <a:srgbClr val="006699"/>
                </a:solidFill>
              </a:rPr>
              <a:t>поддържане</a:t>
            </a:r>
          </a:p>
          <a:p>
            <a:pPr marL="457200" indent="-457200" algn="ctr">
              <a:lnSpc>
                <a:spcPct val="80000"/>
              </a:lnSpc>
              <a:buFontTx/>
              <a:buNone/>
            </a:pPr>
            <a:endParaRPr lang="bg-BG" altLang="bg-BG" sz="900" dirty="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bg-BG" altLang="bg-BG" sz="2400" dirty="0"/>
              <a:t>За дейностите през тази фаза изцяло отговаря разработчика на системата – крайния потребител.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331F5FD-EC07-4345-BD1D-D6FA8719C05E}" type="slidenum">
              <a:rPr lang="bg-BG" altLang="bg-BG"/>
              <a:pPr/>
              <a:t>32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Възлагане на външен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изпълнител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Този процес се нарича </a:t>
            </a:r>
            <a:r>
              <a:rPr lang="bg-BG" altLang="bg-BG" sz="2400" i="1" dirty="0"/>
              <a:t>аутсорсинг </a:t>
            </a:r>
            <a:r>
              <a:rPr lang="bg-BG" altLang="bg-BG" sz="2400" dirty="0"/>
              <a:t>(outsourcing).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Аутсорсингът е възможно решение за съкращаване и контролиране на разходите по развитието на информационна система.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Възлагането на някои информационни услуги на външен изпълнител е по-евтино в сравнение с поддържането на собствен </a:t>
            </a:r>
            <a:r>
              <a:rPr lang="en-US" altLang="bg-BG" sz="2400" dirty="0"/>
              <a:t>IT</a:t>
            </a:r>
            <a:r>
              <a:rPr lang="bg-BG" altLang="bg-BG" sz="2400" dirty="0"/>
              <a:t> отдел, особено ако той не е много натоварен.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Прилага се когато специалистите по информационни технологии на дадена организация нямат необходимия опит и компетентност за реализиране на промени в информационната </a:t>
            </a:r>
            <a:r>
              <a:rPr lang="bg-BG" altLang="bg-BG" sz="2400" dirty="0" smtClean="0"/>
              <a:t>система.</a:t>
            </a:r>
            <a:endParaRPr lang="bg-BG" altLang="bg-BG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E2F075-02EC-4B85-98C5-C7DF10BAF2C0}" type="slidenum">
              <a:rPr lang="bg-BG" altLang="bg-BG"/>
              <a:pPr/>
              <a:t>33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Възлагане на външен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изпълнител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bg-BG" altLang="bg-BG" sz="2400" dirty="0">
                <a:solidFill>
                  <a:schemeClr val="accent1"/>
                </a:solidFill>
              </a:rPr>
              <a:t>Предимства: </a:t>
            </a:r>
          </a:p>
          <a:p>
            <a:pPr marL="990600" lvl="1" indent="-533400"/>
            <a:r>
              <a:rPr lang="bg-BG" altLang="bg-BG" sz="2400" dirty="0"/>
              <a:t>разходите за реализиране на информационната система и обработката на информацията са </a:t>
            </a:r>
            <a:r>
              <a:rPr lang="bg-BG" altLang="bg-BG" sz="2400" dirty="0" smtClean="0"/>
              <a:t>предвидими;</a:t>
            </a:r>
            <a:endParaRPr lang="bg-BG" altLang="bg-BG" sz="2400" dirty="0"/>
          </a:p>
          <a:p>
            <a:pPr marL="990600" lvl="1" indent="-533400"/>
            <a:r>
              <a:rPr lang="bg-BG" altLang="bg-BG" sz="2400" dirty="0"/>
              <a:t>икономичност, качествени услуги......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>
                <a:solidFill>
                  <a:schemeClr val="accent1"/>
                </a:solidFill>
              </a:rPr>
              <a:t>Недостатъци:</a:t>
            </a:r>
          </a:p>
          <a:p>
            <a:pPr marL="990600" lvl="1" indent="-533400"/>
            <a:r>
              <a:rPr lang="bg-BG" altLang="bg-BG" sz="2400" dirty="0"/>
              <a:t>загуба на контрол върху информационната </a:t>
            </a:r>
            <a:r>
              <a:rPr lang="bg-BG" altLang="bg-BG" sz="2400" dirty="0" smtClean="0"/>
              <a:t>система; </a:t>
            </a:r>
            <a:endParaRPr lang="bg-BG" altLang="bg-BG" sz="2400" dirty="0"/>
          </a:p>
          <a:p>
            <a:pPr marL="990600" lvl="1" indent="-533400"/>
            <a:r>
              <a:rPr lang="bg-BG" altLang="bg-BG" sz="2400" dirty="0"/>
              <a:t>зависимост от външна </a:t>
            </a:r>
            <a:r>
              <a:rPr lang="bg-BG" altLang="bg-BG" sz="2400" dirty="0" smtClean="0"/>
              <a:t>фирма; </a:t>
            </a:r>
            <a:endParaRPr lang="bg-BG" altLang="bg-BG" sz="2400" dirty="0"/>
          </a:p>
          <a:p>
            <a:pPr marL="990600" lvl="1" indent="-533400"/>
            <a:r>
              <a:rPr lang="bg-BG" altLang="bg-BG" sz="2400" dirty="0"/>
              <a:t>изтичане на стратегическа информация за дейността на </a:t>
            </a:r>
            <a:r>
              <a:rPr lang="bg-BG" altLang="bg-BG" sz="2400" dirty="0" smtClean="0"/>
              <a:t>организацията. </a:t>
            </a:r>
            <a:endParaRPr lang="bg-BG" altLang="bg-BG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FBE0B-1190-4976-AEDC-CF578400A16A}" type="slidenum">
              <a:rPr lang="bg-BG" altLang="bg-BG"/>
              <a:pPr/>
              <a:t>34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467600" cy="652934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Подходи за разработване на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ис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52736"/>
            <a:ext cx="7859216" cy="5112568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altLang="bg-BG" sz="2400" u="sng" dirty="0">
                <a:solidFill>
                  <a:srgbClr val="006699"/>
                </a:solidFill>
              </a:rPr>
              <a:t>Как могат подходите да се комбинират? 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bg-BG" altLang="bg-BG" sz="24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Прототипирането може да се използва при традиционния подход за уточняване на изискванията.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Процесът на анализ може да се съкрати с използването на готов пакет.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При закупуването на готов пакет може да се приложи структурния подход.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Компонент, разработен от крайния потребител може да се добави при разработване по традиционния подход.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448FE52-3BAF-4039-84AD-E1BBE400BF83}" type="slidenum">
              <a:rPr lang="bg-BG" altLang="bg-BG"/>
              <a:pPr/>
              <a:t>35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7745288" cy="115699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Основни фази при изграждането на информационни системи</a:t>
            </a:r>
            <a:endParaRPr lang="bg-BG" altLang="bg-BG" sz="3600" dirty="0"/>
          </a:p>
        </p:txBody>
      </p:sp>
      <p:sp>
        <p:nvSpPr>
          <p:cNvPr id="125961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412"/>
            <a:ext cx="7859216" cy="4968899"/>
          </a:xfrm>
        </p:spPr>
        <p:txBody>
          <a:bodyPr>
            <a:normAutofit fontScale="92500"/>
          </a:bodyPr>
          <a:lstStyle/>
          <a:p>
            <a:pPr marL="609600" indent="-609600" algn="ctr">
              <a:buFontTx/>
              <a:buNone/>
            </a:pPr>
            <a:r>
              <a:rPr lang="ru-RU" altLang="bg-BG" sz="2400" i="1" u="sng" dirty="0">
                <a:solidFill>
                  <a:srgbClr val="006699"/>
                </a:solidFill>
              </a:rPr>
              <a:t>Фаза Стартиране </a:t>
            </a:r>
            <a:endParaRPr lang="ru-RU" altLang="bg-BG" sz="2400" dirty="0">
              <a:solidFill>
                <a:srgbClr val="006699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ru-RU" altLang="bg-BG" sz="2400" dirty="0"/>
              <a:t>Стартиране се нарича процесът, при който се дефинира необходимостта от промени в съществуващата бизнес система. </a:t>
            </a:r>
          </a:p>
          <a:p>
            <a:pPr marL="609600" indent="-609600">
              <a:buFontTx/>
              <a:buAutoNum type="arabicPeriod"/>
            </a:pPr>
            <a:r>
              <a:rPr lang="ru-RU" altLang="bg-BG" sz="2400" dirty="0"/>
              <a:t>Стартирането е резултат от констатирана липса на определени данни или е породено от нови информационни изисквания. </a:t>
            </a:r>
          </a:p>
          <a:p>
            <a:pPr marL="609600" indent="-609600">
              <a:buFontTx/>
              <a:buAutoNum type="arabicPeriod"/>
            </a:pPr>
            <a:r>
              <a:rPr lang="ru-RU" altLang="bg-BG" sz="2400" dirty="0"/>
              <a:t>Тази фаза приключва със създаването на документ, наречен </a:t>
            </a:r>
            <a:r>
              <a:rPr lang="ru-RU" altLang="bg-BG" sz="2400" dirty="0">
                <a:solidFill>
                  <a:srgbClr val="006699"/>
                </a:solidFill>
              </a:rPr>
              <a:t>Спецификация</a:t>
            </a:r>
            <a:r>
              <a:rPr lang="ru-RU" altLang="bg-BG" sz="2400" dirty="0"/>
              <a:t> или </a:t>
            </a:r>
            <a:r>
              <a:rPr lang="ru-RU" altLang="bg-BG" sz="2400" dirty="0">
                <a:solidFill>
                  <a:srgbClr val="006699"/>
                </a:solidFill>
              </a:rPr>
              <a:t>Техническо задание</a:t>
            </a:r>
            <a:r>
              <a:rPr lang="ru-RU" altLang="bg-BG" sz="2400" dirty="0"/>
              <a:t>. </a:t>
            </a:r>
          </a:p>
          <a:p>
            <a:pPr marL="609600" indent="-609600">
              <a:buFontTx/>
              <a:buAutoNum type="arabicPeriod"/>
            </a:pPr>
            <a:r>
              <a:rPr lang="ru-RU" altLang="bg-BG" sz="2400" dirty="0"/>
              <a:t>Грешки, допуснати по време на тази фаза водят създаването на работеща информационна система, която обаче не поддържа целите на организацията.</a:t>
            </a:r>
            <a:r>
              <a:rPr lang="bg-BG" altLang="bg-BG" sz="2400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CD00CE-2EBF-4DB5-971C-21168BFBE39A}" type="slidenum">
              <a:rPr lang="bg-BG" altLang="bg-BG"/>
              <a:pPr/>
              <a:t>4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4624"/>
            <a:ext cx="7745288" cy="1084982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Основни фази при изграждането на информационни системи</a:t>
            </a:r>
            <a:endParaRPr lang="bg-BG" altLang="bg-BG" sz="3600" dirty="0"/>
          </a:p>
        </p:txBody>
      </p:sp>
      <p:sp>
        <p:nvSpPr>
          <p:cNvPr id="8223" name="Rectangle 31"/>
          <p:cNvSpPr>
            <a:spLocks noGrp="1" noChangeArrowheads="1"/>
          </p:cNvSpPr>
          <p:nvPr>
            <p:ph sz="quarter" idx="1"/>
          </p:nvPr>
        </p:nvSpPr>
        <p:spPr>
          <a:xfrm>
            <a:off x="457200" y="1196752"/>
            <a:ext cx="8003232" cy="4859561"/>
          </a:xfrm>
        </p:spPr>
        <p:txBody>
          <a:bodyPr>
            <a:normAutofit fontScale="92500"/>
          </a:bodyPr>
          <a:lstStyle/>
          <a:p>
            <a:pPr marL="609600" indent="-609600" algn="ctr">
              <a:buFontTx/>
              <a:buNone/>
            </a:pPr>
            <a:r>
              <a:rPr lang="ru-RU" altLang="bg-BG" sz="2400" i="1" u="sng" dirty="0">
                <a:solidFill>
                  <a:srgbClr val="006699"/>
                </a:solidFill>
              </a:rPr>
              <a:t>Фаза разработване</a:t>
            </a:r>
            <a:endParaRPr lang="ru-RU" altLang="bg-BG" sz="2400" dirty="0">
              <a:solidFill>
                <a:srgbClr val="006699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ru-RU" altLang="bg-BG" sz="2400" dirty="0">
                <a:solidFill>
                  <a:schemeClr val="accent1"/>
                </a:solidFill>
              </a:rPr>
              <a:t>Разработване</a:t>
            </a:r>
            <a:r>
              <a:rPr lang="ru-RU" altLang="bg-BG" sz="2400" dirty="0"/>
              <a:t> се нарича процесът на изграждане, или придобиване и конфигуриране на софтуер, хардуер и други ресурси, с оглед изпълнението на информационните дейности в организацията.</a:t>
            </a:r>
            <a:r>
              <a:rPr lang="bg-BG" altLang="bg-BG" sz="2400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ru-RU" altLang="bg-BG" sz="2400" dirty="0"/>
              <a:t>Фазата започва с вземане на решение как точно ще функционира информационната система. </a:t>
            </a:r>
          </a:p>
          <a:p>
            <a:pPr marL="609600" indent="-609600">
              <a:buFontTx/>
              <a:buAutoNum type="arabicPeriod"/>
            </a:pPr>
            <a:r>
              <a:rPr lang="ru-RU" altLang="bg-BG" sz="2400" dirty="0"/>
              <a:t>Фазата завършва с акуратно тестване за идентифициране и отстраняване на програмни грешки. </a:t>
            </a:r>
          </a:p>
          <a:p>
            <a:pPr marL="609600" indent="-609600">
              <a:buFontTx/>
              <a:buAutoNum type="arabicPeriod"/>
            </a:pPr>
            <a:r>
              <a:rPr lang="ru-RU" altLang="bg-BG" sz="2400" dirty="0"/>
              <a:t>В рамките на нея се извършват три основни дейности: </a:t>
            </a:r>
            <a:r>
              <a:rPr lang="ru-RU" altLang="bg-BG" sz="2400" u="sng" dirty="0">
                <a:solidFill>
                  <a:srgbClr val="006699"/>
                </a:solidFill>
              </a:rPr>
              <a:t>проектиране, програмиране и тестване</a:t>
            </a:r>
            <a:r>
              <a:rPr lang="ru-RU" altLang="bg-BG" sz="2400" dirty="0"/>
              <a:t>.</a:t>
            </a:r>
            <a:endParaRPr lang="bg-BG" altLang="bg-BG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DCEB5D9-14D3-4AEE-A04F-2EEF0B345C34}" type="slidenum">
              <a:rPr lang="bg-BG" altLang="bg-BG"/>
              <a:pPr/>
              <a:t>5</a:t>
            </a:fld>
            <a:endParaRPr lang="bg-BG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43887" cy="1084262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Основни фази при изграждането на информационни системи</a:t>
            </a:r>
            <a:endParaRPr lang="bg-BG" altLang="bg-BG" sz="3600" dirty="0"/>
          </a:p>
        </p:txBody>
      </p:sp>
      <p:sp>
        <p:nvSpPr>
          <p:cNvPr id="60434" name="Rectangle 18"/>
          <p:cNvSpPr>
            <a:spLocks noGrp="1" noChangeArrowheads="1"/>
          </p:cNvSpPr>
          <p:nvPr>
            <p:ph sz="quarter" idx="1"/>
          </p:nvPr>
        </p:nvSpPr>
        <p:spPr>
          <a:xfrm>
            <a:off x="457200" y="1196752"/>
            <a:ext cx="7931224" cy="4859561"/>
          </a:xfrm>
        </p:spPr>
        <p:txBody>
          <a:bodyPr>
            <a:normAutofit lnSpcReduction="10000"/>
          </a:bodyPr>
          <a:lstStyle/>
          <a:p>
            <a:pPr marL="609600" indent="-609600" algn="ctr">
              <a:buFontTx/>
              <a:buNone/>
            </a:pPr>
            <a:r>
              <a:rPr lang="ru-RU" altLang="bg-BG" sz="2400" i="1" u="sng" dirty="0">
                <a:solidFill>
                  <a:srgbClr val="006699"/>
                </a:solidFill>
              </a:rPr>
              <a:t>Фаза Реализация</a:t>
            </a:r>
            <a:endParaRPr lang="ru-RU" altLang="bg-BG" sz="2400" dirty="0">
              <a:solidFill>
                <a:srgbClr val="006699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ru-RU" altLang="bg-BG" sz="2400" dirty="0">
                <a:solidFill>
                  <a:schemeClr val="accent1"/>
                </a:solidFill>
              </a:rPr>
              <a:t>Реализация</a:t>
            </a:r>
            <a:r>
              <a:rPr lang="ru-RU" altLang="bg-BG" sz="2400" dirty="0"/>
              <a:t> се нарича процесът на въвеждане в експлоатация на новата или подобрена информационна система. </a:t>
            </a:r>
          </a:p>
          <a:p>
            <a:pPr marL="609600" indent="-609600">
              <a:buFontTx/>
              <a:buAutoNum type="arabicPeriod"/>
            </a:pPr>
            <a:r>
              <a:rPr lang="ru-RU" altLang="bg-BG" sz="2400" dirty="0"/>
              <a:t>Състои се от следните дейности: планиране, обучение на потребителите, пълно преминаване към новата информационна система, проследяване на ефективността й.</a:t>
            </a:r>
          </a:p>
          <a:p>
            <a:pPr marL="609600" indent="-609600">
              <a:buFontTx/>
              <a:buAutoNum type="arabicPeriod"/>
            </a:pPr>
            <a:r>
              <a:rPr lang="bg-BG" altLang="bg-BG" sz="2400" dirty="0"/>
              <a:t>Внедряването може да бъде:</a:t>
            </a:r>
          </a:p>
          <a:p>
            <a:pPr marL="1371600" lvl="2" indent="-457200"/>
            <a:r>
              <a:rPr lang="bg-BG" altLang="bg-BG" sz="2000" dirty="0" smtClean="0"/>
              <a:t>паралелно;</a:t>
            </a:r>
            <a:endParaRPr lang="bg-BG" altLang="bg-BG" sz="2000" dirty="0"/>
          </a:p>
          <a:p>
            <a:pPr marL="1371600" lvl="2" indent="-457200"/>
            <a:r>
              <a:rPr lang="bg-BG" altLang="bg-BG" sz="2000" dirty="0" smtClean="0"/>
              <a:t>директно;</a:t>
            </a:r>
            <a:endParaRPr lang="bg-BG" altLang="bg-BG" sz="2000" dirty="0"/>
          </a:p>
          <a:p>
            <a:pPr marL="1371600" lvl="2" indent="-457200"/>
            <a:r>
              <a:rPr lang="bg-BG" altLang="bg-BG" sz="2000" dirty="0" smtClean="0"/>
              <a:t>пилотно;</a:t>
            </a:r>
            <a:endParaRPr lang="bg-BG" altLang="bg-BG" sz="2000" dirty="0"/>
          </a:p>
          <a:p>
            <a:pPr marL="1371600" lvl="2" indent="-457200"/>
            <a:r>
              <a:rPr lang="bg-BG" altLang="bg-BG" sz="2000" dirty="0" smtClean="0"/>
              <a:t>поетапно. </a:t>
            </a:r>
            <a:r>
              <a:rPr lang="ru-RU" altLang="bg-BG" sz="2000" dirty="0" smtClean="0"/>
              <a:t> </a:t>
            </a:r>
            <a:endParaRPr lang="bg-BG" altLang="bg-BG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1C6973-B47C-486A-AFF0-0486EE56D45C}" type="slidenum">
              <a:rPr lang="bg-BG" altLang="bg-BG"/>
              <a:pPr/>
              <a:t>6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4463"/>
            <a:ext cx="8243887" cy="1012825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Основни фази при изграждането на информационни системи</a:t>
            </a:r>
            <a:endParaRPr lang="bg-BG" altLang="bg-BG" sz="3600" dirty="0"/>
          </a:p>
        </p:txBody>
      </p:sp>
      <p:sp>
        <p:nvSpPr>
          <p:cNvPr id="97288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457200" y="1124744"/>
            <a:ext cx="8003232" cy="4931569"/>
          </a:xfrm>
        </p:spPr>
        <p:txBody>
          <a:bodyPr>
            <a:normAutofit lnSpcReduction="10000"/>
          </a:bodyPr>
          <a:lstStyle/>
          <a:p>
            <a:pPr marL="609600" indent="-609600" algn="ctr">
              <a:buFontTx/>
              <a:buNone/>
            </a:pPr>
            <a:r>
              <a:rPr lang="ru-RU" altLang="bg-BG" sz="2400" i="1" u="sng" dirty="0">
                <a:solidFill>
                  <a:srgbClr val="006699"/>
                </a:solidFill>
              </a:rPr>
              <a:t>Фаза Функциониране и </a:t>
            </a:r>
            <a:r>
              <a:rPr lang="ru-RU" altLang="bg-BG" sz="2400" i="1" u="sng" dirty="0" smtClean="0">
                <a:solidFill>
                  <a:srgbClr val="006699"/>
                </a:solidFill>
              </a:rPr>
              <a:t>съпровождане</a:t>
            </a:r>
          </a:p>
          <a:p>
            <a:pPr marL="609600" indent="-609600" algn="ctr">
              <a:buFontTx/>
              <a:buNone/>
            </a:pPr>
            <a:endParaRPr lang="ru-RU" altLang="bg-BG" sz="1000" dirty="0">
              <a:solidFill>
                <a:srgbClr val="006699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ru-RU" altLang="bg-BG" sz="2400" dirty="0">
                <a:solidFill>
                  <a:schemeClr val="accent1"/>
                </a:solidFill>
              </a:rPr>
              <a:t>Функциониране и съпровождане </a:t>
            </a:r>
            <a:r>
              <a:rPr lang="ru-RU" altLang="bg-BG" sz="2400" dirty="0"/>
              <a:t>се нарича процесът на работа на информационната система, коригирането на евентуални грешки и подобряването на нейните възможности. </a:t>
            </a:r>
          </a:p>
          <a:p>
            <a:pPr marL="609600" indent="-609600">
              <a:buFontTx/>
              <a:buAutoNum type="arabicPeriod"/>
            </a:pPr>
            <a:r>
              <a:rPr lang="ru-RU" altLang="bg-BG" sz="2400" dirty="0"/>
              <a:t>Фазата изисква наличието на персонал, който да изпълнява свързаните с нея дейности. </a:t>
            </a:r>
          </a:p>
          <a:p>
            <a:pPr marL="609600" indent="-609600">
              <a:buFontTx/>
              <a:buAutoNum type="arabicPeriod"/>
            </a:pPr>
            <a:r>
              <a:rPr lang="ru-RU" altLang="bg-BG" sz="2400" dirty="0"/>
              <a:t>Колкото по-дълго се експлоатира дадена информационна система, толкова по-трудно е внасянето на промени в нея, поради остарялата документация, възможността за внасянето на нови грешки при програмирането и смяната на местоработата на основните разработчици. </a:t>
            </a:r>
            <a:endParaRPr lang="bg-BG" altLang="bg-BG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093F97-09DB-4765-BE3E-E59E59DA1D39}" type="slidenum">
              <a:rPr lang="bg-BG" altLang="bg-BG"/>
              <a:pPr/>
              <a:t>7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4624"/>
            <a:ext cx="8280920" cy="1084982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Основни фази при изграждането на </a:t>
            </a:r>
            <a:r>
              <a:rPr lang="bg-BG" alt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информационни системи</a:t>
            </a:r>
            <a:endParaRPr lang="bg-BG" alt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7592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467544" y="1196752"/>
            <a:ext cx="7467600" cy="4608512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Бизнес специалист </a:t>
            </a:r>
            <a:r>
              <a:rPr lang="ru-RU" altLang="bg-BG" sz="2400" dirty="0"/>
              <a:t>(</a:t>
            </a:r>
            <a:r>
              <a:rPr lang="en-US" altLang="bg-BG" sz="2400" dirty="0"/>
              <a:t>business professional</a:t>
            </a:r>
            <a:r>
              <a:rPr lang="ru-RU" altLang="bg-BG" sz="2400" dirty="0"/>
              <a:t>)</a:t>
            </a:r>
            <a:r>
              <a:rPr lang="bg-BG" altLang="bg-BG" sz="2400" dirty="0"/>
              <a:t> - човек, принадлежащ на бизнес или правителствена организация, който управлява други хора или работи като специалист в области като продажби, производство, консултация и </a:t>
            </a:r>
            <a:r>
              <a:rPr lang="bg-BG" altLang="bg-BG" sz="2400" dirty="0" smtClean="0"/>
              <a:t>счетоводство. </a:t>
            </a:r>
            <a:endParaRPr lang="bg-BG" altLang="bg-BG" sz="2400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Бизнес специалистите играят важна роля и в четирите фази.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bg-BG" altLang="bg-BG" sz="2400" dirty="0"/>
              <a:t>Запознаването на бизнес специалистите с информационните системи е важна задача, защото с последните те работят ежедневно.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0D00D58-3DD3-478E-AD72-47CDE81A093A}" type="slidenum">
              <a:rPr lang="bg-BG" altLang="bg-BG"/>
              <a:pPr/>
              <a:t>8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603927" cy="1084262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chemeClr val="accent1">
                    <a:lumMod val="75000"/>
                  </a:schemeClr>
                </a:solidFill>
              </a:rPr>
              <a:t>Подходи за разработване на информационни системи</a:t>
            </a:r>
            <a:endParaRPr lang="bg-BG" altLang="bg-BG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83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467544" y="1268760"/>
            <a:ext cx="7787208" cy="4859561"/>
          </a:xfrm>
        </p:spPr>
        <p:txBody>
          <a:bodyPr>
            <a:normAutofit/>
          </a:bodyPr>
          <a:lstStyle/>
          <a:p>
            <a:pPr marL="990600" lvl="1" indent="-533400">
              <a:buFontTx/>
              <a:buAutoNum type="arabicPeriod"/>
            </a:pPr>
            <a:r>
              <a:rPr lang="bg-BG" altLang="bg-BG" sz="2400" dirty="0"/>
              <a:t>Традиционен </a:t>
            </a:r>
            <a:r>
              <a:rPr lang="bg-BG" altLang="bg-BG" sz="2400" dirty="0" smtClean="0"/>
              <a:t>подход.</a:t>
            </a:r>
            <a:endParaRPr lang="bg-BG" altLang="bg-BG" sz="2400" dirty="0"/>
          </a:p>
          <a:p>
            <a:pPr marL="990600" lvl="1" indent="-533400">
              <a:buFontTx/>
              <a:buAutoNum type="arabicPeriod"/>
            </a:pPr>
            <a:r>
              <a:rPr lang="bg-BG" altLang="bg-BG" sz="2400" dirty="0" smtClean="0"/>
              <a:t>Прототипиране.</a:t>
            </a:r>
            <a:endParaRPr lang="bg-BG" altLang="bg-BG" sz="2400" dirty="0"/>
          </a:p>
          <a:p>
            <a:pPr marL="990600" lvl="1" indent="-533400">
              <a:buFontTx/>
              <a:buAutoNum type="arabicPeriod"/>
            </a:pPr>
            <a:r>
              <a:rPr lang="bg-BG" altLang="bg-BG" sz="2400" dirty="0"/>
              <a:t>Разработване чрез софтуерни </a:t>
            </a:r>
            <a:r>
              <a:rPr lang="bg-BG" altLang="bg-BG" sz="2400" dirty="0" smtClean="0"/>
              <a:t>пакети.</a:t>
            </a:r>
            <a:endParaRPr lang="bg-BG" altLang="bg-BG" sz="2400" dirty="0"/>
          </a:p>
          <a:p>
            <a:pPr marL="990600" lvl="1" indent="-533400">
              <a:buFontTx/>
              <a:buAutoNum type="arabicPeriod"/>
            </a:pPr>
            <a:r>
              <a:rPr lang="bg-BG" altLang="bg-BG" sz="2400" dirty="0"/>
              <a:t>Разработване от крайния </a:t>
            </a:r>
            <a:r>
              <a:rPr lang="bg-BG" altLang="bg-BG" sz="2400" dirty="0" smtClean="0"/>
              <a:t>потребител.</a:t>
            </a:r>
            <a:endParaRPr lang="bg-BG" altLang="bg-BG" sz="2400" dirty="0"/>
          </a:p>
          <a:p>
            <a:pPr marL="990600" lvl="1" indent="-533400">
              <a:buFontTx/>
              <a:buAutoNum type="arabicPeriod"/>
            </a:pPr>
            <a:r>
              <a:rPr lang="bg-BG" altLang="bg-BG" sz="2400" dirty="0"/>
              <a:t>Възлагане на външен изпълнител </a:t>
            </a:r>
            <a:r>
              <a:rPr lang="ru-RU" altLang="bg-BG" sz="2400" dirty="0"/>
              <a:t>(</a:t>
            </a:r>
            <a:r>
              <a:rPr lang="en-US" altLang="bg-BG" sz="2400" dirty="0"/>
              <a:t>outsourcing</a:t>
            </a:r>
            <a:r>
              <a:rPr lang="ru-RU" altLang="bg-BG" sz="2400" dirty="0" smtClean="0"/>
              <a:t>).</a:t>
            </a:r>
            <a:endParaRPr lang="bg-BG" altLang="bg-BG" sz="2400" dirty="0"/>
          </a:p>
          <a:p>
            <a:pPr marL="1371600" lvl="2" indent="-457200">
              <a:buFontTx/>
              <a:buAutoNum type="arabicPeriod"/>
            </a:pPr>
            <a:endParaRPr lang="bg-BG" altLang="bg-BG" sz="800" dirty="0"/>
          </a:p>
          <a:p>
            <a:pPr marL="609600" indent="-609600">
              <a:buFontTx/>
              <a:buNone/>
            </a:pPr>
            <a:r>
              <a:rPr lang="en-US" altLang="bg-BG" dirty="0">
                <a:solidFill>
                  <a:schemeClr val="accent1">
                    <a:lumMod val="75000"/>
                  </a:schemeClr>
                </a:solidFill>
              </a:rPr>
              <a:t>Note:</a:t>
            </a:r>
            <a:r>
              <a:rPr lang="en-US" altLang="bg-BG" dirty="0"/>
              <a:t> </a:t>
            </a:r>
            <a:r>
              <a:rPr lang="bg-BG" altLang="bg-BG" dirty="0"/>
              <a:t>Независимо от избрания подход, изграждането на една информационна система преминава през едни и същи основни (четири) фази!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bg-BG" altLang="bg-BG" smtClean="0"/>
              <a:t>Юлиана Пенева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4169A9-C789-49A4-BDA3-8561298FCA26}" type="slidenum">
              <a:rPr lang="bg-BG" altLang="bg-BG"/>
              <a:pPr/>
              <a:t>9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9</a:t>
            </a:r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16620</TotalTime>
  <Words>2196</Words>
  <Application>Microsoft Office PowerPoint</Application>
  <PresentationFormat>On-screen Show (4:3)</PresentationFormat>
  <Paragraphs>335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Arial Narrow</vt:lpstr>
      <vt:lpstr>Century Schoolbook</vt:lpstr>
      <vt:lpstr>Wingdings</vt:lpstr>
      <vt:lpstr>Wingdings 2</vt:lpstr>
      <vt:lpstr>Oriel</vt:lpstr>
      <vt:lpstr>CITB709 информационни системи    Тема 9: Подходи за разработване на  информационни системи </vt:lpstr>
      <vt:lpstr>Съдържание </vt:lpstr>
      <vt:lpstr>Основни фази при изграждането на информационни системи</vt:lpstr>
      <vt:lpstr>Основни фази при изграждането на информационни системи</vt:lpstr>
      <vt:lpstr>Основни фази при изграждането на информационни системи</vt:lpstr>
      <vt:lpstr>Основни фази при изграждането на информационни системи</vt:lpstr>
      <vt:lpstr>Основни фази при изграждането на информационни системи</vt:lpstr>
      <vt:lpstr>Основни фази при изграждането на информационни системи</vt:lpstr>
      <vt:lpstr>Подходи за разработване на информационни системи</vt:lpstr>
      <vt:lpstr>Традиционен подход </vt:lpstr>
      <vt:lpstr>Традиционен подход </vt:lpstr>
      <vt:lpstr>Традиционен подход </vt:lpstr>
      <vt:lpstr>Традиционен подход </vt:lpstr>
      <vt:lpstr>Традиционен подход</vt:lpstr>
      <vt:lpstr>Традиционен подход </vt:lpstr>
      <vt:lpstr>Традиционен подход </vt:lpstr>
      <vt:lpstr>Традиционен подход </vt:lpstr>
      <vt:lpstr>Традиционен подход </vt:lpstr>
      <vt:lpstr>Прототипиране </vt:lpstr>
      <vt:lpstr> Прототипиране</vt:lpstr>
      <vt:lpstr>Прототипиране</vt:lpstr>
      <vt:lpstr>Прототипиране</vt:lpstr>
      <vt:lpstr>Прототипиране</vt:lpstr>
      <vt:lpstr>Прототипиране</vt:lpstr>
      <vt:lpstr>Прототипиране</vt:lpstr>
      <vt:lpstr>Разработване чрез софтуерни пакети</vt:lpstr>
      <vt:lpstr>Разработване чрез софтуерни пакети</vt:lpstr>
      <vt:lpstr>Разработване чрез софтуерни пакети</vt:lpstr>
      <vt:lpstr>Разработване чрез софтуерни пакети</vt:lpstr>
      <vt:lpstr>Разработване чрез софтуерни пакети</vt:lpstr>
      <vt:lpstr>Разработване от крайния потребител</vt:lpstr>
      <vt:lpstr>Разработване от крайния потребител</vt:lpstr>
      <vt:lpstr>Възлагане на външен изпълнител</vt:lpstr>
      <vt:lpstr>Възлагане на външен изпълнител</vt:lpstr>
      <vt:lpstr>Подходи за разработване на ис</vt:lpstr>
    </vt:vector>
  </TitlesOfParts>
  <Company>NBU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INFB586 Module 1</dc:title>
  <dc:subject>Files&amp;databases</dc:subject>
  <dc:creator>July Peneva</dc:creator>
  <cp:lastModifiedBy>Windows User</cp:lastModifiedBy>
  <cp:revision>256</cp:revision>
  <dcterms:created xsi:type="dcterms:W3CDTF">2006-09-20T15:43:40Z</dcterms:created>
  <dcterms:modified xsi:type="dcterms:W3CDTF">2018-05-07T06:35:02Z</dcterms:modified>
</cp:coreProperties>
</file>