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5" r:id="rId1"/>
  </p:sldMasterIdLst>
  <p:notesMasterIdLst>
    <p:notesMasterId r:id="rId55"/>
  </p:notesMasterIdLst>
  <p:handoutMasterIdLst>
    <p:handoutMasterId r:id="rId56"/>
  </p:handoutMasterIdLst>
  <p:sldIdLst>
    <p:sldId id="393" r:id="rId2"/>
    <p:sldId id="257" r:id="rId3"/>
    <p:sldId id="322" r:id="rId4"/>
    <p:sldId id="369" r:id="rId5"/>
    <p:sldId id="323" r:id="rId6"/>
    <p:sldId id="326" r:id="rId7"/>
    <p:sldId id="370" r:id="rId8"/>
    <p:sldId id="385" r:id="rId9"/>
    <p:sldId id="386" r:id="rId10"/>
    <p:sldId id="371" r:id="rId11"/>
    <p:sldId id="372" r:id="rId12"/>
    <p:sldId id="373" r:id="rId13"/>
    <p:sldId id="374" r:id="rId14"/>
    <p:sldId id="375" r:id="rId15"/>
    <p:sldId id="376" r:id="rId16"/>
    <p:sldId id="377" r:id="rId17"/>
    <p:sldId id="378" r:id="rId18"/>
    <p:sldId id="379" r:id="rId19"/>
    <p:sldId id="380" r:id="rId20"/>
    <p:sldId id="387" r:id="rId21"/>
    <p:sldId id="388" r:id="rId22"/>
    <p:sldId id="389" r:id="rId23"/>
    <p:sldId id="381" r:id="rId24"/>
    <p:sldId id="382" r:id="rId25"/>
    <p:sldId id="383" r:id="rId26"/>
    <p:sldId id="340" r:id="rId27"/>
    <p:sldId id="335" r:id="rId28"/>
    <p:sldId id="342" r:id="rId29"/>
    <p:sldId id="384" r:id="rId30"/>
    <p:sldId id="337" r:id="rId31"/>
    <p:sldId id="390" r:id="rId32"/>
    <p:sldId id="391" r:id="rId33"/>
    <p:sldId id="392" r:id="rId34"/>
    <p:sldId id="343" r:id="rId35"/>
    <p:sldId id="367" r:id="rId36"/>
    <p:sldId id="344" r:id="rId37"/>
    <p:sldId id="345" r:id="rId38"/>
    <p:sldId id="347" r:id="rId39"/>
    <p:sldId id="348" r:id="rId40"/>
    <p:sldId id="349" r:id="rId41"/>
    <p:sldId id="350" r:id="rId42"/>
    <p:sldId id="351" r:id="rId43"/>
    <p:sldId id="352" r:id="rId44"/>
    <p:sldId id="368" r:id="rId45"/>
    <p:sldId id="353" r:id="rId46"/>
    <p:sldId id="354" r:id="rId47"/>
    <p:sldId id="355" r:id="rId48"/>
    <p:sldId id="356" r:id="rId49"/>
    <p:sldId id="358" r:id="rId50"/>
    <p:sldId id="363" r:id="rId51"/>
    <p:sldId id="364" r:id="rId52"/>
    <p:sldId id="365" r:id="rId53"/>
    <p:sldId id="366" r:id="rId54"/>
  </p:sldIdLst>
  <p:sldSz cx="9144000" cy="6858000" type="screen4x3"/>
  <p:notesSz cx="6858000" cy="9144000"/>
  <p:defaultTextStyle>
    <a:defPPr>
      <a:defRPr lang="bg-BG"/>
    </a:defPPr>
    <a:lvl1pPr algn="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99"/>
    <a:srgbClr val="CC00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75" autoAdjust="0"/>
    <p:restoredTop sz="82233" autoAdjust="0"/>
  </p:normalViewPr>
  <p:slideViewPr>
    <p:cSldViewPr>
      <p:cViewPr varScale="1">
        <p:scale>
          <a:sx n="89" d="100"/>
          <a:sy n="89" d="100"/>
        </p:scale>
        <p:origin x="178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C7BE0E-56FF-4247-B81C-84E603972C98}" type="datetimeFigureOut">
              <a:rPr lang="bg-BG" smtClean="0"/>
              <a:t>11.5.2021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6AEA9B-BB88-4C4E-BC09-35DFB8BBCF8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993791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endParaRPr lang="bg-BG" altLang="bg-BG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bg-BG" altLang="bg-BG"/>
          </a:p>
        </p:txBody>
      </p:sp>
      <p:sp>
        <p:nvSpPr>
          <p:cNvPr id="983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83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bg-BG" smtClean="0"/>
              <a:t>Click to edit Master text styles</a:t>
            </a:r>
          </a:p>
          <a:p>
            <a:pPr lvl="1"/>
            <a:r>
              <a:rPr lang="bg-BG" altLang="bg-BG" smtClean="0"/>
              <a:t>Second level</a:t>
            </a:r>
          </a:p>
          <a:p>
            <a:pPr lvl="2"/>
            <a:r>
              <a:rPr lang="bg-BG" altLang="bg-BG" smtClean="0"/>
              <a:t>Third level</a:t>
            </a:r>
          </a:p>
          <a:p>
            <a:pPr lvl="3"/>
            <a:r>
              <a:rPr lang="bg-BG" altLang="bg-BG" smtClean="0"/>
              <a:t>Fourth level</a:t>
            </a:r>
          </a:p>
          <a:p>
            <a:pPr lvl="4"/>
            <a:r>
              <a:rPr lang="bg-BG" altLang="bg-BG" smtClean="0"/>
              <a:t>Fifth level</a:t>
            </a:r>
          </a:p>
        </p:txBody>
      </p:sp>
      <p:sp>
        <p:nvSpPr>
          <p:cNvPr id="983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endParaRPr lang="bg-BG" altLang="bg-BG"/>
          </a:p>
        </p:txBody>
      </p:sp>
      <p:sp>
        <p:nvSpPr>
          <p:cNvPr id="983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fld id="{C2219A3B-FA28-4610-A02B-1D606D757348}" type="slidenum">
              <a:rPr lang="bg-BG" altLang="bg-BG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8125613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4C8036-C9C5-42A8-8749-625010F96A60}" type="slidenum">
              <a:rPr kumimoji="0" lang="bg-BG" altLang="bg-BG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bg-BG" altLang="bg-BG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643770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19A3B-FA28-4610-A02B-1D606D757348}" type="slidenum">
              <a:rPr lang="bg-BG" altLang="bg-BG" smtClean="0"/>
              <a:pPr/>
              <a:t>34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500349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bg-BG" smtClean="0"/>
              <a:t>Юлиана Пенева</a:t>
            </a:r>
            <a:endParaRPr lang="bg-BG" alt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/>
              <a:t>CITB709 -</a:t>
            </a:r>
            <a:r>
              <a:rPr lang="bg-BG" altLang="bg-BG" smtClean="0"/>
              <a:t>тема 8</a:t>
            </a:r>
            <a:endParaRPr lang="bg-BG" alt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062DB-B78E-4177-9603-60EE0A117EB3}" type="slidenum">
              <a:rPr lang="bg-BG" altLang="bg-BG" smtClean="0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5896389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bg-BG" smtClean="0"/>
              <a:t>Юлиана Пенева</a:t>
            </a:r>
            <a:endParaRPr lang="bg-BG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/>
              <a:t>CITB709 -</a:t>
            </a:r>
            <a:r>
              <a:rPr lang="bg-BG" altLang="bg-BG" smtClean="0"/>
              <a:t>тема 8</a:t>
            </a:r>
            <a:endParaRPr lang="bg-BG" alt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8BE8F-6C1A-416E-98D6-D49B9B906AEF}" type="slidenum">
              <a:rPr lang="bg-BG" altLang="bg-BG" smtClean="0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919381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bg-BG" smtClean="0"/>
              <a:t>Юлиана Пенева</a:t>
            </a:r>
            <a:endParaRPr lang="bg-BG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/>
              <a:t>CITB709 -</a:t>
            </a:r>
            <a:r>
              <a:rPr lang="bg-BG" altLang="bg-BG" smtClean="0"/>
              <a:t>тема 8</a:t>
            </a:r>
            <a:endParaRPr lang="bg-BG" alt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8BE8F-6C1A-416E-98D6-D49B9B906AEF}" type="slidenum">
              <a:rPr lang="bg-BG" altLang="bg-BG" smtClean="0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723216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bg-BG" smtClean="0"/>
              <a:t>Юлиана Пенева</a:t>
            </a:r>
            <a:endParaRPr lang="bg-BG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/>
              <a:t>CITB709 -</a:t>
            </a:r>
            <a:r>
              <a:rPr lang="bg-BG" altLang="bg-BG" smtClean="0"/>
              <a:t>тема 8</a:t>
            </a:r>
            <a:endParaRPr lang="bg-BG" alt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8BE8F-6C1A-416E-98D6-D49B9B906AEF}" type="slidenum">
              <a:rPr lang="bg-BG" altLang="bg-BG" smtClean="0"/>
              <a:pPr/>
              <a:t>‹#›</a:t>
            </a:fld>
            <a:endParaRPr lang="bg-BG" altLang="bg-BG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6499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bg-BG" smtClean="0"/>
              <a:t>Юлиана Пенева</a:t>
            </a:r>
            <a:endParaRPr lang="bg-BG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/>
              <a:t>CITB709 -</a:t>
            </a:r>
            <a:r>
              <a:rPr lang="bg-BG" altLang="bg-BG" smtClean="0"/>
              <a:t>тема 8</a:t>
            </a:r>
            <a:endParaRPr lang="bg-BG" alt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8BE8F-6C1A-416E-98D6-D49B9B906AEF}" type="slidenum">
              <a:rPr lang="bg-BG" altLang="bg-BG" smtClean="0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99179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bg-BG" smtClean="0"/>
              <a:t>Юлиана Пенева</a:t>
            </a:r>
            <a:endParaRPr lang="bg-BG" alt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/>
              <a:t>CITB709 -</a:t>
            </a:r>
            <a:r>
              <a:rPr lang="bg-BG" altLang="bg-BG" smtClean="0"/>
              <a:t>тема 8</a:t>
            </a:r>
            <a:endParaRPr lang="bg-BG" alt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8BE8F-6C1A-416E-98D6-D49B9B906AEF}" type="slidenum">
              <a:rPr lang="bg-BG" altLang="bg-BG" smtClean="0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581324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bg-BG" smtClean="0"/>
              <a:t>Юлиана Пенева</a:t>
            </a:r>
            <a:endParaRPr lang="bg-BG" alt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/>
              <a:t>CITB709 -</a:t>
            </a:r>
            <a:r>
              <a:rPr lang="bg-BG" altLang="bg-BG" smtClean="0"/>
              <a:t>тема 8</a:t>
            </a:r>
            <a:endParaRPr lang="bg-BG" alt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8BE8F-6C1A-416E-98D6-D49B9B906AEF}" type="slidenum">
              <a:rPr lang="bg-BG" altLang="bg-BG" smtClean="0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420022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bg-BG" smtClean="0"/>
              <a:t>Юлиана Пенева</a:t>
            </a:r>
            <a:endParaRPr lang="bg-BG" alt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/>
              <a:t>CITB709 -</a:t>
            </a:r>
            <a:r>
              <a:rPr lang="bg-BG" altLang="bg-BG" smtClean="0"/>
              <a:t>тема 8</a:t>
            </a:r>
            <a:endParaRPr lang="bg-BG" alt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2067C-A3CF-4ABB-871F-91BD8A39E48E}" type="slidenum">
              <a:rPr lang="bg-BG" altLang="bg-BG" smtClean="0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6680869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bg-BG" smtClean="0"/>
              <a:t>Юлиана Пенева</a:t>
            </a:r>
            <a:endParaRPr lang="bg-BG" alt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/>
              <a:t>CITB709 -</a:t>
            </a:r>
            <a:r>
              <a:rPr lang="bg-BG" altLang="bg-BG" smtClean="0"/>
              <a:t>тема 8</a:t>
            </a:r>
            <a:endParaRPr lang="bg-BG" alt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595E-E90B-47A5-8385-CE58513DD89D}" type="slidenum">
              <a:rPr lang="bg-BG" altLang="bg-BG" smtClean="0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9704440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>
  <p:cSld name="Title, Media Clip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Media Placeholder 2"/>
          <p:cNvSpPr>
            <a:spLocks noGrp="1"/>
          </p:cNvSpPr>
          <p:nvPr>
            <p:ph type="media"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bg-BG" smtClean="0"/>
              <a:t>Юлиана Пенева</a:t>
            </a:r>
            <a:endParaRPr lang="bg-BG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bg-BG" smtClean="0"/>
              <a:t>CITB709 -</a:t>
            </a:r>
            <a:r>
              <a:rPr lang="bg-BG" altLang="bg-BG" smtClean="0"/>
              <a:t>тема 8</a:t>
            </a:r>
            <a:endParaRPr lang="bg-BG" alt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407068A-92B5-4B13-B08A-68FBE22B2F22}" type="slidenum">
              <a:rPr lang="bg-BG" altLang="bg-BG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827990160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5814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553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bg-BG" smtClean="0"/>
              <a:t>Юлиана Пенева</a:t>
            </a:r>
            <a:endParaRPr lang="bg-BG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bg-BG" smtClean="0"/>
              <a:t>CITB709 -</a:t>
            </a:r>
            <a:r>
              <a:rPr lang="bg-BG" altLang="bg-BG" smtClean="0"/>
              <a:t>тема 8</a:t>
            </a:r>
            <a:endParaRPr lang="bg-BG" alt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813BC36-FEFA-4396-B301-AE3B6371DF1B}" type="slidenum">
              <a:rPr lang="bg-BG" altLang="bg-BG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598393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bg-BG" smtClean="0"/>
              <a:t>Юлиана Пенева</a:t>
            </a:r>
            <a:endParaRPr lang="bg-BG" alt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/>
              <a:t>CITB709 -</a:t>
            </a:r>
            <a:r>
              <a:rPr lang="bg-BG" altLang="bg-BG" smtClean="0"/>
              <a:t>тема 8</a:t>
            </a:r>
            <a:endParaRPr lang="bg-BG" alt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01351-1BA9-4686-AC88-3EA916EB8C79}" type="slidenum">
              <a:rPr lang="bg-BG" altLang="bg-BG" smtClean="0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3560666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5814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419600" y="14478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553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bg-BG" smtClean="0"/>
              <a:t>Юлиана Пенева</a:t>
            </a:r>
            <a:endParaRPr lang="bg-BG" altLang="bg-BG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bg-BG" smtClean="0"/>
              <a:t>CITB709 -</a:t>
            </a:r>
            <a:r>
              <a:rPr lang="bg-BG" altLang="bg-BG" smtClean="0"/>
              <a:t>тема 8</a:t>
            </a:r>
            <a:endParaRPr lang="bg-BG" altLang="bg-BG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04CC980-71A9-43F5-8460-689C52235D62}" type="slidenum">
              <a:rPr lang="bg-BG" altLang="bg-BG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8384042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4478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4478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553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bg-BG" smtClean="0">
                <a:solidFill>
                  <a:srgbClr val="FFFFFF"/>
                </a:solidFill>
              </a:rPr>
              <a:t>Юлиана Пенева</a:t>
            </a:r>
            <a:endParaRPr lang="bg-BG" altLang="bg-BG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bg-BG" smtClean="0">
                <a:solidFill>
                  <a:srgbClr val="FFFFFF"/>
                </a:solidFill>
              </a:rPr>
              <a:t>CITB709 -</a:t>
            </a:r>
            <a:r>
              <a:rPr lang="bg-BG" altLang="bg-BG" smtClean="0">
                <a:solidFill>
                  <a:srgbClr val="FFFFFF"/>
                </a:solidFill>
              </a:rPr>
              <a:t>тема 8</a:t>
            </a:r>
            <a:endParaRPr lang="bg-BG" altLang="bg-BG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1436E15-1C65-4CA6-BF82-11024E48DAB8}" type="slidenum">
              <a:rPr lang="bg-BG" altLang="bg-BG">
                <a:solidFill>
                  <a:srgbClr val="FFFFFF"/>
                </a:solidFill>
              </a:rPr>
              <a:pPr/>
              <a:t>‹#›</a:t>
            </a:fld>
            <a:endParaRPr lang="bg-BG" altLang="bg-BG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5488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4478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419600" y="1447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419600" y="35814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553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bg-BG" smtClean="0">
                <a:solidFill>
                  <a:srgbClr val="FFFFFF"/>
                </a:solidFill>
              </a:rPr>
              <a:t>Юлиана Пенева</a:t>
            </a:r>
            <a:endParaRPr lang="bg-BG" altLang="bg-BG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bg-BG" smtClean="0">
                <a:solidFill>
                  <a:srgbClr val="FFFFFF"/>
                </a:solidFill>
              </a:rPr>
              <a:t>CITB709 -</a:t>
            </a:r>
            <a:r>
              <a:rPr lang="bg-BG" altLang="bg-BG" smtClean="0">
                <a:solidFill>
                  <a:srgbClr val="FFFFFF"/>
                </a:solidFill>
              </a:rPr>
              <a:t>тема 8</a:t>
            </a:r>
            <a:endParaRPr lang="bg-BG" altLang="bg-BG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2C831EF-FE24-4A50-8E02-DF7B4E9B6EB9}" type="slidenum">
              <a:rPr lang="bg-BG" altLang="bg-BG">
                <a:solidFill>
                  <a:srgbClr val="FFFFFF"/>
                </a:solidFill>
              </a:rPr>
              <a:pPr/>
              <a:t>‹#›</a:t>
            </a:fld>
            <a:endParaRPr lang="bg-BG" altLang="bg-BG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4594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510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03663"/>
            <a:ext cx="8229600" cy="2152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bg-BG" smtClean="0"/>
              <a:t>Юлиана Пенева</a:t>
            </a:r>
            <a:endParaRPr lang="bg-BG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bg-BG" smtClean="0"/>
              <a:t>CITB709 -</a:t>
            </a:r>
            <a:r>
              <a:rPr lang="bg-BG" altLang="bg-BG" smtClean="0"/>
              <a:t>тема 8</a:t>
            </a:r>
            <a:endParaRPr lang="bg-BG" alt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2BCC5505-A1A2-432C-851D-9E1CCA225934}" type="slidenum">
              <a:rPr lang="bg-BG" altLang="bg-BG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9014881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bg-BG" smtClean="0"/>
              <a:t>Юлиана Пенева</a:t>
            </a:r>
            <a:endParaRPr lang="bg-BG" alt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/>
              <a:t>CITB709 -</a:t>
            </a:r>
            <a:r>
              <a:rPr lang="bg-BG" altLang="bg-BG" smtClean="0"/>
              <a:t>тема 8</a:t>
            </a:r>
            <a:endParaRPr lang="bg-BG" alt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A468B-824E-4B88-9D1E-8939457A282D}" type="slidenum">
              <a:rPr lang="bg-BG" altLang="bg-BG" smtClean="0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4082905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bg-BG" smtClean="0"/>
              <a:t>Юлиана Пенева</a:t>
            </a:r>
            <a:endParaRPr lang="bg-BG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/>
              <a:t>CITB709 -</a:t>
            </a:r>
            <a:r>
              <a:rPr lang="bg-BG" altLang="bg-BG" smtClean="0"/>
              <a:t>тема 8</a:t>
            </a:r>
            <a:endParaRPr lang="bg-BG" alt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092B9-99F6-4FE8-9668-AF7BBE36AE85}" type="slidenum">
              <a:rPr lang="bg-BG" altLang="bg-BG" smtClean="0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3422162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bg-BG" smtClean="0"/>
              <a:t>Юлиана Пенева</a:t>
            </a:r>
            <a:endParaRPr lang="bg-BG" alt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/>
              <a:t>CITB709 -</a:t>
            </a:r>
            <a:r>
              <a:rPr lang="bg-BG" altLang="bg-BG" smtClean="0"/>
              <a:t>тема 8</a:t>
            </a:r>
            <a:endParaRPr lang="bg-BG" alt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95797-4E83-40BD-9C87-6885F393F4AB}" type="slidenum">
              <a:rPr lang="bg-BG" altLang="bg-BG" smtClean="0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41091231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bg-BG" smtClean="0"/>
              <a:t>Юлиана Пенева</a:t>
            </a:r>
            <a:endParaRPr lang="bg-BG" alt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/>
              <a:t>CITB709 -</a:t>
            </a:r>
            <a:r>
              <a:rPr lang="bg-BG" altLang="bg-BG" smtClean="0"/>
              <a:t>тема 8</a:t>
            </a:r>
            <a:endParaRPr lang="bg-BG" alt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E8B0F-BF15-4848-B806-AFEE08298176}" type="slidenum">
              <a:rPr lang="bg-BG" altLang="bg-BG" smtClean="0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8215890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bg-BG" smtClean="0"/>
              <a:t>Юлиана Пенева</a:t>
            </a:r>
            <a:endParaRPr lang="bg-BG" alt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/>
              <a:t>CITB709 -</a:t>
            </a:r>
            <a:r>
              <a:rPr lang="bg-BG" altLang="bg-BG" smtClean="0"/>
              <a:t>тема 8</a:t>
            </a:r>
            <a:endParaRPr lang="bg-BG" alt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2B8F9-27DF-4E25-85FC-A27BD465BC58}" type="slidenum">
              <a:rPr lang="bg-BG" altLang="bg-BG" smtClean="0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4541272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bg-BG" smtClean="0"/>
              <a:t>Юлиана Пенева</a:t>
            </a:r>
            <a:endParaRPr lang="bg-BG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/>
              <a:t>CITB709 -</a:t>
            </a:r>
            <a:r>
              <a:rPr lang="bg-BG" altLang="bg-BG" smtClean="0"/>
              <a:t>тема 8</a:t>
            </a:r>
            <a:endParaRPr lang="bg-BG" alt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8C453-8DA2-4B03-BB0E-304DBD87DECC}" type="slidenum">
              <a:rPr lang="bg-BG" altLang="bg-BG" smtClean="0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5935804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bg-BG" smtClean="0"/>
              <a:t>Юлиана Пенева</a:t>
            </a:r>
            <a:endParaRPr lang="bg-BG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/>
              <a:t>CITB709 -</a:t>
            </a:r>
            <a:r>
              <a:rPr lang="bg-BG" altLang="bg-BG" smtClean="0"/>
              <a:t>тема 8</a:t>
            </a:r>
            <a:endParaRPr lang="bg-BG" alt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34FFA-9C3E-4D96-99D9-6D2DC856A98B}" type="slidenum">
              <a:rPr lang="bg-BG" altLang="bg-BG" smtClean="0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5583182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5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altLang="bg-BG" smtClean="0"/>
              <a:t>Юлиана Пенева</a:t>
            </a:r>
            <a:endParaRPr lang="bg-BG" alt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altLang="bg-BG" smtClean="0"/>
              <a:t>CITB709 -</a:t>
            </a:r>
            <a:r>
              <a:rPr lang="bg-BG" altLang="bg-BG" smtClean="0"/>
              <a:t>тема 8</a:t>
            </a:r>
            <a:endParaRPr lang="bg-BG" alt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618BE8F-6C1A-416E-98D6-D49B9B906AEF}" type="slidenum">
              <a:rPr lang="bg-BG" altLang="bg-BG" smtClean="0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398229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  <p:sldLayoutId id="2147483703" r:id="rId18"/>
    <p:sldLayoutId id="2147483704" r:id="rId19"/>
    <p:sldLayoutId id="2147483705" r:id="rId20"/>
    <p:sldLayoutId id="2147483706" r:id="rId21"/>
    <p:sldLayoutId id="2147483707" r:id="rId22"/>
    <p:sldLayoutId id="2147483708" r:id="rId23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mg.org/mof" TargetMode="External"/><Relationship Id="rId2" Type="http://schemas.openxmlformats.org/officeDocument/2006/relationships/hyperlink" Target="http://www.omg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omg.org/gettingstarted/gettingstartedindex.htm" TargetMode="External"/><Relationship Id="rId4" Type="http://schemas.openxmlformats.org/officeDocument/2006/relationships/hyperlink" Target="http://www.omg.org/mda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43608" y="332656"/>
            <a:ext cx="7587630" cy="3408834"/>
          </a:xfrm>
        </p:spPr>
        <p:txBody>
          <a:bodyPr>
            <a:normAutofit fontScale="90000"/>
          </a:bodyPr>
          <a:lstStyle/>
          <a:p>
            <a:r>
              <a:rPr lang="en-US" altLang="bg-BG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CITB709 </a:t>
            </a:r>
            <a:r>
              <a:rPr lang="bg-BG" altLang="bg-BG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Информационни </a:t>
            </a:r>
            <a:r>
              <a:rPr lang="bg-BG" altLang="bg-BG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системи</a:t>
            </a:r>
            <a:br>
              <a:rPr lang="bg-BG" altLang="bg-BG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bg-BG" altLang="bg-BG" sz="3200" dirty="0"/>
              <a:t/>
            </a:r>
            <a:br>
              <a:rPr lang="bg-BG" altLang="bg-BG" sz="3200" dirty="0"/>
            </a:br>
            <a:r>
              <a:rPr lang="bg-BG" altLang="bg-BG" sz="3200" dirty="0"/>
              <a:t> </a:t>
            </a:r>
            <a:r>
              <a:rPr lang="bg-BG" altLang="bg-BG" sz="3600" b="1" cap="small" dirty="0" smtClean="0">
                <a:solidFill>
                  <a:srgbClr val="7598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/>
              </a:rPr>
              <a:t>Тема 7:  Моделиране на процесите при информационните системи</a:t>
            </a:r>
            <a:r>
              <a:rPr lang="bg-BG" altLang="bg-BG" sz="3200" dirty="0" smtClean="0">
                <a:solidFill>
                  <a:srgbClr val="48A8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bg-BG" altLang="bg-BG" sz="3200" dirty="0" smtClean="0">
                <a:solidFill>
                  <a:srgbClr val="48A8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bg-BG" altLang="bg-BG" sz="36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648" y="4221088"/>
            <a:ext cx="6146800" cy="1485900"/>
          </a:xfrm>
        </p:spPr>
        <p:txBody>
          <a:bodyPr>
            <a:normAutofit lnSpcReduction="10000"/>
          </a:bodyPr>
          <a:lstStyle/>
          <a:p>
            <a:pPr lvl="0">
              <a:lnSpc>
                <a:spcPct val="110000"/>
              </a:lnSpc>
              <a:spcBef>
                <a:spcPts val="0"/>
              </a:spcBef>
              <a:buClr>
                <a:prstClr val="black"/>
              </a:buClr>
            </a:pPr>
            <a:r>
              <a:rPr lang="bg-BG" altLang="bg-BG" sz="2800" cap="none" dirty="0">
                <a:solidFill>
                  <a:prstClr val="white">
                    <a:lumMod val="50000"/>
                  </a:prstClr>
                </a:solidFill>
              </a:rPr>
              <a:t>Юлиана Пенева</a:t>
            </a:r>
          </a:p>
          <a:p>
            <a:pPr lvl="0">
              <a:lnSpc>
                <a:spcPct val="110000"/>
              </a:lnSpc>
              <a:spcBef>
                <a:spcPts val="0"/>
              </a:spcBef>
              <a:buClr>
                <a:prstClr val="black"/>
              </a:buClr>
            </a:pPr>
            <a:r>
              <a:rPr lang="bg-BG" altLang="bg-BG" sz="2800" cap="none" dirty="0">
                <a:solidFill>
                  <a:prstClr val="white">
                    <a:lumMod val="50000"/>
                  </a:prstClr>
                </a:solidFill>
              </a:rPr>
              <a:t>департамент “Информатика”</a:t>
            </a:r>
          </a:p>
          <a:p>
            <a:pPr lvl="0">
              <a:lnSpc>
                <a:spcPct val="110000"/>
              </a:lnSpc>
              <a:spcBef>
                <a:spcPts val="0"/>
              </a:spcBef>
              <a:buClr>
                <a:prstClr val="black"/>
              </a:buClr>
            </a:pPr>
            <a:r>
              <a:rPr lang="en-US" altLang="bg-BG" sz="2800" cap="none" dirty="0">
                <a:solidFill>
                  <a:prstClr val="white">
                    <a:lumMod val="50000"/>
                  </a:prstClr>
                </a:solidFill>
              </a:rPr>
              <a:t>july_peneva@abv.bg</a:t>
            </a:r>
            <a:endParaRPr lang="bg-BG" altLang="bg-BG" sz="2800" cap="none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756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517500"/>
          </a:xfrm>
        </p:spPr>
        <p:txBody>
          <a:bodyPr>
            <a:noAutofit/>
          </a:bodyPr>
          <a:lstStyle/>
          <a:p>
            <a:pPr algn="ctr"/>
            <a:r>
              <a:rPr lang="bg-BG" altLang="bg-BG" sz="3200" b="1" dirty="0">
                <a:solidFill>
                  <a:srgbClr val="C00000"/>
                </a:solidFill>
              </a:rPr>
              <a:t>Структурен анализ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1"/>
          </p:nvPr>
        </p:nvSpPr>
        <p:spPr>
          <a:xfrm>
            <a:off x="450056" y="517202"/>
            <a:ext cx="8229600" cy="43204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bg-BG" altLang="bg-BG" sz="2400" b="0" cap="none" dirty="0" smtClean="0">
                <a:solidFill>
                  <a:srgbClr val="002060"/>
                </a:solidFill>
              </a:rPr>
              <a:t>Графични символи на диаграмите с потоци от данни</a:t>
            </a:r>
            <a:endParaRPr lang="bg-BG" altLang="bg-BG" sz="2400" b="0" cap="none" dirty="0">
              <a:solidFill>
                <a:srgbClr val="002060"/>
              </a:solidFill>
            </a:endParaRPr>
          </a:p>
        </p:txBody>
      </p:sp>
      <p:sp>
        <p:nvSpPr>
          <p:cNvPr id="152579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230609" y="3104586"/>
            <a:ext cx="8892479" cy="3063937"/>
          </a:xfrm>
        </p:spPr>
        <p:txBody>
          <a:bodyPr>
            <a:noAutofit/>
          </a:bodyPr>
          <a:lstStyle/>
          <a:p>
            <a:pPr marL="609600" indent="-609600" algn="ctr">
              <a:lnSpc>
                <a:spcPct val="80000"/>
              </a:lnSpc>
              <a:buFontTx/>
              <a:buNone/>
            </a:pPr>
            <a:r>
              <a:rPr lang="bg-BG" altLang="bg-BG" sz="2000" b="0" cap="none" dirty="0" smtClean="0">
                <a:solidFill>
                  <a:srgbClr val="C00000"/>
                </a:solidFill>
              </a:rPr>
              <a:t>Основни понятия</a:t>
            </a:r>
          </a:p>
          <a:p>
            <a:pPr marL="609600" indent="-609600">
              <a:lnSpc>
                <a:spcPct val="100000"/>
              </a:lnSpc>
              <a:spcBef>
                <a:spcPts val="0"/>
              </a:spcBef>
              <a:buFontTx/>
              <a:buAutoNum type="arabicPeriod"/>
            </a:pPr>
            <a:r>
              <a:rPr lang="bg-BG" altLang="bg-BG" sz="1800" b="0" cap="none" dirty="0" smtClean="0"/>
              <a:t>Процес - предназначен е за преобразуване на данните. Може да бъде реализиран от човек, компютърна програма, компютърно устройство.</a:t>
            </a:r>
          </a:p>
          <a:p>
            <a:pPr marL="609600" indent="-609600">
              <a:lnSpc>
                <a:spcPct val="100000"/>
              </a:lnSpc>
              <a:spcBef>
                <a:spcPts val="0"/>
              </a:spcBef>
              <a:buFontTx/>
              <a:buAutoNum type="arabicPeriod"/>
            </a:pPr>
            <a:r>
              <a:rPr lang="bg-BG" altLang="bg-BG" sz="1800" b="0" cap="none" dirty="0" smtClean="0"/>
              <a:t>Поток - описва движението на информацията между процеси, процес и хранилище, източник и процес, процес и получател. Информацията се движи под формата на документи, устни нареждания, телефонни обаждания, електронни съобщения и т.н.</a:t>
            </a:r>
          </a:p>
          <a:p>
            <a:pPr marL="609600" indent="-609600">
              <a:lnSpc>
                <a:spcPct val="100000"/>
              </a:lnSpc>
              <a:spcBef>
                <a:spcPts val="0"/>
              </a:spcBef>
              <a:buFontTx/>
              <a:buAutoNum type="arabicPeriod"/>
            </a:pPr>
            <a:r>
              <a:rPr lang="bg-BG" altLang="bg-BG" sz="1800" b="0" cap="none" dirty="0" smtClean="0"/>
              <a:t>Хранилище - обект за съхраняване на информацията. Може да бъде компютърно (база данни, файл) или некомпютърно (папка) средство.</a:t>
            </a:r>
          </a:p>
          <a:p>
            <a:pPr marL="609600" indent="-609600">
              <a:lnSpc>
                <a:spcPct val="100000"/>
              </a:lnSpc>
              <a:spcBef>
                <a:spcPts val="0"/>
              </a:spcBef>
              <a:buFontTx/>
              <a:buAutoNum type="arabicPeriod"/>
            </a:pPr>
            <a:r>
              <a:rPr lang="bg-BG" altLang="bg-BG" sz="1800" b="0" cap="none" dirty="0" smtClean="0"/>
              <a:t>Източник/получател на данни - хора, организации и др. Външни обекти за изследваната система, които взаимодействат с нея като обменят информация.  Вътрешната им организация е извън обсега на изследваната система.</a:t>
            </a:r>
            <a:endParaRPr lang="bg-BG" altLang="bg-BG" sz="1800" b="0" cap="non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bg-BG" smtClean="0"/>
              <a:t>Юлиана Пенева</a:t>
            </a:r>
            <a:endParaRPr lang="bg-BG" alt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04048" y="6309320"/>
            <a:ext cx="2895600" cy="457200"/>
          </a:xfrm>
        </p:spPr>
        <p:txBody>
          <a:bodyPr/>
          <a:lstStyle/>
          <a:p>
            <a:r>
              <a:rPr lang="en-US" altLang="bg-BG" smtClean="0"/>
              <a:t>CITB709 -</a:t>
            </a:r>
            <a:r>
              <a:rPr lang="bg-BG" altLang="bg-BG" smtClean="0"/>
              <a:t>тема 8</a:t>
            </a:r>
            <a:endParaRPr lang="bg-BG" alt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28384" y="6243638"/>
            <a:ext cx="658416" cy="497730"/>
          </a:xfrm>
        </p:spPr>
        <p:txBody>
          <a:bodyPr/>
          <a:lstStyle/>
          <a:p>
            <a:fld id="{F30ECA88-9A03-44E9-BD76-51BD86E98E1E}" type="slidenum">
              <a:rPr lang="bg-BG" altLang="bg-BG"/>
              <a:pPr/>
              <a:t>10</a:t>
            </a:fld>
            <a:endParaRPr lang="bg-BG" altLang="bg-BG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482" y="1039100"/>
            <a:ext cx="3897107" cy="2048631"/>
          </a:xfrm>
          <a:prstGeom prst="rect">
            <a:avLst/>
          </a:prstGeom>
          <a:noFill/>
          <a:ln w="15875">
            <a:solidFill>
              <a:schemeClr val="accent2">
                <a:alpha val="99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90838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1" name="Rectangle 5"/>
          <p:cNvSpPr>
            <a:spLocks noGrp="1" noChangeArrowheads="1"/>
          </p:cNvSpPr>
          <p:nvPr>
            <p:ph type="title"/>
          </p:nvPr>
        </p:nvSpPr>
        <p:spPr>
          <a:xfrm>
            <a:off x="1115616" y="292348"/>
            <a:ext cx="7520940" cy="432048"/>
          </a:xfrm>
        </p:spPr>
        <p:txBody>
          <a:bodyPr>
            <a:noAutofit/>
          </a:bodyPr>
          <a:lstStyle/>
          <a:p>
            <a:pPr algn="ctr"/>
            <a:r>
              <a:rPr lang="bg-BG" altLang="bg-BG" sz="3200" b="1" dirty="0">
                <a:solidFill>
                  <a:srgbClr val="C00000"/>
                </a:solidFill>
              </a:rPr>
              <a:t>Структурен анализ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9592" y="620688"/>
            <a:ext cx="3200400" cy="72008"/>
          </a:xfrm>
        </p:spPr>
        <p:txBody>
          <a:bodyPr>
            <a:normAutofit fontScale="25000" lnSpcReduction="20000"/>
          </a:bodyPr>
          <a:lstStyle/>
          <a:p>
            <a:r>
              <a:rPr lang="bg-BG" dirty="0" smtClean="0"/>
              <a:t>                                        </a:t>
            </a:r>
            <a:endParaRPr lang="bg-BG" dirty="0"/>
          </a:p>
        </p:txBody>
      </p:sp>
      <p:sp>
        <p:nvSpPr>
          <p:cNvPr id="86022" name="Rectangle 6"/>
          <p:cNvSpPr>
            <a:spLocks noGrp="1" noChangeArrowheads="1"/>
          </p:cNvSpPr>
          <p:nvPr>
            <p:ph sz="quarter" idx="13"/>
          </p:nvPr>
        </p:nvSpPr>
        <p:spPr>
          <a:xfrm>
            <a:off x="131295" y="755186"/>
            <a:ext cx="4536504" cy="5493215"/>
          </a:xfrm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bg-BG" altLang="bg-BG" sz="1700" b="0" cap="none" dirty="0" smtClean="0"/>
              <a:t>Диаграмата на потока на данните показва движението на информацията в системата.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bg-BG" altLang="bg-BG" sz="1700" b="0" cap="none" dirty="0" smtClean="0"/>
              <a:t>В системата данните се преобразуват многократно преди да се получат необходимите изходи.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bg-BG" altLang="bg-BG" sz="1700" b="0" cap="none" dirty="0" smtClean="0"/>
              <a:t>Диаграмите описват именно тези трансформации, които се наричат процеси или мехурчета. 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bg-BG" altLang="bg-BG" sz="1700" b="0" cap="none" dirty="0" smtClean="0"/>
              <a:t>Диаграмите на потока на данните показват тяхното движение между отделните трансформации или процеси. 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bg-BG" altLang="bg-BG" sz="1700" b="0" cap="none" dirty="0" smtClean="0"/>
              <a:t>Речник на данните - съдържа информация (наименование, тип, структура и др.) За процесите, потоците, хранилищата, източниците и получателите на информация. Служи  да систематизира елементите на модела, да не се допуска дублиране в наименованията им.</a:t>
            </a:r>
            <a:endParaRPr lang="bg-BG" altLang="bg-BG" sz="1700" b="0" cap="non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4663517" y="854063"/>
            <a:ext cx="4248472" cy="84569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bg-BG" altLang="bg-BG" sz="1800" cap="none" dirty="0" smtClean="0">
                <a:solidFill>
                  <a:srgbClr val="C00000"/>
                </a:solidFill>
              </a:rPr>
              <a:t>Пример 1</a:t>
            </a:r>
            <a:r>
              <a:rPr lang="bg-BG" altLang="bg-BG" sz="1800" cap="none" dirty="0" smtClean="0"/>
              <a:t>: </a:t>
            </a:r>
            <a:r>
              <a:rPr lang="en-US" altLang="bg-BG" sz="1800" cap="none" dirty="0" smtClean="0"/>
              <a:t>DFD </a:t>
            </a:r>
            <a:r>
              <a:rPr lang="bg-BG" altLang="bg-BG" sz="1800" cap="none" dirty="0" smtClean="0"/>
              <a:t>- откриване на сметка</a:t>
            </a:r>
            <a:r>
              <a:rPr lang="en-US" altLang="bg-BG" sz="1800" cap="none" dirty="0" smtClean="0"/>
              <a:t>, </a:t>
            </a:r>
            <a:r>
              <a:rPr lang="bg-BG" altLang="bg-BG" sz="1800" cap="none" dirty="0" smtClean="0"/>
              <a:t>компонент от система за операция с влогови сметки</a:t>
            </a:r>
            <a:r>
              <a:rPr lang="bg-BG" altLang="bg-BG" sz="2000" cap="none" dirty="0" smtClean="0"/>
              <a:t> </a:t>
            </a:r>
            <a:endParaRPr lang="bg-BG" altLang="bg-BG" sz="2000" cap="none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6016" y="1829427"/>
            <a:ext cx="4320480" cy="4104456"/>
          </a:xfrm>
          <a:prstGeom prst="rect">
            <a:avLst/>
          </a:prstGeom>
          <a:noFill/>
          <a:ln w="1587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bg-BG" smtClean="0"/>
              <a:t>Юлиана Пенева</a:t>
            </a:r>
            <a:endParaRPr lang="bg-BG" altLang="bg-B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/>
              <a:t>CITB709 -</a:t>
            </a:r>
            <a:r>
              <a:rPr lang="bg-BG" altLang="bg-BG" smtClean="0"/>
              <a:t>тема 8</a:t>
            </a:r>
            <a:endParaRPr lang="bg-BG" altLang="bg-B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C91E0-B44A-4663-A58A-9B89A2A340FF}" type="slidenum">
              <a:rPr lang="bg-BG" altLang="bg-BG"/>
              <a:pPr/>
              <a:t>11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9269064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03" name="Rectangle 7"/>
          <p:cNvSpPr>
            <a:spLocks noGrp="1" noChangeArrowheads="1"/>
          </p:cNvSpPr>
          <p:nvPr>
            <p:ph type="title"/>
          </p:nvPr>
        </p:nvSpPr>
        <p:spPr>
          <a:xfrm>
            <a:off x="539552" y="614059"/>
            <a:ext cx="7520940" cy="548640"/>
          </a:xfrm>
        </p:spPr>
        <p:txBody>
          <a:bodyPr>
            <a:normAutofit/>
          </a:bodyPr>
          <a:lstStyle/>
          <a:p>
            <a:pPr algn="ctr"/>
            <a:r>
              <a:rPr lang="bg-BG" altLang="bg-BG" sz="3200" b="1" dirty="0">
                <a:solidFill>
                  <a:srgbClr val="C00000"/>
                </a:solidFill>
              </a:rPr>
              <a:t>Структурен анализ</a:t>
            </a:r>
            <a:endParaRPr lang="en-US" altLang="bg-BG" sz="3200" b="1" dirty="0">
              <a:solidFill>
                <a:srgbClr val="C00000"/>
              </a:solidFill>
            </a:endParaRPr>
          </a:p>
        </p:txBody>
      </p:sp>
      <p:sp>
        <p:nvSpPr>
          <p:cNvPr id="183304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755576" y="1509652"/>
            <a:ext cx="4680520" cy="404624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bg-BG" altLang="bg-BG" sz="2800" b="0" cap="none" dirty="0" smtClean="0">
                <a:solidFill>
                  <a:srgbClr val="002060"/>
                </a:solidFill>
              </a:rPr>
              <a:t>Пример </a:t>
            </a:r>
            <a:r>
              <a:rPr lang="en-US" altLang="bg-BG" sz="2800" b="0" cap="none" dirty="0" smtClean="0">
                <a:solidFill>
                  <a:srgbClr val="002060"/>
                </a:solidFill>
              </a:rPr>
              <a:t>2</a:t>
            </a:r>
            <a:r>
              <a:rPr lang="bg-BG" altLang="bg-BG" sz="2800" b="0" cap="none" dirty="0" smtClean="0">
                <a:solidFill>
                  <a:srgbClr val="002060"/>
                </a:solidFill>
              </a:rPr>
              <a:t>: </a:t>
            </a:r>
            <a:r>
              <a:rPr lang="en-US" altLang="bg-BG" sz="2800" b="0" cap="none" dirty="0" smtClean="0">
                <a:solidFill>
                  <a:srgbClr val="002060"/>
                </a:solidFill>
              </a:rPr>
              <a:t>DFD</a:t>
            </a:r>
            <a:r>
              <a:rPr lang="bg-BG" altLang="bg-BG" sz="2800" b="0" cap="none" dirty="0" smtClean="0">
                <a:solidFill>
                  <a:srgbClr val="002060"/>
                </a:solidFill>
              </a:rPr>
              <a:t> - библиотека</a:t>
            </a:r>
            <a:endParaRPr lang="en-US" altLang="bg-BG" sz="2800" b="0" cap="none" dirty="0">
              <a:solidFill>
                <a:srgbClr val="002060"/>
              </a:solidFill>
            </a:endParaRPr>
          </a:p>
        </p:txBody>
      </p:sp>
      <p:pic>
        <p:nvPicPr>
          <p:cNvPr id="183300" name="Picture 4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210868"/>
            <a:ext cx="5112568" cy="3672408"/>
          </a:xfr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quarter" idx="3"/>
          </p:nvPr>
        </p:nvSpPr>
        <p:spPr>
          <a:xfrm>
            <a:off x="5076056" y="476672"/>
            <a:ext cx="3200400" cy="99472"/>
          </a:xfrm>
        </p:spPr>
        <p:txBody>
          <a:bodyPr>
            <a:normAutofit fontScale="25000" lnSpcReduction="20000"/>
          </a:bodyPr>
          <a:lstStyle/>
          <a:p>
            <a:r>
              <a:rPr lang="bg-BG" dirty="0" smtClean="0"/>
              <a:t>                                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5349993" y="1184971"/>
            <a:ext cx="3760416" cy="4725809"/>
          </a:xfrm>
        </p:spPr>
        <p:txBody>
          <a:bodyPr>
            <a:noAutofit/>
          </a:bodyPr>
          <a:lstStyle/>
          <a:p>
            <a:pPr marL="609600" indent="-609600">
              <a:lnSpc>
                <a:spcPct val="100000"/>
              </a:lnSpc>
              <a:spcBef>
                <a:spcPts val="0"/>
              </a:spcBef>
              <a:buFontTx/>
              <a:buAutoNum type="arabicPeriod"/>
            </a:pPr>
            <a:r>
              <a:rPr lang="en-US" altLang="bg-BG" sz="1600" b="0" cap="none" dirty="0" smtClean="0"/>
              <a:t>DFD </a:t>
            </a:r>
            <a:r>
              <a:rPr lang="bg-BG" altLang="bg-BG" sz="1600" b="0" cap="none" dirty="0" smtClean="0"/>
              <a:t>показва абстрактна дефиниция на системата за операция с влогови сметки/библиотека. </a:t>
            </a:r>
          </a:p>
          <a:p>
            <a:pPr marL="609600" indent="-609600">
              <a:lnSpc>
                <a:spcPct val="100000"/>
              </a:lnSpc>
              <a:spcBef>
                <a:spcPts val="0"/>
              </a:spcBef>
              <a:buFontTx/>
              <a:buAutoNum type="arabicPeriod"/>
            </a:pPr>
            <a:r>
              <a:rPr lang="bg-BG" altLang="bg-BG" sz="1600" b="0" cap="none" dirty="0" smtClean="0"/>
              <a:t>Особености:</a:t>
            </a:r>
          </a:p>
          <a:p>
            <a:pPr marL="990600" lvl="1" indent="-533400">
              <a:lnSpc>
                <a:spcPct val="100000"/>
              </a:lnSpc>
              <a:spcBef>
                <a:spcPts val="0"/>
              </a:spcBef>
              <a:buFontTx/>
              <a:buChar char="•"/>
            </a:pPr>
            <a:r>
              <a:rPr lang="bg-BG" altLang="bg-BG" sz="1600" cap="none" dirty="0" smtClean="0"/>
              <a:t>Не личи дали системата е автоматизирана;</a:t>
            </a:r>
          </a:p>
          <a:p>
            <a:pPr marL="990600" lvl="1" indent="-533400">
              <a:lnSpc>
                <a:spcPct val="100000"/>
              </a:lnSpc>
              <a:spcBef>
                <a:spcPts val="0"/>
              </a:spcBef>
              <a:buFontTx/>
              <a:buChar char="•"/>
            </a:pPr>
            <a:r>
              <a:rPr lang="bg-BG" altLang="bg-BG" sz="1600" cap="none" dirty="0" smtClean="0"/>
              <a:t>Не са показани детайли от пътя на данните; </a:t>
            </a:r>
          </a:p>
          <a:p>
            <a:pPr marL="990600" lvl="1" indent="-533400">
              <a:lnSpc>
                <a:spcPct val="100000"/>
              </a:lnSpc>
              <a:spcBef>
                <a:spcPts val="0"/>
              </a:spcBef>
              <a:buFontTx/>
              <a:buChar char="•"/>
            </a:pPr>
            <a:r>
              <a:rPr lang="bg-BG" altLang="bg-BG" sz="1600" cap="none" dirty="0" smtClean="0"/>
              <a:t>Представя се само потока на данните, как ще се реализират трансформациите не е ясно - това не е блок-схема;</a:t>
            </a:r>
          </a:p>
          <a:p>
            <a:pPr marL="990600" lvl="1" indent="-533400">
              <a:lnSpc>
                <a:spcPct val="100000"/>
              </a:lnSpc>
              <a:spcBef>
                <a:spcPts val="0"/>
              </a:spcBef>
              <a:buFontTx/>
              <a:buChar char="•"/>
            </a:pPr>
            <a:r>
              <a:rPr lang="bg-BG" altLang="bg-BG" sz="1600" cap="none" dirty="0" smtClean="0"/>
              <a:t>Потоците на данни се идентифицират с различни имена.</a:t>
            </a:r>
          </a:p>
          <a:p>
            <a:pPr marL="609600" indent="-609600">
              <a:lnSpc>
                <a:spcPct val="100000"/>
              </a:lnSpc>
              <a:spcBef>
                <a:spcPts val="0"/>
              </a:spcBef>
              <a:buFontTx/>
              <a:buAutoNum type="arabicPeriod" startAt="3"/>
            </a:pPr>
            <a:r>
              <a:rPr lang="bg-BG" altLang="bg-BG" sz="1600" b="0" cap="none" dirty="0" smtClean="0"/>
              <a:t>Точната структура на всеки поток се описва в речника на данните.</a:t>
            </a:r>
            <a:endParaRPr lang="bg-BG" sz="1600" b="0" cap="non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bg-BG" smtClean="0"/>
              <a:t>Юлиана Пенева</a:t>
            </a:r>
            <a:endParaRPr lang="bg-BG" altLang="bg-B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/>
              <a:t>CITB709 -</a:t>
            </a:r>
            <a:r>
              <a:rPr lang="bg-BG" altLang="bg-BG" smtClean="0"/>
              <a:t>тема 8</a:t>
            </a:r>
            <a:endParaRPr lang="bg-BG" altLang="bg-B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CA5927EB-1837-4C25-813A-5FF4A1C51FF3}" type="slidenum">
              <a:rPr lang="bg-BG" altLang="bg-BG"/>
              <a:pPr/>
              <a:t>12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41529529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55576" y="357325"/>
            <a:ext cx="8243887" cy="373484"/>
          </a:xfrm>
        </p:spPr>
        <p:txBody>
          <a:bodyPr>
            <a:noAutofit/>
          </a:bodyPr>
          <a:lstStyle/>
          <a:p>
            <a:pPr algn="ctr"/>
            <a:r>
              <a:rPr lang="bg-BG" altLang="bg-BG" sz="3200" b="1" dirty="0">
                <a:solidFill>
                  <a:srgbClr val="9F2936"/>
                </a:solidFill>
              </a:rPr>
              <a:t>Структурен анализ </a:t>
            </a:r>
            <a:endParaRPr lang="en-US" sz="3200" b="1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71600" y="1079133"/>
            <a:ext cx="7607308" cy="4455007"/>
          </a:xfrm>
          <a:prstGeom prst="rect">
            <a:avLst/>
          </a:prstGeom>
          <a:ln w="19050">
            <a:solidFill>
              <a:schemeClr val="accent5"/>
            </a:solidFill>
          </a:ln>
        </p:spPr>
      </p:pic>
      <p:sp>
        <p:nvSpPr>
          <p:cNvPr id="12" name="Text Placeholder 11"/>
          <p:cNvSpPr>
            <a:spLocks noGrp="1"/>
          </p:cNvSpPr>
          <p:nvPr>
            <p:ph type="body" sz="half" idx="2"/>
          </p:nvPr>
        </p:nvSpPr>
        <p:spPr>
          <a:xfrm>
            <a:off x="588446" y="5534140"/>
            <a:ext cx="8229600" cy="755105"/>
          </a:xfrm>
        </p:spPr>
        <p:txBody>
          <a:bodyPr/>
          <a:lstStyle/>
          <a:p>
            <a:pPr marL="0" lvl="0" indent="0" algn="ctr">
              <a:buNone/>
            </a:pPr>
            <a:r>
              <a:rPr lang="bg-BG" altLang="bg-BG" b="0" cap="none" dirty="0" smtClean="0">
                <a:ea typeface="+mj-ea"/>
              </a:rPr>
              <a:t>Пример 3: </a:t>
            </a:r>
            <a:r>
              <a:rPr lang="en-US" altLang="bg-BG" b="0" cap="none" dirty="0" smtClean="0">
                <a:ea typeface="+mj-ea"/>
              </a:rPr>
              <a:t>DFD</a:t>
            </a:r>
            <a:r>
              <a:rPr lang="bg-BG" altLang="bg-BG" b="0" cap="none" dirty="0" smtClean="0">
                <a:ea typeface="+mj-ea"/>
              </a:rPr>
              <a:t> – изчисляване на седмичната надница на служител</a:t>
            </a:r>
            <a:endParaRPr lang="en-US" altLang="bg-BG" b="0" cap="none" dirty="0" smtClean="0">
              <a:ea typeface="+mj-ea"/>
            </a:endParaRPr>
          </a:p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70468" y="6243638"/>
            <a:ext cx="1905000" cy="457200"/>
          </a:xfrm>
        </p:spPr>
        <p:txBody>
          <a:bodyPr/>
          <a:lstStyle/>
          <a:p>
            <a:r>
              <a:rPr lang="en-US" altLang="bg-BG" smtClean="0"/>
              <a:t>Юлиана Пенева</a:t>
            </a:r>
            <a:endParaRPr lang="bg-BG" altLang="bg-BG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55446" y="6272387"/>
            <a:ext cx="2895600" cy="457200"/>
          </a:xfrm>
        </p:spPr>
        <p:txBody>
          <a:bodyPr/>
          <a:lstStyle/>
          <a:p>
            <a:r>
              <a:rPr lang="en-US" altLang="bg-BG" smtClean="0"/>
              <a:t>CITB709 -</a:t>
            </a:r>
            <a:r>
              <a:rPr lang="bg-BG" altLang="bg-BG" smtClean="0"/>
              <a:t>тема 8</a:t>
            </a:r>
            <a:endParaRPr lang="bg-BG" altLang="bg-BG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172400" y="6243638"/>
            <a:ext cx="514400" cy="425722"/>
          </a:xfrm>
        </p:spPr>
        <p:txBody>
          <a:bodyPr/>
          <a:lstStyle/>
          <a:p>
            <a:fld id="{873E1830-72DA-404D-8140-631EFD9E42BA}" type="slidenum">
              <a:rPr lang="bg-BG" altLang="bg-BG" smtClean="0"/>
              <a:pPr/>
              <a:t>13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5765619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908720"/>
            <a:ext cx="7520940" cy="548640"/>
          </a:xfrm>
        </p:spPr>
        <p:txBody>
          <a:bodyPr>
            <a:normAutofit/>
          </a:bodyPr>
          <a:lstStyle/>
          <a:p>
            <a:pPr algn="ctr"/>
            <a:r>
              <a:rPr lang="bg-BG" altLang="bg-BG" sz="3200" b="1" dirty="0">
                <a:solidFill>
                  <a:srgbClr val="C00000"/>
                </a:solidFill>
              </a:rPr>
              <a:t>Структурен анали</a:t>
            </a:r>
            <a:r>
              <a:rPr lang="bg-BG" altLang="bg-BG" sz="3200" b="1" dirty="0">
                <a:solidFill>
                  <a:srgbClr val="9F2936"/>
                </a:solidFill>
              </a:rPr>
              <a:t>з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43608" y="1628800"/>
            <a:ext cx="7520940" cy="4197284"/>
          </a:xfrm>
        </p:spPr>
        <p:txBody>
          <a:bodyPr>
            <a:normAutofit fontScale="85000" lnSpcReduction="10000"/>
          </a:bodyPr>
          <a:lstStyle/>
          <a:p>
            <a:pPr marL="457200" lvl="0" indent="-457200">
              <a:lnSpc>
                <a:spcPct val="90000"/>
              </a:lnSpc>
              <a:buFont typeface="+mj-lt"/>
              <a:buAutoNum type="arabicPeriod"/>
            </a:pPr>
            <a:r>
              <a:rPr lang="bg-BG" altLang="bg-BG" sz="2600" b="0" cap="none" dirty="0" smtClean="0">
                <a:solidFill>
                  <a:prstClr val="black"/>
                </a:solidFill>
              </a:rPr>
              <a:t>Речникът на данните съдържа описание на потоците от данни в диаграмата.</a:t>
            </a:r>
          </a:p>
          <a:p>
            <a:pPr marL="457200" lvl="0" indent="-457200">
              <a:lnSpc>
                <a:spcPct val="90000"/>
              </a:lnSpc>
              <a:buFont typeface="+mj-lt"/>
              <a:buAutoNum type="arabicPeriod"/>
            </a:pPr>
            <a:r>
              <a:rPr lang="bg-BG" altLang="bg-BG" sz="2600" b="0" cap="none" dirty="0" smtClean="0">
                <a:solidFill>
                  <a:prstClr val="black"/>
                </a:solidFill>
              </a:rPr>
              <a:t>Показва структурата на данните като се описва чрез подходящи изрази (формули):  за пример 3 </a:t>
            </a:r>
          </a:p>
          <a:p>
            <a:pPr marL="457200" lvl="0" indent="-457200">
              <a:lnSpc>
                <a:spcPct val="90000"/>
              </a:lnSpc>
              <a:buFont typeface="+mj-lt"/>
              <a:buAutoNum type="arabicPeriod"/>
            </a:pPr>
            <a:endParaRPr lang="bg-BG" altLang="bg-BG" sz="2600" b="0" cap="none" dirty="0" smtClean="0">
              <a:solidFill>
                <a:prstClr val="black"/>
              </a:solidFill>
            </a:endParaRPr>
          </a:p>
          <a:p>
            <a:r>
              <a:rPr lang="en-US" altLang="en-US" sz="2600" b="0" dirty="0" err="1" smtClean="0"/>
              <a:t>Weekly_timesheet</a:t>
            </a:r>
            <a:r>
              <a:rPr lang="en-US" altLang="en-US" sz="2600" b="0" dirty="0" smtClean="0"/>
              <a:t> </a:t>
            </a:r>
            <a:r>
              <a:rPr lang="en-US" altLang="en-US" sz="2600" b="0" dirty="0"/>
              <a:t>– </a:t>
            </a:r>
            <a:r>
              <a:rPr lang="en-US" altLang="en-US" sz="2600" b="0" dirty="0" err="1"/>
              <a:t>employee_name</a:t>
            </a:r>
            <a:r>
              <a:rPr lang="en-US" altLang="en-US" sz="2600" b="0" dirty="0"/>
              <a:t> + id + [</a:t>
            </a:r>
            <a:r>
              <a:rPr lang="en-US" altLang="en-US" sz="2600" b="0" dirty="0" err="1"/>
              <a:t>regular_hrs</a:t>
            </a:r>
            <a:r>
              <a:rPr lang="en-US" altLang="en-US" sz="2600" b="0" dirty="0"/>
              <a:t> + </a:t>
            </a:r>
            <a:r>
              <a:rPr lang="en-US" altLang="en-US" sz="2600" b="0" dirty="0" err="1"/>
              <a:t>overtime_hrs</a:t>
            </a:r>
            <a:r>
              <a:rPr lang="en-US" altLang="en-US" sz="2600" b="0" dirty="0"/>
              <a:t>]*</a:t>
            </a:r>
          </a:p>
          <a:p>
            <a:r>
              <a:rPr lang="en-US" altLang="en-US" sz="2600" b="0" dirty="0" err="1"/>
              <a:t>Pay_rate</a:t>
            </a:r>
            <a:r>
              <a:rPr lang="en-US" altLang="en-US" sz="2600" b="0" dirty="0"/>
              <a:t> = [hourly | daily | weekly] + </a:t>
            </a:r>
            <a:r>
              <a:rPr lang="en-US" altLang="en-US" sz="2600" b="0" dirty="0" err="1"/>
              <a:t>dollar_amt</a:t>
            </a:r>
            <a:endParaRPr lang="en-US" altLang="en-US" sz="2600" b="0" dirty="0"/>
          </a:p>
          <a:p>
            <a:r>
              <a:rPr lang="en-US" altLang="en-US" sz="2600" b="0" dirty="0" err="1"/>
              <a:t>Employee_name</a:t>
            </a:r>
            <a:r>
              <a:rPr lang="en-US" altLang="en-US" sz="2600" b="0" dirty="0"/>
              <a:t> = last + first + middle</a:t>
            </a:r>
          </a:p>
          <a:p>
            <a:r>
              <a:rPr lang="en-US" altLang="en-US" sz="2600" b="0" dirty="0"/>
              <a:t>Id = digit + digit + digit + digit </a:t>
            </a:r>
          </a:p>
          <a:p>
            <a:pPr marL="457200" lvl="0" indent="-457200">
              <a:lnSpc>
                <a:spcPct val="90000"/>
              </a:lnSpc>
              <a:buFont typeface="+mj-lt"/>
              <a:buAutoNum type="arabicPeriod"/>
            </a:pPr>
            <a:endParaRPr lang="bg-BG" altLang="bg-BG" sz="2600" b="0" dirty="0">
              <a:solidFill>
                <a:prstClr val="black"/>
              </a:solidFill>
            </a:endParaRPr>
          </a:p>
          <a:p>
            <a:endParaRPr lang="en-US" altLang="en-US" dirty="0"/>
          </a:p>
          <a:p>
            <a:endParaRPr lang="bg-BG" altLang="en-US" dirty="0"/>
          </a:p>
          <a:p>
            <a:endParaRPr lang="bg-BG" altLang="en-US" dirty="0" smtClean="0"/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bg-BG" smtClean="0"/>
              <a:t>Юлиана Пенева</a:t>
            </a:r>
            <a:endParaRPr lang="bg-BG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/>
              <a:t>CITB709 -</a:t>
            </a:r>
            <a:r>
              <a:rPr lang="bg-BG" altLang="bg-BG" smtClean="0"/>
              <a:t>тема 8</a:t>
            </a:r>
            <a:endParaRPr lang="bg-BG" alt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441B4-A24D-4AE6-AFA6-3F57B2F1BAE4}" type="slidenum">
              <a:rPr lang="bg-BG" altLang="bg-BG" smtClean="0"/>
              <a:pPr/>
              <a:t>14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4070257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946684" y="836712"/>
            <a:ext cx="7520940" cy="548640"/>
          </a:xfrm>
        </p:spPr>
        <p:txBody>
          <a:bodyPr>
            <a:normAutofit/>
          </a:bodyPr>
          <a:lstStyle/>
          <a:p>
            <a:pPr algn="ctr"/>
            <a:r>
              <a:rPr lang="bg-BG" altLang="bg-BG" sz="3200" b="1" dirty="0">
                <a:solidFill>
                  <a:srgbClr val="C00000"/>
                </a:solidFill>
              </a:rPr>
              <a:t>Структурен </a:t>
            </a:r>
            <a:r>
              <a:rPr lang="bg-BG" altLang="bg-BG" sz="3200" b="1" dirty="0" smtClean="0">
                <a:solidFill>
                  <a:srgbClr val="C00000"/>
                </a:solidFill>
              </a:rPr>
              <a:t>анализ</a:t>
            </a:r>
            <a:endParaRPr lang="bg-BG" altLang="bg-BG" sz="3200" b="1" dirty="0">
              <a:solidFill>
                <a:srgbClr val="C00000"/>
              </a:solidFill>
            </a:endParaRPr>
          </a:p>
        </p:txBody>
      </p:sp>
      <p:sp>
        <p:nvSpPr>
          <p:cNvPr id="11059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592354" y="1612258"/>
            <a:ext cx="8229600" cy="4038452"/>
          </a:xfrm>
        </p:spPr>
        <p:txBody>
          <a:bodyPr>
            <a:normAutofit/>
          </a:bodyPr>
          <a:lstStyle/>
          <a:p>
            <a:pPr marL="609600" indent="-609600">
              <a:lnSpc>
                <a:spcPct val="100000"/>
              </a:lnSpc>
              <a:spcBef>
                <a:spcPts val="0"/>
              </a:spcBef>
              <a:buFontTx/>
              <a:buAutoNum type="arabicPeriod"/>
            </a:pPr>
            <a:r>
              <a:rPr lang="bg-BG" altLang="bg-BG" sz="2400" b="0" cap="none" dirty="0" smtClean="0"/>
              <a:t>Според структурния анализ всяка система се разглежда като съвкупност от трансформиращи функции, опериращи в дадена среда, които получават вход от нея и произвеждат съответни изходи. </a:t>
            </a:r>
          </a:p>
          <a:p>
            <a:pPr marL="609600" indent="-609600">
              <a:lnSpc>
                <a:spcPct val="100000"/>
              </a:lnSpc>
              <a:spcBef>
                <a:spcPts val="0"/>
              </a:spcBef>
              <a:buFontTx/>
              <a:buAutoNum type="arabicPeriod"/>
            </a:pPr>
            <a:r>
              <a:rPr lang="bg-BG" altLang="bg-BG" sz="2400" b="0" cap="none" dirty="0" smtClean="0"/>
              <a:t>За да се открият функциите на системата се анализира потокът на данните като се построяват съответните диаграми. </a:t>
            </a:r>
          </a:p>
          <a:p>
            <a:pPr marL="609600" indent="-609600">
              <a:lnSpc>
                <a:spcPct val="100000"/>
              </a:lnSpc>
              <a:spcBef>
                <a:spcPts val="0"/>
              </a:spcBef>
              <a:buFontTx/>
              <a:buAutoNum type="arabicPeriod"/>
            </a:pPr>
            <a:r>
              <a:rPr lang="bg-BG" altLang="bg-BG" sz="2400" b="0" cap="none" dirty="0" smtClean="0"/>
              <a:t>Методът се състои от следните стъпки:</a:t>
            </a:r>
          </a:p>
          <a:p>
            <a:pPr marL="914400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bg-BG" altLang="bg-BG" sz="2000" cap="none" dirty="0" smtClean="0"/>
              <a:t>Стъпка 1: създаване на контекстна диаграма.</a:t>
            </a:r>
          </a:p>
          <a:p>
            <a:pPr marL="914400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bg-BG" altLang="bg-BG" sz="2000" b="0" cap="none" dirty="0" smtClean="0"/>
              <a:t>Стъпка 2: създаване на логически модел на системата.</a:t>
            </a:r>
            <a:endParaRPr lang="bg-BG" altLang="bg-BG" sz="2000" b="0" cap="non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bg-BG" smtClean="0"/>
              <a:t>Юлиана Пенева</a:t>
            </a:r>
            <a:endParaRPr lang="bg-BG" alt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/>
              <a:t>CITB709 -</a:t>
            </a:r>
            <a:r>
              <a:rPr lang="bg-BG" altLang="bg-BG" smtClean="0"/>
              <a:t>тема 8</a:t>
            </a:r>
            <a:endParaRPr lang="bg-BG" alt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3E804-8927-485E-BEFD-03CE4FA34C95}" type="slidenum">
              <a:rPr lang="bg-BG" altLang="bg-BG"/>
              <a:pPr/>
              <a:t>15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6658564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589508"/>
          </a:xfrm>
        </p:spPr>
        <p:txBody>
          <a:bodyPr/>
          <a:lstStyle/>
          <a:p>
            <a:pPr algn="ctr"/>
            <a:r>
              <a:rPr lang="bg-BG" altLang="bg-BG" sz="3200" b="1" dirty="0">
                <a:solidFill>
                  <a:srgbClr val="C00000"/>
                </a:solidFill>
              </a:rPr>
              <a:t>Структурен </a:t>
            </a:r>
            <a:r>
              <a:rPr lang="bg-BG" altLang="bg-BG" sz="3200" b="1" dirty="0" smtClean="0">
                <a:solidFill>
                  <a:srgbClr val="C00000"/>
                </a:solidFill>
              </a:rPr>
              <a:t>анализ</a:t>
            </a:r>
            <a:endParaRPr lang="bg-BG" altLang="bg-BG" sz="3200" b="1" dirty="0">
              <a:solidFill>
                <a:srgbClr val="C00000"/>
              </a:solidFill>
            </a:endParaRPr>
          </a:p>
        </p:txBody>
      </p:sp>
      <p:sp>
        <p:nvSpPr>
          <p:cNvPr id="11264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692696"/>
            <a:ext cx="8229600" cy="2088232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bg-BG" altLang="bg-BG" sz="2400" b="0" cap="none" dirty="0" smtClean="0"/>
              <a:t>Стъпка 1: създава се DFD (контекстна диаграма) - например за </a:t>
            </a:r>
            <a:r>
              <a:rPr lang="bg-BG" altLang="bg-BG" sz="2400" b="0" cap="none" dirty="0" smtClean="0">
                <a:solidFill>
                  <a:srgbClr val="002060"/>
                </a:solidFill>
              </a:rPr>
              <a:t>склад</a:t>
            </a:r>
            <a:r>
              <a:rPr lang="bg-BG" altLang="bg-BG" sz="2400" b="0" cap="none" dirty="0" smtClean="0"/>
              <a:t>. Цялата система се разглежда като единичен процес за дадената физическа среда. Идентифицират се всички входове, изходи, източници и др. Целта е потребителя да получи представа за функционирането на системата.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bg-BG" altLang="bg-BG" sz="2400" b="0" cap="none" dirty="0" smtClean="0"/>
              <a:t>Пример 1:</a:t>
            </a:r>
          </a:p>
          <a:p>
            <a:pPr>
              <a:lnSpc>
                <a:spcPct val="90000"/>
              </a:lnSpc>
              <a:buFontTx/>
              <a:buNone/>
            </a:pPr>
            <a:endParaRPr lang="bg-BG" altLang="bg-BG" sz="2400" dirty="0" smtClean="0"/>
          </a:p>
          <a:p>
            <a:pPr>
              <a:lnSpc>
                <a:spcPct val="90000"/>
              </a:lnSpc>
              <a:buFontTx/>
              <a:buNone/>
            </a:pPr>
            <a:endParaRPr lang="bg-BG" altLang="bg-BG" sz="2400" dirty="0"/>
          </a:p>
        </p:txBody>
      </p:sp>
      <p:pic>
        <p:nvPicPr>
          <p:cNvPr id="112650" name="Picture 1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5656" y="2913160"/>
            <a:ext cx="6813880" cy="3114352"/>
          </a:xfrm>
          <a:noFill/>
          <a:ln w="19050">
            <a:solidFill>
              <a:schemeClr val="accent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bg-BG" smtClean="0"/>
              <a:t>Юлиана Пенева</a:t>
            </a:r>
            <a:endParaRPr lang="bg-BG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076056" y="6237312"/>
            <a:ext cx="2895600" cy="457200"/>
          </a:xfrm>
        </p:spPr>
        <p:txBody>
          <a:bodyPr/>
          <a:lstStyle/>
          <a:p>
            <a:r>
              <a:rPr lang="en-US" altLang="bg-BG" smtClean="0"/>
              <a:t>CITB709 -</a:t>
            </a:r>
            <a:r>
              <a:rPr lang="bg-BG" altLang="bg-BG" smtClean="0"/>
              <a:t>тема 8</a:t>
            </a:r>
            <a:endParaRPr lang="bg-BG" altLang="bg-B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00392" y="6243638"/>
            <a:ext cx="586408" cy="497730"/>
          </a:xfrm>
        </p:spPr>
        <p:txBody>
          <a:bodyPr/>
          <a:lstStyle/>
          <a:p>
            <a:fld id="{27517217-117B-4068-A52E-8BC69649B3FD}" type="slidenum">
              <a:rPr lang="bg-BG" altLang="bg-BG"/>
              <a:pPr/>
              <a:t>16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2691797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2598" y="111178"/>
            <a:ext cx="8243887" cy="589508"/>
          </a:xfrm>
        </p:spPr>
        <p:txBody>
          <a:bodyPr/>
          <a:lstStyle/>
          <a:p>
            <a:pPr algn="ctr"/>
            <a:r>
              <a:rPr lang="bg-BG" altLang="bg-BG" sz="3200" b="1" dirty="0">
                <a:solidFill>
                  <a:schemeClr val="accent5"/>
                </a:solidFill>
              </a:rPr>
              <a:t>Структурен </a:t>
            </a:r>
            <a:r>
              <a:rPr lang="bg-BG" altLang="bg-BG" sz="3200" b="1" dirty="0" smtClean="0">
                <a:solidFill>
                  <a:schemeClr val="accent5"/>
                </a:solidFill>
              </a:rPr>
              <a:t>анализ</a:t>
            </a:r>
            <a:endParaRPr lang="bg-BG" altLang="bg-BG" sz="3200" b="1" dirty="0">
              <a:solidFill>
                <a:schemeClr val="accent5"/>
              </a:solidFill>
            </a:endParaRPr>
          </a:p>
        </p:txBody>
      </p:sp>
      <p:sp>
        <p:nvSpPr>
          <p:cNvPr id="11264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692697"/>
            <a:ext cx="8229600" cy="1872208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bg-BG" altLang="bg-BG" sz="2200" b="0" cap="none" dirty="0" smtClean="0"/>
              <a:t>Стъпка 1: създава се DFD (контекстна диаграма) - например за </a:t>
            </a:r>
            <a:r>
              <a:rPr lang="bg-BG" altLang="bg-BG" sz="2200" b="0" cap="none" dirty="0" smtClean="0">
                <a:solidFill>
                  <a:srgbClr val="002060"/>
                </a:solidFill>
              </a:rPr>
              <a:t>ресторант</a:t>
            </a:r>
            <a:r>
              <a:rPr lang="bg-BG" altLang="bg-BG" sz="2200" b="0" cap="none" dirty="0" smtClean="0"/>
              <a:t>. Цялата система се разглежда като единичен процес за дадената физическа среда. Идентифицират се всички входове, изходи, източници и др. Целта е потребителя да получи представа за функционирането на системата. 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bg-BG" altLang="bg-BG" sz="2200" b="0" cap="none" dirty="0" smtClean="0"/>
              <a:t>Пример 2:</a:t>
            </a:r>
          </a:p>
          <a:p>
            <a:pPr>
              <a:lnSpc>
                <a:spcPct val="90000"/>
              </a:lnSpc>
              <a:buFontTx/>
              <a:buNone/>
            </a:pPr>
            <a:endParaRPr lang="bg-BG" altLang="bg-BG" sz="2400" dirty="0" smtClean="0"/>
          </a:p>
          <a:p>
            <a:pPr>
              <a:lnSpc>
                <a:spcPct val="90000"/>
              </a:lnSpc>
              <a:buFontTx/>
              <a:buNone/>
            </a:pPr>
            <a:endParaRPr lang="bg-BG" altLang="bg-BG" sz="24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907704" y="2564905"/>
            <a:ext cx="5568124" cy="3755247"/>
          </a:xfrm>
          <a:prstGeom prst="rect">
            <a:avLst/>
          </a:prstGeom>
          <a:ln w="19050">
            <a:solidFill>
              <a:schemeClr val="accent5"/>
            </a:solidFill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bg-BG" smtClean="0"/>
              <a:t>Юлиана Пенева</a:t>
            </a:r>
            <a:endParaRPr lang="bg-BG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076056" y="6237312"/>
            <a:ext cx="2895600" cy="457200"/>
          </a:xfrm>
        </p:spPr>
        <p:txBody>
          <a:bodyPr/>
          <a:lstStyle/>
          <a:p>
            <a:r>
              <a:rPr lang="en-US" altLang="bg-BG" smtClean="0"/>
              <a:t>CITB709 -</a:t>
            </a:r>
            <a:r>
              <a:rPr lang="bg-BG" altLang="bg-BG" smtClean="0"/>
              <a:t>тема 8</a:t>
            </a:r>
            <a:endParaRPr lang="bg-BG" altLang="bg-B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00392" y="6243638"/>
            <a:ext cx="586408" cy="497730"/>
          </a:xfrm>
        </p:spPr>
        <p:txBody>
          <a:bodyPr/>
          <a:lstStyle/>
          <a:p>
            <a:fld id="{27517217-117B-4068-A52E-8BC69649B3FD}" type="slidenum">
              <a:rPr lang="bg-BG" altLang="bg-BG"/>
              <a:pPr/>
              <a:t>17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7296639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517500"/>
          </a:xfrm>
        </p:spPr>
        <p:txBody>
          <a:bodyPr>
            <a:noAutofit/>
          </a:bodyPr>
          <a:lstStyle/>
          <a:p>
            <a:pPr algn="ctr"/>
            <a:r>
              <a:rPr lang="bg-BG" altLang="bg-BG" sz="3200" b="1" dirty="0">
                <a:solidFill>
                  <a:srgbClr val="C00000"/>
                </a:solidFill>
              </a:rPr>
              <a:t>Структурен </a:t>
            </a:r>
            <a:r>
              <a:rPr lang="bg-BG" altLang="bg-BG" sz="3200" b="1" dirty="0" smtClean="0">
                <a:solidFill>
                  <a:srgbClr val="C00000"/>
                </a:solidFill>
              </a:rPr>
              <a:t>анализ</a:t>
            </a:r>
            <a:endParaRPr lang="bg-BG" altLang="bg-BG" sz="3200" b="1" dirty="0">
              <a:solidFill>
                <a:srgbClr val="C00000"/>
              </a:solidFill>
            </a:endParaRPr>
          </a:p>
        </p:txBody>
      </p:sp>
      <p:sp>
        <p:nvSpPr>
          <p:cNvPr id="113671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635565"/>
            <a:ext cx="8229600" cy="1393726"/>
          </a:xfrm>
        </p:spPr>
        <p:txBody>
          <a:bodyPr>
            <a:normAutofit fontScale="77500" lnSpcReduction="20000"/>
          </a:bodyPr>
          <a:lstStyle/>
          <a:p>
            <a:pPr marL="609600" indent="-609600">
              <a:spcBef>
                <a:spcPts val="0"/>
              </a:spcBef>
              <a:buFontTx/>
              <a:buNone/>
            </a:pPr>
            <a:r>
              <a:rPr lang="bg-BG" altLang="bg-BG" sz="2400" b="0" cap="none" dirty="0" smtClean="0"/>
              <a:t>Стъпка 2: създава се логически еквивалент на системата като се използва контекстната диаграма. Оставят само онези процеси, при които има трансформиране на данните – диаграма на потока на данните.</a:t>
            </a:r>
          </a:p>
          <a:p>
            <a:pPr marL="609600" indent="-609600" algn="ctr">
              <a:spcBef>
                <a:spcPts val="0"/>
              </a:spcBef>
              <a:buFontTx/>
              <a:buNone/>
            </a:pPr>
            <a:r>
              <a:rPr lang="bg-BG" altLang="bg-BG" sz="2400" b="0" cap="none" dirty="0" smtClean="0"/>
              <a:t>Пример 1 - склад</a:t>
            </a:r>
            <a:endParaRPr lang="bg-BG" altLang="bg-BG" sz="2400" b="0" cap="none" dirty="0"/>
          </a:p>
        </p:txBody>
      </p:sp>
      <p:pic>
        <p:nvPicPr>
          <p:cNvPr id="113673" name="Picture 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5325" y="2049626"/>
            <a:ext cx="7136263" cy="4125143"/>
          </a:xfrm>
          <a:noFill/>
          <a:ln w="19050">
            <a:solidFill>
              <a:schemeClr val="accent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bg-BG" smtClean="0"/>
              <a:t>Юлиана Пенева</a:t>
            </a:r>
            <a:endParaRPr lang="bg-BG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932040" y="6309320"/>
            <a:ext cx="2895600" cy="457200"/>
          </a:xfrm>
        </p:spPr>
        <p:txBody>
          <a:bodyPr/>
          <a:lstStyle/>
          <a:p>
            <a:r>
              <a:rPr lang="en-US" altLang="bg-BG" smtClean="0"/>
              <a:t>CITB709 -</a:t>
            </a:r>
            <a:r>
              <a:rPr lang="bg-BG" altLang="bg-BG" smtClean="0"/>
              <a:t>тема 8</a:t>
            </a:r>
            <a:endParaRPr lang="bg-BG" altLang="bg-B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56376" y="6243638"/>
            <a:ext cx="730424" cy="497730"/>
          </a:xfrm>
        </p:spPr>
        <p:txBody>
          <a:bodyPr/>
          <a:lstStyle/>
          <a:p>
            <a:fld id="{E543A98C-EB18-4288-8221-DFEA5AB67FCD}" type="slidenum">
              <a:rPr lang="bg-BG" altLang="bg-BG"/>
              <a:pPr/>
              <a:t>18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8805236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517500"/>
          </a:xfrm>
        </p:spPr>
        <p:txBody>
          <a:bodyPr>
            <a:noAutofit/>
          </a:bodyPr>
          <a:lstStyle/>
          <a:p>
            <a:pPr algn="ctr"/>
            <a:r>
              <a:rPr lang="bg-BG" altLang="bg-BG" sz="3200" b="1" dirty="0">
                <a:solidFill>
                  <a:srgbClr val="C00000"/>
                </a:solidFill>
              </a:rPr>
              <a:t>Структурен </a:t>
            </a:r>
            <a:r>
              <a:rPr lang="bg-BG" altLang="bg-BG" sz="3200" b="1" dirty="0" smtClean="0">
                <a:solidFill>
                  <a:srgbClr val="C00000"/>
                </a:solidFill>
              </a:rPr>
              <a:t>анализ</a:t>
            </a:r>
            <a:endParaRPr lang="bg-BG" altLang="bg-BG" sz="3200" b="1" dirty="0">
              <a:solidFill>
                <a:srgbClr val="C00000"/>
              </a:solidFill>
            </a:endParaRPr>
          </a:p>
        </p:txBody>
      </p:sp>
      <p:sp>
        <p:nvSpPr>
          <p:cNvPr id="113671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620689"/>
            <a:ext cx="8229600" cy="1370621"/>
          </a:xfrm>
        </p:spPr>
        <p:txBody>
          <a:bodyPr>
            <a:normAutofit fontScale="85000" lnSpcReduction="20000"/>
          </a:bodyPr>
          <a:lstStyle/>
          <a:p>
            <a:pPr marL="609600" indent="-609600">
              <a:spcBef>
                <a:spcPts val="0"/>
              </a:spcBef>
              <a:buFontTx/>
              <a:buNone/>
            </a:pPr>
            <a:r>
              <a:rPr lang="bg-BG" altLang="bg-BG" sz="2400" b="0" cap="none" dirty="0" smtClean="0"/>
              <a:t>Стъпка 2: създава се логически еквивалент на системата като се използва контекстната диаграма. Оставят само онези процеси, при които има трансформиране на данните.</a:t>
            </a:r>
          </a:p>
          <a:p>
            <a:pPr marL="609600" indent="-609600" algn="ctr">
              <a:spcBef>
                <a:spcPts val="0"/>
              </a:spcBef>
              <a:buFontTx/>
              <a:buNone/>
            </a:pPr>
            <a:r>
              <a:rPr lang="bg-BG" altLang="bg-BG" sz="2400" b="0" cap="none" dirty="0" smtClean="0"/>
              <a:t>Пример 2 - ресторант</a:t>
            </a:r>
          </a:p>
          <a:p>
            <a:pPr marL="609600" indent="-609600">
              <a:buFontTx/>
              <a:buNone/>
            </a:pPr>
            <a:endParaRPr lang="bg-BG" altLang="bg-BG" sz="2400" dirty="0"/>
          </a:p>
        </p:txBody>
      </p:sp>
      <p:pic>
        <p:nvPicPr>
          <p:cNvPr id="9" name="Picture 5" descr="Fig3-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7704" y="1991310"/>
            <a:ext cx="5760640" cy="4305196"/>
          </a:xfrm>
          <a:ln w="190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bg-BG" smtClean="0"/>
              <a:t>Юлиана Пенева</a:t>
            </a:r>
            <a:endParaRPr lang="bg-BG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932040" y="6309320"/>
            <a:ext cx="2895600" cy="457200"/>
          </a:xfrm>
        </p:spPr>
        <p:txBody>
          <a:bodyPr/>
          <a:lstStyle/>
          <a:p>
            <a:r>
              <a:rPr lang="en-US" altLang="bg-BG" smtClean="0"/>
              <a:t>CITB709 -</a:t>
            </a:r>
            <a:r>
              <a:rPr lang="bg-BG" altLang="bg-BG" smtClean="0"/>
              <a:t>тема 8</a:t>
            </a:r>
            <a:endParaRPr lang="bg-BG" altLang="bg-B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56376" y="6243638"/>
            <a:ext cx="730424" cy="497730"/>
          </a:xfrm>
        </p:spPr>
        <p:txBody>
          <a:bodyPr/>
          <a:lstStyle/>
          <a:p>
            <a:fld id="{E543A98C-EB18-4288-8221-DFEA5AB67FCD}" type="slidenum">
              <a:rPr lang="bg-BG" altLang="bg-BG"/>
              <a:pPr/>
              <a:t>19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009377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89206" y="327794"/>
            <a:ext cx="7467600" cy="796950"/>
          </a:xfrm>
        </p:spPr>
        <p:txBody>
          <a:bodyPr/>
          <a:lstStyle/>
          <a:p>
            <a:pPr algn="ctr"/>
            <a:r>
              <a:rPr lang="bg-BG" altLang="bg-BG" sz="3200" b="1" dirty="0">
                <a:solidFill>
                  <a:srgbClr val="C00000"/>
                </a:solidFill>
              </a:rPr>
              <a:t>Съдържание</a:t>
            </a:r>
            <a:r>
              <a:rPr lang="bg-BG" altLang="bg-BG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331640" y="1412776"/>
            <a:ext cx="7467600" cy="3024336"/>
          </a:xfrm>
        </p:spPr>
        <p:txBody>
          <a:bodyPr>
            <a:normAutofit fontScale="77500" lnSpcReduction="20000"/>
          </a:bodyPr>
          <a:lstStyle/>
          <a:p>
            <a:pPr marL="990600" lvl="1" indent="-533400">
              <a:buFontTx/>
              <a:buAutoNum type="arabicPeriod"/>
            </a:pPr>
            <a:r>
              <a:rPr lang="bg-BG" altLang="bg-BG" sz="3000" cap="none" dirty="0" smtClean="0"/>
              <a:t>Въведение</a:t>
            </a:r>
            <a:r>
              <a:rPr lang="en-US" altLang="bg-BG" sz="3000" cap="none" dirty="0" smtClean="0"/>
              <a:t>.</a:t>
            </a:r>
            <a:endParaRPr lang="bg-BG" altLang="bg-BG" sz="3000" cap="none" dirty="0" smtClean="0"/>
          </a:p>
          <a:p>
            <a:pPr marL="990600" lvl="1" indent="-533400">
              <a:buFontTx/>
              <a:buAutoNum type="arabicPeriod"/>
            </a:pPr>
            <a:r>
              <a:rPr lang="bg-BG" altLang="bg-BG" sz="3000" cap="none" dirty="0" smtClean="0"/>
              <a:t>Моделиране на процеси. </a:t>
            </a:r>
          </a:p>
          <a:p>
            <a:pPr marL="990600" lvl="1" indent="-533400">
              <a:buFontTx/>
              <a:buAutoNum type="arabicPeriod"/>
            </a:pPr>
            <a:r>
              <a:rPr lang="bg-BG" altLang="bg-BG" sz="3000" cap="none" dirty="0" smtClean="0"/>
              <a:t>Структурен подход.</a:t>
            </a:r>
          </a:p>
          <a:p>
            <a:pPr marL="990600" lvl="1" indent="-533400">
              <a:buFontTx/>
              <a:buAutoNum type="arabicPeriod"/>
            </a:pPr>
            <a:r>
              <a:rPr lang="bg-BG" altLang="bg-BG" sz="3000" cap="none" dirty="0" smtClean="0"/>
              <a:t>Обектно-ориентиран подход.</a:t>
            </a:r>
          </a:p>
          <a:p>
            <a:pPr marL="990600" lvl="1" indent="-533400">
              <a:buFontTx/>
              <a:buAutoNum type="arabicPeriod"/>
            </a:pPr>
            <a:r>
              <a:rPr lang="en-US" altLang="bg-BG" sz="3000" cap="none" dirty="0" smtClean="0"/>
              <a:t>UML.</a:t>
            </a:r>
            <a:endParaRPr lang="bg-BG" altLang="bg-BG" sz="3000" cap="none" dirty="0" smtClean="0"/>
          </a:p>
          <a:p>
            <a:pPr marL="990600" lvl="1" indent="-533400">
              <a:buFontTx/>
              <a:buNone/>
            </a:pPr>
            <a:endParaRPr lang="bg-BG" altLang="bg-BG" sz="2400" cap="none" dirty="0" smtClean="0"/>
          </a:p>
          <a:p>
            <a:pPr marL="990600" lvl="1" indent="-533400">
              <a:buFontTx/>
              <a:buNone/>
            </a:pPr>
            <a:r>
              <a:rPr lang="bg-BG" altLang="bg-BG" sz="2400" dirty="0" smtClean="0"/>
              <a:t> </a:t>
            </a:r>
            <a:endParaRPr lang="bg-BG" altLang="bg-BG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bg-BG" smtClean="0"/>
              <a:t>Юлиана Пенева</a:t>
            </a:r>
            <a:endParaRPr lang="bg-BG" alt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/>
              <a:t>CITB709 -</a:t>
            </a:r>
            <a:r>
              <a:rPr lang="bg-BG" altLang="bg-BG" smtClean="0"/>
              <a:t>тема 8</a:t>
            </a:r>
            <a:endParaRPr lang="bg-BG" alt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336E1-BCB7-4304-A09F-FC96FAB16B31}" type="slidenum">
              <a:rPr lang="bg-BG" altLang="bg-BG"/>
              <a:pPr/>
              <a:t>2</a:t>
            </a:fld>
            <a:endParaRPr lang="bg-BG" altLang="bg-BG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1" name="Rectangle 5"/>
          <p:cNvSpPr>
            <a:spLocks noGrp="1" noChangeArrowheads="1"/>
          </p:cNvSpPr>
          <p:nvPr>
            <p:ph type="title"/>
          </p:nvPr>
        </p:nvSpPr>
        <p:spPr>
          <a:xfrm>
            <a:off x="991070" y="654535"/>
            <a:ext cx="7467600" cy="752326"/>
          </a:xfrm>
        </p:spPr>
        <p:txBody>
          <a:bodyPr>
            <a:noAutofit/>
          </a:bodyPr>
          <a:lstStyle/>
          <a:p>
            <a:pPr algn="ctr"/>
            <a:r>
              <a:rPr lang="bg-BG" altLang="bg-BG" sz="3200" b="1" dirty="0" smtClean="0">
                <a:solidFill>
                  <a:srgbClr val="C00000"/>
                </a:solidFill>
              </a:rPr>
              <a:t>Структурен анализ -йерархична </a:t>
            </a:r>
            <a:r>
              <a:rPr lang="bg-BG" altLang="bg-BG" sz="3200" b="1" dirty="0">
                <a:solidFill>
                  <a:srgbClr val="C00000"/>
                </a:solidFill>
              </a:rPr>
              <a:t>диаграма</a:t>
            </a:r>
          </a:p>
        </p:txBody>
      </p:sp>
      <p:pic>
        <p:nvPicPr>
          <p:cNvPr id="86024" name="Picture 8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055260"/>
            <a:ext cx="6984776" cy="2469806"/>
          </a:xfrm>
          <a:ln w="19050">
            <a:solidFill>
              <a:srgbClr val="C00000"/>
            </a:solidFill>
          </a:ln>
        </p:spPr>
      </p:pic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-37630" y="6503252"/>
            <a:ext cx="2057400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bg-BG" sz="1200" b="0" i="0" u="none" strike="noStrike" kern="1200" cap="none" spc="0" normalizeH="0" baseline="0" noProof="0" smtClean="0">
                <a:ln>
                  <a:noFill/>
                </a:ln>
                <a:solidFill>
                  <a:srgbClr val="575F6D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Юлиана Пенева</a:t>
            </a:r>
            <a:endParaRPr kumimoji="0" lang="bg-BG" altLang="bg-BG" sz="1200" b="0" i="0" u="none" strike="noStrike" kern="1200" cap="none" spc="0" normalizeH="0" baseline="0" noProof="0" dirty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39752" y="6503252"/>
            <a:ext cx="5004665" cy="365125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bg-BG" sz="1200" b="0" i="0" u="none" strike="noStrike" kern="1200" cap="none" spc="0" normalizeH="0" baseline="0" noProof="0" smtClean="0">
                <a:ln>
                  <a:noFill/>
                </a:ln>
                <a:solidFill>
                  <a:srgbClr val="575F6D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CITB709 -</a:t>
            </a:r>
            <a:r>
              <a:rPr kumimoji="0" lang="bg-BG" altLang="bg-BG" sz="1200" b="0" i="0" u="none" strike="noStrike" kern="1200" cap="none" spc="0" normalizeH="0" baseline="0" noProof="0" smtClean="0">
                <a:ln>
                  <a:noFill/>
                </a:ln>
                <a:solidFill>
                  <a:srgbClr val="575F6D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тема 8</a:t>
            </a:r>
            <a:endParaRPr kumimoji="0" lang="bg-BG" altLang="bg-BG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5A8964-7CBF-4536-83E6-9CB8BBEDAE9A}" type="slidenum">
              <a:rPr kumimoji="0" lang="bg-BG" altLang="bg-BG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bg-BG" altLang="bg-BG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86022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11560" y="1420034"/>
            <a:ext cx="8050213" cy="2664296"/>
          </a:xfrm>
        </p:spPr>
        <p:txBody>
          <a:bodyPr>
            <a:normAutofit/>
          </a:bodyPr>
          <a:lstStyle/>
          <a:p>
            <a:pPr marL="609600" indent="-609600">
              <a:lnSpc>
                <a:spcPct val="100000"/>
              </a:lnSpc>
              <a:spcBef>
                <a:spcPts val="0"/>
              </a:spcBef>
              <a:buFontTx/>
              <a:buAutoNum type="arabicPeriod"/>
            </a:pPr>
            <a:r>
              <a:rPr lang="bg-BG" altLang="bg-BG" sz="2400" cap="none" dirty="0" smtClean="0"/>
              <a:t>Предназначение на йерархичните диаграми – декомпозиция на моделираните процеси.</a:t>
            </a:r>
          </a:p>
          <a:p>
            <a:pPr marL="609600" indent="-609600">
              <a:lnSpc>
                <a:spcPct val="100000"/>
              </a:lnSpc>
              <a:spcBef>
                <a:spcPts val="0"/>
              </a:spcBef>
              <a:buFontTx/>
              <a:buAutoNum type="arabicPeriod"/>
            </a:pPr>
            <a:r>
              <a:rPr lang="bg-BG" altLang="bg-BG" sz="2400" cap="none" dirty="0" smtClean="0"/>
              <a:t>Представя се структурата на процесите в организацията.</a:t>
            </a:r>
          </a:p>
          <a:p>
            <a:pPr marL="609600" indent="-609600">
              <a:lnSpc>
                <a:spcPct val="100000"/>
              </a:lnSpc>
              <a:spcBef>
                <a:spcPts val="0"/>
              </a:spcBef>
              <a:buFontTx/>
              <a:buAutoNum type="arabicPeriod"/>
            </a:pPr>
            <a:r>
              <a:rPr lang="bg-BG" altLang="bg-BG" sz="2400" cap="none" dirty="0" smtClean="0"/>
              <a:t>Декомпозицията се реализира по различни признаци</a:t>
            </a:r>
            <a:r>
              <a:rPr lang="bg-BG" altLang="bg-BG" sz="2400" i="1" cap="none" dirty="0" smtClean="0"/>
              <a:t>.</a:t>
            </a:r>
            <a:r>
              <a:rPr lang="bg-BG" altLang="bg-BG" sz="2400" cap="none" dirty="0" smtClean="0"/>
              <a:t>  </a:t>
            </a:r>
          </a:p>
          <a:p>
            <a:pPr marL="609600" indent="-609600">
              <a:lnSpc>
                <a:spcPct val="100000"/>
              </a:lnSpc>
              <a:spcBef>
                <a:spcPts val="0"/>
              </a:spcBef>
              <a:buFontTx/>
              <a:buAutoNum type="arabicPeriod"/>
            </a:pPr>
            <a:r>
              <a:rPr lang="bg-BG" altLang="bg-BG" sz="2400" cap="none" dirty="0" smtClean="0"/>
              <a:t>Йерархичната диаграма се разработва съвместно от мениджърите на фирмата и системните аналитици. </a:t>
            </a:r>
            <a:endParaRPr lang="bg-BG" altLang="bg-BG" sz="2400" cap="none" dirty="0"/>
          </a:p>
        </p:txBody>
      </p:sp>
    </p:spTree>
    <p:extLst>
      <p:ext uri="{BB962C8B-B14F-4D97-AF65-F5344CB8AC3E}">
        <p14:creationId xmlns:p14="http://schemas.microsoft.com/office/powerpoint/2010/main" val="8195931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991070" y="371202"/>
            <a:ext cx="7467600" cy="720080"/>
          </a:xfrm>
        </p:spPr>
        <p:txBody>
          <a:bodyPr>
            <a:noAutofit/>
          </a:bodyPr>
          <a:lstStyle/>
          <a:p>
            <a:pPr algn="ctr"/>
            <a:r>
              <a:rPr lang="bg-BG" altLang="bg-BG" sz="3200" b="1" dirty="0">
                <a:solidFill>
                  <a:srgbClr val="C00000"/>
                </a:solidFill>
              </a:rPr>
              <a:t>Структурен анализ </a:t>
            </a:r>
            <a:r>
              <a:rPr lang="bg-BG" altLang="bg-BG" sz="3200" b="1" dirty="0" smtClean="0">
                <a:solidFill>
                  <a:srgbClr val="C00000"/>
                </a:solidFill>
              </a:rPr>
              <a:t>–диаграми на потоците</a:t>
            </a:r>
            <a:endParaRPr lang="bg-BG" altLang="bg-BG" sz="3200" b="1" dirty="0">
              <a:solidFill>
                <a:srgbClr val="C00000"/>
              </a:solidFill>
            </a:endParaRPr>
          </a:p>
        </p:txBody>
      </p:sp>
      <p:pic>
        <p:nvPicPr>
          <p:cNvPr id="91151" name="Picture 15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71" y="2204864"/>
            <a:ext cx="3542857" cy="3119431"/>
          </a:xfrm>
          <a:noFill/>
          <a:ln w="19050">
            <a:solidFill>
              <a:schemeClr val="accent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1150" name="Rectangle 14"/>
          <p:cNvSpPr>
            <a:spLocks noGrp="1" noChangeArrowheads="1"/>
          </p:cNvSpPr>
          <p:nvPr>
            <p:ph sz="quarter" idx="14"/>
          </p:nvPr>
        </p:nvSpPr>
        <p:spPr>
          <a:xfrm>
            <a:off x="4499992" y="1091282"/>
            <a:ext cx="3802856" cy="5544616"/>
          </a:xfrm>
        </p:spPr>
        <p:txBody>
          <a:bodyPr>
            <a:normAutofit fontScale="92500" lnSpcReduction="10000"/>
          </a:bodyPr>
          <a:lstStyle/>
          <a:p>
            <a:pPr marL="533400" indent="-533400">
              <a:spcBef>
                <a:spcPts val="0"/>
              </a:spcBef>
              <a:buFontTx/>
              <a:buAutoNum type="arabicPeriod"/>
            </a:pPr>
            <a:r>
              <a:rPr lang="bg-BG" altLang="bg-BG" sz="2400" cap="none" dirty="0" smtClean="0">
                <a:solidFill>
                  <a:schemeClr val="accent2"/>
                </a:solidFill>
              </a:rPr>
              <a:t>Диаграмите на потоците </a:t>
            </a:r>
            <a:r>
              <a:rPr lang="bg-BG" altLang="bg-BG" sz="2400" cap="none" dirty="0" smtClean="0"/>
              <a:t>от данни показват движението на информацията </a:t>
            </a:r>
          </a:p>
          <a:p>
            <a:pPr marL="533400" indent="-533400">
              <a:spcBef>
                <a:spcPts val="0"/>
              </a:spcBef>
              <a:buFontTx/>
              <a:buAutoNum type="arabicPeriod"/>
            </a:pPr>
            <a:r>
              <a:rPr lang="bg-BG" altLang="bg-BG" sz="2400" cap="none" dirty="0" smtClean="0"/>
              <a:t>Представят дейността по нива на декомпозиция</a:t>
            </a:r>
          </a:p>
          <a:p>
            <a:pPr marL="533400" indent="-533400">
              <a:spcBef>
                <a:spcPts val="0"/>
              </a:spcBef>
              <a:buFontTx/>
              <a:buAutoNum type="arabicPeriod"/>
            </a:pPr>
            <a:r>
              <a:rPr lang="bg-BG" altLang="bg-BG" sz="2400" cap="none" dirty="0" smtClean="0"/>
              <a:t>Определят се въз основа  на йерархичната диаграма</a:t>
            </a:r>
          </a:p>
          <a:p>
            <a:pPr marL="533400" indent="-533400">
              <a:spcBef>
                <a:spcPts val="0"/>
              </a:spcBef>
              <a:buFontTx/>
              <a:buAutoNum type="arabicPeriod"/>
            </a:pPr>
            <a:r>
              <a:rPr lang="bg-BG" altLang="bg-BG" sz="2400" cap="none" dirty="0" smtClean="0"/>
              <a:t>Разработват се последователно диаграми на потоците от данни от първо, второ, трето ниво.... </a:t>
            </a:r>
          </a:p>
          <a:p>
            <a:pPr marL="533400" indent="-533400">
              <a:buFontTx/>
              <a:buAutoNum type="arabicPeriod"/>
            </a:pPr>
            <a:endParaRPr lang="bg-BG" altLang="bg-BG" sz="24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77738" y="6270773"/>
            <a:ext cx="2057400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bg-BG" sz="1200" b="0" i="0" u="none" strike="noStrike" kern="1200" cap="none" spc="0" normalizeH="0" baseline="0" noProof="0" smtClean="0">
                <a:ln>
                  <a:noFill/>
                </a:ln>
                <a:solidFill>
                  <a:srgbClr val="575F6D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Юлиана Пенева</a:t>
            </a:r>
            <a:endParaRPr kumimoji="0" lang="bg-BG" altLang="bg-BG" sz="1200" b="0" i="0" u="none" strike="noStrike" kern="1200" cap="none" spc="0" normalizeH="0" baseline="0" noProof="0" dirty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571" y="6270773"/>
            <a:ext cx="5004665" cy="365125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bg-BG" sz="1200" b="0" i="0" u="none" strike="noStrike" kern="1200" cap="none" spc="0" normalizeH="0" baseline="0" noProof="0" smtClean="0">
                <a:ln>
                  <a:noFill/>
                </a:ln>
                <a:solidFill>
                  <a:srgbClr val="575F6D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CITB709 -</a:t>
            </a:r>
            <a:r>
              <a:rPr kumimoji="0" lang="bg-BG" altLang="bg-BG" sz="1200" b="0" i="0" u="none" strike="noStrike" kern="1200" cap="none" spc="0" normalizeH="0" baseline="0" noProof="0" smtClean="0">
                <a:ln>
                  <a:noFill/>
                </a:ln>
                <a:solidFill>
                  <a:srgbClr val="575F6D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тема 8</a:t>
            </a:r>
            <a:endParaRPr kumimoji="0" lang="bg-BG" altLang="bg-BG" sz="1200" b="0" i="0" u="none" strike="noStrike" kern="1200" cap="none" spc="0" normalizeH="0" baseline="0" noProof="0" dirty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A34F89-D012-44A4-A7F7-D5131C05CEB1}" type="slidenum">
              <a:rPr kumimoji="0" lang="bg-BG" altLang="bg-BG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bg-BG" altLang="bg-BG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11294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347792"/>
            <a:ext cx="7467600" cy="628038"/>
          </a:xfrm>
        </p:spPr>
        <p:txBody>
          <a:bodyPr>
            <a:normAutofit/>
          </a:bodyPr>
          <a:lstStyle/>
          <a:p>
            <a:pPr algn="ctr"/>
            <a:r>
              <a:rPr lang="bg-BG" altLang="bg-BG" sz="3200" b="1" dirty="0" smtClean="0">
                <a:solidFill>
                  <a:srgbClr val="C00000"/>
                </a:solidFill>
              </a:rPr>
              <a:t>Структурен анализ</a:t>
            </a:r>
            <a:endParaRPr lang="bg-BG" altLang="bg-BG" sz="3200" b="1" dirty="0">
              <a:solidFill>
                <a:srgbClr val="C00000"/>
              </a:solidFill>
            </a:endParaRPr>
          </a:p>
        </p:txBody>
      </p:sp>
      <p:pic>
        <p:nvPicPr>
          <p:cNvPr id="110598" name="Picture 6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736848"/>
            <a:ext cx="4536504" cy="4403077"/>
          </a:xfrm>
          <a:noFill/>
          <a:ln w="19050">
            <a:solidFill>
              <a:schemeClr val="accent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01098" y="6387784"/>
            <a:ext cx="2057400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bg-BG" sz="1200" b="0" i="0" u="none" strike="noStrike" kern="1200" cap="none" spc="0" normalizeH="0" baseline="0" noProof="0" smtClean="0">
                <a:ln>
                  <a:noFill/>
                </a:ln>
                <a:solidFill>
                  <a:srgbClr val="575F6D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Юлиана Пенева</a:t>
            </a:r>
            <a:endParaRPr kumimoji="0" lang="bg-BG" altLang="bg-BG" sz="1200" b="0" i="0" u="none" strike="noStrike" kern="1200" cap="none" spc="0" normalizeH="0" baseline="0" noProof="0" dirty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1520" y="6386834"/>
            <a:ext cx="5004665" cy="365125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bg-BG" sz="1200" b="0" i="0" u="none" strike="noStrike" kern="1200" cap="none" spc="0" normalizeH="0" baseline="0" noProof="0" smtClean="0">
                <a:ln>
                  <a:noFill/>
                </a:ln>
                <a:solidFill>
                  <a:srgbClr val="575F6D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CITB709 -</a:t>
            </a:r>
            <a:r>
              <a:rPr kumimoji="0" lang="bg-BG" altLang="bg-BG" sz="1200" b="0" i="0" u="none" strike="noStrike" kern="1200" cap="none" spc="0" normalizeH="0" baseline="0" noProof="0" smtClean="0">
                <a:ln>
                  <a:noFill/>
                </a:ln>
                <a:solidFill>
                  <a:srgbClr val="575F6D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тема 8</a:t>
            </a:r>
            <a:endParaRPr kumimoji="0" lang="bg-BG" altLang="bg-BG" sz="1200" b="0" i="0" u="none" strike="noStrike" kern="1200" cap="none" spc="0" normalizeH="0" baseline="0" noProof="0" dirty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F3F3526-2870-4FAA-9893-38B3932C01E1}" type="slidenum">
              <a:rPr kumimoji="0" lang="bg-BG" altLang="bg-BG" sz="105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bg-BG" altLang="bg-BG" sz="105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1059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01098" y="908720"/>
            <a:ext cx="7920038" cy="820737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bg-BG" altLang="bg-BG" sz="2400" cap="none" dirty="0" smtClean="0">
                <a:solidFill>
                  <a:srgbClr val="002060"/>
                </a:solidFill>
              </a:rPr>
              <a:t>Пример за диаграма на потоците от данни от второ ниво за дейността “откриване на сметка”</a:t>
            </a:r>
            <a:r>
              <a:rPr lang="bg-BG" altLang="bg-BG" sz="2400" dirty="0" smtClean="0">
                <a:solidFill>
                  <a:srgbClr val="002060"/>
                </a:solidFill>
              </a:rPr>
              <a:t> </a:t>
            </a:r>
            <a:endParaRPr lang="bg-BG" altLang="bg-BG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8615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957481"/>
            <a:ext cx="7520940" cy="548640"/>
          </a:xfrm>
        </p:spPr>
        <p:txBody>
          <a:bodyPr>
            <a:normAutofit/>
          </a:bodyPr>
          <a:lstStyle/>
          <a:p>
            <a:pPr algn="ctr"/>
            <a:r>
              <a:rPr lang="bg-BG" altLang="bg-BG" sz="3200" b="1" dirty="0">
                <a:solidFill>
                  <a:srgbClr val="C00000"/>
                </a:solidFill>
              </a:rPr>
              <a:t>Структурен </a:t>
            </a:r>
            <a:r>
              <a:rPr lang="bg-BG" altLang="bg-BG" sz="3200" b="1" dirty="0" smtClean="0">
                <a:solidFill>
                  <a:srgbClr val="C00000"/>
                </a:solidFill>
              </a:rPr>
              <a:t>анализ</a:t>
            </a:r>
            <a:endParaRPr lang="bg-BG" altLang="bg-BG" sz="3200" b="1" dirty="0">
              <a:solidFill>
                <a:srgbClr val="C00000"/>
              </a:solidFill>
            </a:endParaRPr>
          </a:p>
        </p:txBody>
      </p:sp>
      <p:sp>
        <p:nvSpPr>
          <p:cNvPr id="114697" name="Rectangle 9"/>
          <p:cNvSpPr>
            <a:spLocks noGrp="1" noChangeArrowheads="1"/>
          </p:cNvSpPr>
          <p:nvPr>
            <p:ph sz="quarter" idx="13"/>
          </p:nvPr>
        </p:nvSpPr>
        <p:spPr>
          <a:xfrm>
            <a:off x="1259632" y="1540999"/>
            <a:ext cx="7520940" cy="369974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bg-BG" altLang="bg-BG" sz="2400" b="0" cap="none" dirty="0" smtClean="0"/>
              <a:t>Стъпка 3: разработване на логически модел - аналитикът работи на логическо ниво, т.е. указва какво трябва да се направи, а не как да стане това. Създаване на йерархична диаграма.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bg-BG" altLang="bg-BG" sz="2400" b="0" cap="none" dirty="0" smtClean="0"/>
              <a:t>Стъпка 4: установяване на границата човек-машина - указва се коя част от системата ще бъде автоматизирана и коя не.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bg-BG" altLang="bg-BG" sz="2400" b="0" cap="none" dirty="0" smtClean="0"/>
              <a:t>Стъпка 5: оценка на различните възможности.</a:t>
            </a:r>
            <a:endParaRPr lang="en-US" altLang="bg-BG" sz="2400" b="0" cap="none" dirty="0" smtClean="0"/>
          </a:p>
          <a:p>
            <a:pPr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bg-BG" altLang="bg-BG" sz="2400" b="0" cap="none" dirty="0" smtClean="0"/>
              <a:t>Стъпка 6: представяне на изискванията.</a:t>
            </a:r>
            <a:endParaRPr lang="bg-BG" altLang="bg-BG" sz="2400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bg-BG" smtClean="0"/>
              <a:t>Юлиана Пенева</a:t>
            </a:r>
            <a:endParaRPr lang="bg-BG" alt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/>
              <a:t>CITB709 -</a:t>
            </a:r>
            <a:r>
              <a:rPr lang="bg-BG" altLang="bg-BG" smtClean="0"/>
              <a:t>тема 8</a:t>
            </a:r>
            <a:endParaRPr lang="bg-BG" alt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8C8D1-15E8-4DBB-82E8-72E77C4794C5}" type="slidenum">
              <a:rPr lang="bg-BG" altLang="bg-BG"/>
              <a:pPr/>
              <a:t>23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5945508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97394" y="353136"/>
            <a:ext cx="8243887" cy="301476"/>
          </a:xfrm>
        </p:spPr>
        <p:txBody>
          <a:bodyPr>
            <a:noAutofit/>
          </a:bodyPr>
          <a:lstStyle/>
          <a:p>
            <a:pPr algn="ctr"/>
            <a:r>
              <a:rPr lang="bg-BG" altLang="bg-BG" sz="3200" b="1" dirty="0">
                <a:solidFill>
                  <a:srgbClr val="9F2936"/>
                </a:solidFill>
              </a:rPr>
              <a:t>Структурен анализ</a:t>
            </a:r>
            <a:endParaRPr lang="en-US" sz="3200" b="1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half" idx="1"/>
          </p:nvPr>
        </p:nvSpPr>
        <p:spPr>
          <a:xfrm>
            <a:off x="457200" y="720726"/>
            <a:ext cx="8229600" cy="5326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bg-BG" sz="2400" cap="none" dirty="0" smtClean="0">
                <a:solidFill>
                  <a:srgbClr val="002060"/>
                </a:solidFill>
              </a:rPr>
              <a:t>Установяване на границата „човек-машина“ </a:t>
            </a:r>
          </a:p>
          <a:p>
            <a:pPr algn="ctr"/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233395" y="1268760"/>
            <a:ext cx="7171887" cy="5046886"/>
          </a:xfrm>
          <a:prstGeom prst="rect">
            <a:avLst/>
          </a:prstGeom>
          <a:ln w="15875">
            <a:solidFill>
              <a:schemeClr val="accent5"/>
            </a:solidFill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bg-BG" smtClean="0"/>
              <a:t>Юлиана Пенева</a:t>
            </a:r>
            <a:endParaRPr lang="bg-BG" alt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/>
              <a:t>CITB709 -</a:t>
            </a:r>
            <a:r>
              <a:rPr lang="bg-BG" altLang="bg-BG" smtClean="0"/>
              <a:t>тема 8</a:t>
            </a:r>
            <a:endParaRPr lang="bg-BG" alt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72400" y="6243638"/>
            <a:ext cx="514400" cy="353714"/>
          </a:xfrm>
        </p:spPr>
        <p:txBody>
          <a:bodyPr>
            <a:normAutofit/>
          </a:bodyPr>
          <a:lstStyle/>
          <a:p>
            <a:fld id="{9217584C-80F5-4E2D-8C0D-91A99333B953}" type="slidenum">
              <a:rPr lang="bg-BG" altLang="bg-BG" smtClean="0"/>
              <a:pPr/>
              <a:t>24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0787316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549159"/>
            <a:ext cx="7520940" cy="548640"/>
          </a:xfrm>
        </p:spPr>
        <p:txBody>
          <a:bodyPr>
            <a:normAutofit/>
          </a:bodyPr>
          <a:lstStyle/>
          <a:p>
            <a:pPr algn="ctr"/>
            <a:r>
              <a:rPr lang="bg-BG" altLang="bg-BG" sz="3200" b="1" dirty="0">
                <a:solidFill>
                  <a:srgbClr val="C00000"/>
                </a:solidFill>
              </a:rPr>
              <a:t>Структурен </a:t>
            </a:r>
            <a:r>
              <a:rPr lang="bg-BG" altLang="bg-BG" sz="3200" b="1" dirty="0" smtClean="0">
                <a:solidFill>
                  <a:srgbClr val="C00000"/>
                </a:solidFill>
              </a:rPr>
              <a:t>анализ</a:t>
            </a:r>
            <a:endParaRPr lang="bg-BG" altLang="bg-BG" sz="3200" b="1" dirty="0">
              <a:solidFill>
                <a:srgbClr val="C00000"/>
              </a:solidFill>
            </a:endParaRPr>
          </a:p>
        </p:txBody>
      </p:sp>
      <p:sp>
        <p:nvSpPr>
          <p:cNvPr id="11571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827584" y="1103715"/>
            <a:ext cx="8229600" cy="4931569"/>
          </a:xfrm>
        </p:spPr>
        <p:txBody>
          <a:bodyPr>
            <a:normAutofit fontScale="92500" lnSpcReduction="10000"/>
          </a:bodyPr>
          <a:lstStyle/>
          <a:p>
            <a:pPr marL="609600" indent="-609600" algn="just">
              <a:lnSpc>
                <a:spcPct val="110000"/>
              </a:lnSpc>
              <a:spcBef>
                <a:spcPts val="0"/>
              </a:spcBef>
              <a:buFontTx/>
              <a:buAutoNum type="arabicPeriod"/>
            </a:pPr>
            <a:r>
              <a:rPr lang="bg-BG" altLang="bg-BG" sz="2400" b="0" cap="none" dirty="0" smtClean="0"/>
              <a:t>Осигурява методи за организиране и представяне на информация за системите.</a:t>
            </a:r>
          </a:p>
          <a:p>
            <a:pPr marL="609600" indent="-609600" algn="just">
              <a:lnSpc>
                <a:spcPct val="110000"/>
              </a:lnSpc>
              <a:spcBef>
                <a:spcPts val="0"/>
              </a:spcBef>
              <a:buFontTx/>
              <a:buAutoNum type="arabicPeriod"/>
            </a:pPr>
            <a:r>
              <a:rPr lang="bg-BG" altLang="bg-BG" sz="2400" b="0" cap="none" dirty="0" smtClean="0"/>
              <a:t>Осигурява и ръководство за проверка точността на информацията. </a:t>
            </a:r>
          </a:p>
          <a:p>
            <a:pPr marL="609600" indent="-609600" algn="just">
              <a:lnSpc>
                <a:spcPct val="110000"/>
              </a:lnSpc>
              <a:spcBef>
                <a:spcPts val="0"/>
              </a:spcBef>
              <a:buFontTx/>
              <a:buAutoNum type="arabicPeriod"/>
            </a:pPr>
            <a:r>
              <a:rPr lang="bg-BG" altLang="bg-BG" sz="2400" b="0" cap="none" dirty="0" smtClean="0"/>
              <a:t>Подходящ за анализ и разбиране на съществуваща система. </a:t>
            </a:r>
          </a:p>
          <a:p>
            <a:pPr marL="609600" indent="-609600" algn="just">
              <a:lnSpc>
                <a:spcPct val="110000"/>
              </a:lnSpc>
              <a:spcBef>
                <a:spcPts val="0"/>
              </a:spcBef>
              <a:buFontTx/>
              <a:buAutoNum type="arabicPeriod"/>
            </a:pPr>
            <a:r>
              <a:rPr lang="bg-BG" altLang="bg-BG" sz="2400" b="0" cap="none" dirty="0" smtClean="0"/>
              <a:t>Повечето от правилата му са приложими само в първите две стъпки когато се построява диаграма на потока на данните за съществуваща система. </a:t>
            </a:r>
          </a:p>
          <a:p>
            <a:pPr marL="609600" indent="-609600" algn="just">
              <a:lnSpc>
                <a:spcPct val="110000"/>
              </a:lnSpc>
              <a:spcBef>
                <a:spcPts val="0"/>
              </a:spcBef>
              <a:buFontTx/>
              <a:buAutoNum type="arabicPeriod"/>
            </a:pPr>
            <a:r>
              <a:rPr lang="bg-BG" altLang="bg-BG" sz="2400" b="0" cap="none" dirty="0" smtClean="0"/>
              <a:t>Трудно се построява диаграма на бъдещата система.</a:t>
            </a:r>
          </a:p>
          <a:p>
            <a:pPr marL="609600" indent="-609600">
              <a:lnSpc>
                <a:spcPct val="110000"/>
              </a:lnSpc>
              <a:spcBef>
                <a:spcPts val="0"/>
              </a:spcBef>
              <a:buFontTx/>
              <a:buAutoNum type="arabicPeriod"/>
            </a:pPr>
            <a:r>
              <a:rPr lang="bg-BG" altLang="bg-BG" sz="2400" b="0" cap="none" dirty="0" smtClean="0"/>
              <a:t>Преимущество – осигурява интуитивен модел на системата във вид на функции.</a:t>
            </a:r>
            <a:r>
              <a:rPr lang="en-GB" altLang="bg-BG" sz="2400" b="0" cap="none" dirty="0" smtClean="0"/>
              <a:t> </a:t>
            </a:r>
            <a:endParaRPr lang="bg-BG" altLang="bg-BG" sz="2400" b="0" cap="none" dirty="0" smtClean="0"/>
          </a:p>
          <a:p>
            <a:pPr marL="609600" indent="-609600">
              <a:lnSpc>
                <a:spcPct val="110000"/>
              </a:lnSpc>
              <a:spcBef>
                <a:spcPts val="0"/>
              </a:spcBef>
              <a:buFontTx/>
              <a:buAutoNum type="arabicPeriod"/>
            </a:pPr>
            <a:endParaRPr lang="bg-BG" altLang="bg-BG" sz="800" b="0" cap="none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bg-BG" altLang="bg-BG" sz="2400" b="0" cap="none" dirty="0" smtClean="0">
                <a:solidFill>
                  <a:srgbClr val="002060"/>
                </a:solidFill>
              </a:rPr>
              <a:t>Недостатък</a:t>
            </a:r>
            <a:r>
              <a:rPr lang="bg-BG" altLang="bg-BG" sz="2400" b="0" cap="none" dirty="0" smtClean="0"/>
              <a:t> – при разработчици, които не познават добре проблемната област, моделът може да се получи двусмислен и подвеждащ.</a:t>
            </a:r>
            <a:endParaRPr lang="bg-BG" altLang="bg-BG" sz="2400" b="0" cap="non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bg-BG" smtClean="0"/>
              <a:t>Юлиана Пенева</a:t>
            </a:r>
            <a:endParaRPr lang="bg-BG" alt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/>
              <a:t>CITB709 -</a:t>
            </a:r>
            <a:r>
              <a:rPr lang="bg-BG" altLang="bg-BG" smtClean="0"/>
              <a:t>тема 8</a:t>
            </a:r>
            <a:endParaRPr lang="bg-BG" alt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EBE47-0321-410A-BED9-E418E0F55236}" type="slidenum">
              <a:rPr lang="bg-BG" altLang="bg-BG"/>
              <a:pPr/>
              <a:t>25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6116353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836712"/>
            <a:ext cx="7467600" cy="724942"/>
          </a:xfrm>
        </p:spPr>
        <p:txBody>
          <a:bodyPr>
            <a:normAutofit/>
          </a:bodyPr>
          <a:lstStyle/>
          <a:p>
            <a:pPr algn="ctr"/>
            <a:r>
              <a:rPr lang="bg-BG" altLang="bg-BG" sz="3200" b="1" dirty="0" smtClean="0">
                <a:solidFill>
                  <a:srgbClr val="C00000"/>
                </a:solidFill>
              </a:rPr>
              <a:t>Структурен анализ – основни идеи</a:t>
            </a:r>
            <a:endParaRPr lang="bg-BG" altLang="bg-BG" sz="3200" b="1" dirty="0">
              <a:solidFill>
                <a:srgbClr val="C00000"/>
              </a:solidFill>
            </a:endParaRPr>
          </a:p>
        </p:txBody>
      </p:sp>
      <p:sp>
        <p:nvSpPr>
          <p:cNvPr id="88068" name="Rectangle 4"/>
          <p:cNvSpPr>
            <a:spLocks noGrp="1" noChangeArrowheads="1"/>
          </p:cNvSpPr>
          <p:nvPr>
            <p:ph sz="quarter" idx="13"/>
          </p:nvPr>
        </p:nvSpPr>
        <p:spPr>
          <a:xfrm>
            <a:off x="1020699" y="1772816"/>
            <a:ext cx="7467600" cy="4032448"/>
          </a:xfrm>
        </p:spPr>
        <p:txBody>
          <a:bodyPr>
            <a:normAutofit/>
          </a:bodyPr>
          <a:lstStyle/>
          <a:p>
            <a:pPr marL="609600" indent="-609600">
              <a:lnSpc>
                <a:spcPct val="100000"/>
              </a:lnSpc>
              <a:spcBef>
                <a:spcPts val="0"/>
              </a:spcBef>
              <a:buFontTx/>
              <a:buAutoNum type="arabicPeriod"/>
            </a:pPr>
            <a:r>
              <a:rPr lang="bg-BG" altLang="bg-BG" sz="2400" cap="none" dirty="0" smtClean="0"/>
              <a:t>Ясното разделяне на системата на три различни подсистеми - вход, изход, трансформации, които са независими една от друга и комуникират помежду си единствено чрез главния модул. </a:t>
            </a:r>
          </a:p>
          <a:p>
            <a:pPr marL="609600" indent="-609600">
              <a:lnSpc>
                <a:spcPct val="100000"/>
              </a:lnSpc>
              <a:spcBef>
                <a:spcPts val="0"/>
              </a:spcBef>
              <a:buFontTx/>
              <a:buAutoNum type="arabicPeriod"/>
            </a:pPr>
            <a:r>
              <a:rPr lang="bg-BG" altLang="bg-BG" sz="2400" cap="none" dirty="0" smtClean="0"/>
              <a:t>Структуриране на обработките като се получи слабо и високо дърво, т.е. задачата се разбива на по-малки задачи, всяка от които се решава независимо.</a:t>
            </a:r>
            <a:endParaRPr lang="bg-BG" altLang="bg-BG" sz="2400" cap="non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bg-BG" smtClean="0"/>
              <a:t>Юлиана Пенева</a:t>
            </a:r>
            <a:endParaRPr lang="bg-BG" alt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bg-BG" smtClean="0"/>
              <a:t>CITB709 -</a:t>
            </a:r>
            <a:r>
              <a:rPr lang="bg-BG" altLang="bg-BG" smtClean="0"/>
              <a:t>тема 8</a:t>
            </a:r>
            <a:endParaRPr lang="bg-BG" alt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D3013032-20E4-43B8-8960-BD4FD2C061BA}" type="slidenum">
              <a:rPr lang="bg-BG" altLang="bg-BG"/>
              <a:pPr/>
              <a:t>26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9631531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906333" y="1119882"/>
            <a:ext cx="7467600" cy="508918"/>
          </a:xfrm>
        </p:spPr>
        <p:txBody>
          <a:bodyPr>
            <a:normAutofit fontScale="90000"/>
          </a:bodyPr>
          <a:lstStyle/>
          <a:p>
            <a:pPr algn="ctr"/>
            <a:r>
              <a:rPr lang="bg-BG" altLang="bg-BG" sz="3600" b="1" dirty="0">
                <a:solidFill>
                  <a:srgbClr val="C00000"/>
                </a:solidFill>
              </a:rPr>
              <a:t>Моделиране на процеси</a:t>
            </a:r>
          </a:p>
        </p:txBody>
      </p:sp>
      <p:sp>
        <p:nvSpPr>
          <p:cNvPr id="112644" name="Rectangle 4"/>
          <p:cNvSpPr>
            <a:spLocks noGrp="1" noChangeArrowheads="1"/>
          </p:cNvSpPr>
          <p:nvPr>
            <p:ph sz="quarter" idx="13"/>
          </p:nvPr>
        </p:nvSpPr>
        <p:spPr>
          <a:xfrm>
            <a:off x="710525" y="1628800"/>
            <a:ext cx="7859216" cy="4254476"/>
          </a:xfrm>
        </p:spPr>
        <p:txBody>
          <a:bodyPr>
            <a:normAutofit/>
          </a:bodyPr>
          <a:lstStyle/>
          <a:p>
            <a:pPr marL="609600" indent="-609600" algn="ctr">
              <a:lnSpc>
                <a:spcPct val="80000"/>
              </a:lnSpc>
              <a:buFontTx/>
              <a:buNone/>
            </a:pPr>
            <a:endParaRPr lang="bg-BG" altLang="bg-BG" sz="2400" dirty="0"/>
          </a:p>
          <a:p>
            <a:pPr marL="609600" indent="-609600">
              <a:lnSpc>
                <a:spcPct val="100000"/>
              </a:lnSpc>
              <a:spcBef>
                <a:spcPts val="0"/>
              </a:spcBef>
              <a:buFontTx/>
              <a:buAutoNum type="arabicPeriod"/>
            </a:pPr>
            <a:r>
              <a:rPr lang="bg-BG" altLang="bg-BG" sz="2400" cap="none" dirty="0" smtClean="0"/>
              <a:t>Разработва се </a:t>
            </a:r>
            <a:r>
              <a:rPr lang="bg-BG" altLang="bg-BG" sz="2400" cap="none" dirty="0" smtClean="0">
                <a:solidFill>
                  <a:srgbClr val="C00000"/>
                </a:solidFill>
              </a:rPr>
              <a:t>контекстна диаграма </a:t>
            </a:r>
            <a:r>
              <a:rPr lang="bg-BG" altLang="bg-BG" sz="2400" cap="none" dirty="0" smtClean="0"/>
              <a:t>на съответната дейност. </a:t>
            </a:r>
          </a:p>
          <a:p>
            <a:pPr marL="609600" indent="-609600">
              <a:lnSpc>
                <a:spcPct val="100000"/>
              </a:lnSpc>
              <a:spcBef>
                <a:spcPts val="0"/>
              </a:spcBef>
              <a:buFontTx/>
              <a:buAutoNum type="arabicPeriod"/>
            </a:pPr>
            <a:r>
              <a:rPr lang="bg-BG" altLang="bg-BG" sz="2400" cap="none" dirty="0" smtClean="0"/>
              <a:t>Разработва се </a:t>
            </a:r>
            <a:r>
              <a:rPr lang="bg-BG" altLang="bg-BG" sz="2400" cap="none" dirty="0" smtClean="0">
                <a:solidFill>
                  <a:srgbClr val="C00000"/>
                </a:solidFill>
              </a:rPr>
              <a:t>йерархична диаграма </a:t>
            </a:r>
            <a:r>
              <a:rPr lang="bg-BG" altLang="bg-BG" sz="2400" cap="none" dirty="0" smtClean="0"/>
              <a:t>- извършва се декомпозиране на системата на процеси и </a:t>
            </a:r>
            <a:r>
              <a:rPr lang="bg-BG" altLang="bg-BG" sz="2400" cap="none" dirty="0" err="1" smtClean="0"/>
              <a:t>подпроцеси</a:t>
            </a:r>
            <a:r>
              <a:rPr lang="bg-BG" altLang="bg-BG" sz="2400" cap="none" dirty="0" smtClean="0"/>
              <a:t>.</a:t>
            </a:r>
            <a:endParaRPr lang="bg-BG" altLang="bg-BG" sz="2400" b="1" cap="none" dirty="0" smtClean="0"/>
          </a:p>
          <a:p>
            <a:pPr marL="609600" indent="-609600">
              <a:lnSpc>
                <a:spcPct val="100000"/>
              </a:lnSpc>
              <a:spcBef>
                <a:spcPts val="0"/>
              </a:spcBef>
              <a:buFontTx/>
              <a:buAutoNum type="arabicPeriod"/>
            </a:pPr>
            <a:r>
              <a:rPr lang="bg-BG" altLang="bg-BG" sz="2400" cap="none" dirty="0" smtClean="0"/>
              <a:t>Разработва се физическа диаграма от първо ниво. В нея се отразяват физически аспекти на моделираната система - кой, кога, къде извършва съответния процес и т.</a:t>
            </a:r>
            <a:r>
              <a:rPr lang="bg-BG" altLang="bg-BG" sz="2400" cap="none" dirty="0"/>
              <a:t>н</a:t>
            </a:r>
            <a:r>
              <a:rPr lang="bg-BG" altLang="bg-BG" sz="2400" cap="none" dirty="0" smtClean="0"/>
              <a:t>. Тази стъпка не е задължителна. </a:t>
            </a:r>
            <a:endParaRPr lang="bg-BG" altLang="bg-BG" sz="2400" cap="non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bg-BG" smtClean="0"/>
              <a:t>Юлиана Пенева</a:t>
            </a:r>
            <a:endParaRPr lang="bg-BG" alt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bg-BG" smtClean="0"/>
              <a:t>CITB709 -</a:t>
            </a:r>
            <a:r>
              <a:rPr lang="bg-BG" altLang="bg-BG" smtClean="0"/>
              <a:t>тема 8</a:t>
            </a:r>
            <a:endParaRPr lang="bg-BG" alt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6399333-B194-4457-9C00-B03658F674F5}" type="slidenum">
              <a:rPr lang="bg-BG" altLang="bg-BG"/>
              <a:pPr/>
              <a:t>27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9142247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489" y="524452"/>
            <a:ext cx="7467600" cy="580926"/>
          </a:xfrm>
        </p:spPr>
        <p:txBody>
          <a:bodyPr/>
          <a:lstStyle/>
          <a:p>
            <a:pPr algn="ctr"/>
            <a:r>
              <a:rPr lang="bg-BG" altLang="bg-BG" sz="3200" b="1" dirty="0">
                <a:solidFill>
                  <a:srgbClr val="C00000"/>
                </a:solidFill>
              </a:rPr>
              <a:t>Моделиране на процеси</a:t>
            </a:r>
            <a:endParaRPr lang="bg-BG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19228" y="1086420"/>
            <a:ext cx="7467600" cy="5411689"/>
          </a:xfrm>
        </p:spPr>
        <p:txBody>
          <a:bodyPr>
            <a:normAutofit fontScale="92500" lnSpcReduction="20000"/>
          </a:bodyPr>
          <a:lstStyle/>
          <a:p>
            <a:pPr marL="457200" lvl="0" indent="-457200">
              <a:spcBef>
                <a:spcPts val="0"/>
              </a:spcBef>
              <a:buFont typeface="+mj-lt"/>
              <a:buAutoNum type="arabicPeriod" startAt="4"/>
            </a:pPr>
            <a:r>
              <a:rPr lang="bg-BG" sz="2800" cap="none" dirty="0" smtClean="0"/>
              <a:t>На база на физическата диаграма се разработва </a:t>
            </a:r>
            <a:r>
              <a:rPr lang="bg-BG" sz="2800" cap="none" dirty="0" smtClean="0">
                <a:solidFill>
                  <a:srgbClr val="C00000"/>
                </a:solidFill>
              </a:rPr>
              <a:t>логическа диаграма </a:t>
            </a:r>
            <a:r>
              <a:rPr lang="bg-BG" sz="2800" cap="none" dirty="0" smtClean="0"/>
              <a:t>от първо ниво, като се премахват физическите зависимос­ти, посочени на предходната стъпка. Логическата диаграма от първо ниво обхваща процесите от първо ниво на декомпозиция в йерархичната диаграма.</a:t>
            </a:r>
          </a:p>
          <a:p>
            <a:pPr marL="457200" lvl="0" indent="-457200">
              <a:spcBef>
                <a:spcPts val="0"/>
              </a:spcBef>
              <a:buFont typeface="+mj-lt"/>
              <a:buAutoNum type="arabicPeriod" startAt="4"/>
            </a:pPr>
            <a:r>
              <a:rPr lang="bg-BG" sz="2800" cap="none" dirty="0" smtClean="0"/>
              <a:t>Разработват се логическите диаграми от всички останали нива като се получава цялостен модел на системата.</a:t>
            </a:r>
          </a:p>
          <a:p>
            <a:pPr marL="457200" lvl="0" indent="-457200">
              <a:spcBef>
                <a:spcPts val="0"/>
              </a:spcBef>
              <a:buFont typeface="+mj-lt"/>
              <a:buAutoNum type="arabicPeriod" startAt="4"/>
            </a:pPr>
            <a:r>
              <a:rPr lang="bg-BG" sz="2800" cap="none" dirty="0" smtClean="0"/>
              <a:t>Всеки елемент на модела се описва в речника на данните (тази стъпка се извършва паралелно с останалите).</a:t>
            </a:r>
          </a:p>
          <a:p>
            <a:endParaRPr lang="bg-B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28" y="6268205"/>
            <a:ext cx="2057400" cy="365125"/>
          </a:xfrm>
        </p:spPr>
        <p:txBody>
          <a:bodyPr/>
          <a:lstStyle/>
          <a:p>
            <a:r>
              <a:rPr lang="en-US" altLang="bg-BG" smtClean="0"/>
              <a:t>Юлиана Пенева</a:t>
            </a:r>
            <a:endParaRPr lang="bg-BG" altLang="bg-B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9552" y="6315547"/>
            <a:ext cx="5004665" cy="365125"/>
          </a:xfrm>
        </p:spPr>
        <p:txBody>
          <a:bodyPr/>
          <a:lstStyle/>
          <a:p>
            <a:r>
              <a:rPr lang="en-US" altLang="bg-BG" smtClean="0"/>
              <a:t>CITB709 -</a:t>
            </a:r>
            <a:r>
              <a:rPr lang="bg-BG" altLang="bg-BG" smtClean="0"/>
              <a:t>тема 8</a:t>
            </a:r>
            <a:endParaRPr lang="bg-BG" altLang="bg-B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A7516-FE2A-4D3D-94C7-E37E236B8432}" type="slidenum">
              <a:rPr lang="bg-BG" altLang="bg-BG" smtClean="0"/>
              <a:pPr/>
              <a:t>28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1627802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260648"/>
            <a:ext cx="7520940" cy="548640"/>
          </a:xfrm>
        </p:spPr>
        <p:txBody>
          <a:bodyPr>
            <a:normAutofit/>
          </a:bodyPr>
          <a:lstStyle/>
          <a:p>
            <a:pPr algn="ctr"/>
            <a:r>
              <a:rPr lang="bg-BG" altLang="bg-BG" sz="3200" b="1" dirty="0">
                <a:solidFill>
                  <a:srgbClr val="C00000"/>
                </a:solidFill>
              </a:rPr>
              <a:t>Структурен </a:t>
            </a:r>
            <a:r>
              <a:rPr lang="bg-BG" altLang="bg-BG" sz="3200" b="1" dirty="0" smtClean="0">
                <a:solidFill>
                  <a:srgbClr val="C00000"/>
                </a:solidFill>
              </a:rPr>
              <a:t>анализ</a:t>
            </a:r>
            <a:endParaRPr lang="bg-BG" altLang="bg-BG" sz="3200" b="1" dirty="0">
              <a:solidFill>
                <a:srgbClr val="C00000"/>
              </a:solidFill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31" y="1029746"/>
            <a:ext cx="8229600" cy="4853530"/>
          </a:xfrm>
          <a:ln w="19050">
            <a:solidFill>
              <a:srgbClr val="C00000"/>
            </a:solidFill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bg-BG" smtClean="0"/>
              <a:t>Юлиана Пенева</a:t>
            </a:r>
            <a:endParaRPr lang="bg-BG" alt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/>
              <a:t>CITB709 -</a:t>
            </a:r>
            <a:r>
              <a:rPr lang="bg-BG" altLang="bg-BG" smtClean="0"/>
              <a:t>тема 8</a:t>
            </a:r>
            <a:endParaRPr lang="bg-BG" alt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EBE47-0321-410A-BED9-E418E0F55236}" type="slidenum">
              <a:rPr lang="bg-BG" altLang="bg-BG"/>
              <a:pPr/>
              <a:t>29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4753586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489" y="548680"/>
            <a:ext cx="7467600" cy="694184"/>
          </a:xfrm>
        </p:spPr>
        <p:txBody>
          <a:bodyPr/>
          <a:lstStyle/>
          <a:p>
            <a:pPr algn="ctr"/>
            <a:r>
              <a:rPr lang="bg-BG" altLang="bg-BG" sz="3200" b="1" dirty="0" smtClean="0">
                <a:solidFill>
                  <a:srgbClr val="C00000"/>
                </a:solidFill>
              </a:rPr>
              <a:t>Преговор</a:t>
            </a:r>
            <a:endParaRPr lang="bg-BG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331" y="1489869"/>
            <a:ext cx="7467600" cy="4758532"/>
          </a:xfrm>
        </p:spPr>
        <p:txBody>
          <a:bodyPr/>
          <a:lstStyle/>
          <a:p>
            <a:pPr marL="609600" indent="-609600">
              <a:lnSpc>
                <a:spcPct val="100000"/>
              </a:lnSpc>
              <a:spcBef>
                <a:spcPts val="0"/>
              </a:spcBef>
              <a:buFontTx/>
              <a:buAutoNum type="arabicPeriod"/>
            </a:pPr>
            <a:r>
              <a:rPr lang="bg-BG" altLang="bg-BG" sz="2400" cap="none" dirty="0" smtClean="0"/>
              <a:t>Информационно моделиране - </a:t>
            </a:r>
            <a:r>
              <a:rPr lang="bg-BG" altLang="bg-BG" sz="2400" u="sng" cap="none" dirty="0" smtClean="0">
                <a:solidFill>
                  <a:srgbClr val="C00000"/>
                </a:solidFill>
              </a:rPr>
              <a:t>основна дейност</a:t>
            </a:r>
            <a:r>
              <a:rPr lang="bg-BG" altLang="bg-BG" sz="2400" cap="none" dirty="0" smtClean="0">
                <a:solidFill>
                  <a:srgbClr val="C00000"/>
                </a:solidFill>
              </a:rPr>
              <a:t> </a:t>
            </a:r>
            <a:r>
              <a:rPr lang="bg-BG" altLang="bg-BG" sz="2400" cap="none" dirty="0" smtClean="0"/>
              <a:t>при разработването на информационни системи. </a:t>
            </a:r>
          </a:p>
          <a:p>
            <a:pPr marL="609600" indent="-609600">
              <a:lnSpc>
                <a:spcPct val="100000"/>
              </a:lnSpc>
              <a:spcBef>
                <a:spcPts val="0"/>
              </a:spcBef>
              <a:buFontTx/>
              <a:buAutoNum type="arabicPeriod"/>
            </a:pPr>
            <a:r>
              <a:rPr lang="bg-BG" altLang="bg-BG" sz="2400" cap="none" dirty="0" smtClean="0"/>
              <a:t>За да се изгради, експлоатира и поддържа една информационна система трябва да се моделира  информацията, свързана с дейността на дадена организация. </a:t>
            </a:r>
          </a:p>
          <a:p>
            <a:pPr marL="609600" indent="-609600">
              <a:lnSpc>
                <a:spcPct val="100000"/>
              </a:lnSpc>
              <a:spcBef>
                <a:spcPts val="0"/>
              </a:spcBef>
              <a:buFontTx/>
              <a:buAutoNum type="arabicPeriod"/>
            </a:pPr>
            <a:r>
              <a:rPr lang="bg-BG" altLang="bg-BG" sz="2400" cap="none" dirty="0" smtClean="0"/>
              <a:t>Архитектурата на информационната система предполага:</a:t>
            </a:r>
          </a:p>
          <a:p>
            <a:pPr marL="990600" lvl="1" indent="-533400">
              <a:lnSpc>
                <a:spcPct val="100000"/>
              </a:lnSpc>
              <a:spcBef>
                <a:spcPts val="0"/>
              </a:spcBef>
            </a:pPr>
            <a:r>
              <a:rPr lang="bg-BG" altLang="bg-BG" sz="2400" cap="none" dirty="0" smtClean="0"/>
              <a:t>моделиране на данните и процесите в организацията;</a:t>
            </a:r>
          </a:p>
          <a:p>
            <a:pPr marL="990600" lvl="1" indent="-533400">
              <a:lnSpc>
                <a:spcPct val="100000"/>
              </a:lnSpc>
              <a:spcBef>
                <a:spcPts val="0"/>
              </a:spcBef>
            </a:pPr>
            <a:r>
              <a:rPr lang="bg-BG" altLang="bg-BG" sz="2400" cap="none" dirty="0" smtClean="0"/>
              <a:t>представяне на бизнеса на организацията чрез модела.</a:t>
            </a:r>
          </a:p>
          <a:p>
            <a:endParaRPr lang="bg-B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bg-BG" smtClean="0"/>
              <a:t>Юлиана Пенева</a:t>
            </a:r>
            <a:endParaRPr lang="bg-BG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/>
              <a:t>CITB709 -</a:t>
            </a:r>
            <a:r>
              <a:rPr lang="bg-BG" altLang="bg-BG" smtClean="0"/>
              <a:t>тема 8</a:t>
            </a:r>
            <a:endParaRPr lang="bg-BG" altLang="bg-B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A7516-FE2A-4D3D-94C7-E37E236B8432}" type="slidenum">
              <a:rPr lang="bg-BG" altLang="bg-BG" smtClean="0"/>
              <a:pPr/>
              <a:t>3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077253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>
          <a:xfrm>
            <a:off x="726729" y="399802"/>
            <a:ext cx="7467600" cy="796950"/>
          </a:xfrm>
        </p:spPr>
        <p:txBody>
          <a:bodyPr>
            <a:normAutofit/>
          </a:bodyPr>
          <a:lstStyle/>
          <a:p>
            <a:pPr algn="ctr"/>
            <a:r>
              <a:rPr lang="bg-BG" altLang="bg-BG" sz="3200" b="1" dirty="0">
                <a:solidFill>
                  <a:srgbClr val="C00000"/>
                </a:solidFill>
              </a:rPr>
              <a:t>Как е в действителност??</a:t>
            </a:r>
          </a:p>
        </p:txBody>
      </p:sp>
      <p:pic>
        <p:nvPicPr>
          <p:cNvPr id="187396" name="Picture 4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538" y="1087258"/>
            <a:ext cx="6895981" cy="5161143"/>
          </a:xfrm>
          <a:noFill/>
          <a:ln w="190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560" y="6453336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bg-BG" smtClean="0"/>
              <a:t>Юлиана Пенева</a:t>
            </a:r>
            <a:endParaRPr lang="bg-BG" alt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7544" y="6453336"/>
            <a:ext cx="5004665" cy="365125"/>
          </a:xfrm>
          <a:prstGeom prst="rect">
            <a:avLst/>
          </a:prstGeom>
        </p:spPr>
        <p:txBody>
          <a:bodyPr/>
          <a:lstStyle/>
          <a:p>
            <a:r>
              <a:rPr lang="en-US" altLang="bg-BG" smtClean="0"/>
              <a:t>CITB709 -</a:t>
            </a:r>
            <a:r>
              <a:rPr lang="bg-BG" altLang="bg-BG" smtClean="0"/>
              <a:t>тема 8</a:t>
            </a:r>
            <a:endParaRPr lang="bg-BG" alt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D04F717B-D55F-4DB0-80AA-CA593531AE56}" type="slidenum">
              <a:rPr lang="bg-BG" altLang="bg-BG"/>
              <a:pPr/>
              <a:t>30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8939048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53217" y="606124"/>
            <a:ext cx="8243887" cy="590628"/>
          </a:xfrm>
        </p:spPr>
        <p:txBody>
          <a:bodyPr/>
          <a:lstStyle/>
          <a:p>
            <a:pPr algn="ctr"/>
            <a:r>
              <a:rPr lang="bg-BG" altLang="bg-BG" sz="3200" b="1" dirty="0">
                <a:solidFill>
                  <a:srgbClr val="C00000"/>
                </a:solidFill>
              </a:rPr>
              <a:t>Обектно-ориентиран анализ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323528" y="1196752"/>
            <a:ext cx="8573576" cy="5184576"/>
          </a:xfrm>
        </p:spPr>
        <p:txBody>
          <a:bodyPr>
            <a:normAutofit fontScale="77500" lnSpcReduction="20000"/>
          </a:bodyPr>
          <a:lstStyle/>
          <a:p>
            <a:pPr marL="609600" indent="-609600">
              <a:spcBef>
                <a:spcPts val="0"/>
              </a:spcBef>
              <a:buFontTx/>
              <a:buAutoNum type="arabicPeriod"/>
            </a:pPr>
            <a:r>
              <a:rPr lang="bg-BG" altLang="bg-BG" sz="2600" b="0" cap="none" dirty="0" smtClean="0"/>
              <a:t>Системата се разглежда като съвкупност от обекти, които взаимодействат помежду си чрез услуги. </a:t>
            </a:r>
          </a:p>
          <a:p>
            <a:pPr marL="609600" indent="-609600">
              <a:spcBef>
                <a:spcPts val="0"/>
              </a:spcBef>
              <a:buFontTx/>
              <a:buAutoNum type="arabicPeriod"/>
            </a:pPr>
            <a:r>
              <a:rPr lang="bg-BG" altLang="bg-BG" sz="2600" b="0" cap="none" dirty="0" smtClean="0"/>
              <a:t>Цел: идентифицирането на обектите, които съществуват в проблемната област, определянето им и задаване на връзките помежду им. </a:t>
            </a:r>
          </a:p>
          <a:p>
            <a:pPr marL="609600" indent="-609600">
              <a:spcBef>
                <a:spcPts val="0"/>
              </a:spcBef>
              <a:buFontTx/>
              <a:buAutoNum type="arabicPeriod"/>
            </a:pPr>
            <a:r>
              <a:rPr lang="bg-BG" altLang="bg-BG" sz="2600" b="0" cap="none" dirty="0" smtClean="0"/>
              <a:t>В последните години се прилага доста – заради </a:t>
            </a:r>
            <a:r>
              <a:rPr lang="en-US" altLang="bg-BG" sz="2600" b="0" cap="none" dirty="0" smtClean="0"/>
              <a:t>reuse.</a:t>
            </a:r>
          </a:p>
          <a:p>
            <a:pPr marL="609600" indent="-609600">
              <a:spcBef>
                <a:spcPts val="0"/>
              </a:spcBef>
              <a:buFontTx/>
              <a:buAutoNum type="arabicPeriod"/>
            </a:pPr>
            <a:r>
              <a:rPr lang="bg-BG" altLang="bg-BG" sz="2600" b="0" cap="none" dirty="0" smtClean="0"/>
              <a:t>Има много подходи, които си приличат – </a:t>
            </a:r>
            <a:r>
              <a:rPr lang="en-US" altLang="bg-BG" sz="2600" b="0" cap="none" dirty="0" smtClean="0"/>
              <a:t>E-R, UML</a:t>
            </a:r>
            <a:r>
              <a:rPr lang="bg-BG" altLang="bg-BG" sz="2600" b="0" cap="none" dirty="0" smtClean="0"/>
              <a:t> </a:t>
            </a:r>
            <a:r>
              <a:rPr lang="en-US" altLang="bg-BG" sz="2600" b="0" cap="none" dirty="0" smtClean="0"/>
              <a:t>- </a:t>
            </a:r>
            <a:r>
              <a:rPr lang="bg-BG" altLang="bg-BG" sz="2600" b="0" cap="none" dirty="0" smtClean="0"/>
              <a:t>клас </a:t>
            </a:r>
            <a:r>
              <a:rPr lang="bg-BG" altLang="bg-BG" sz="2600" b="0" cap="none" dirty="0" smtClean="0"/>
              <a:t>диаграми……...</a:t>
            </a:r>
          </a:p>
          <a:p>
            <a:pPr marL="609600" indent="-609600">
              <a:spcBef>
                <a:spcPts val="0"/>
              </a:spcBef>
            </a:pPr>
            <a:endParaRPr lang="bg-BG" altLang="bg-BG" sz="900" b="0" cap="none" dirty="0" smtClean="0"/>
          </a:p>
          <a:p>
            <a:pPr marL="0" indent="0">
              <a:spcBef>
                <a:spcPts val="0"/>
              </a:spcBef>
              <a:buNone/>
            </a:pPr>
            <a:r>
              <a:rPr lang="bg-BG" altLang="bg-BG" sz="2600" b="0" cap="none" dirty="0" smtClean="0"/>
              <a:t>Построяването на обектен модел на дадена система минава през следните стъпки:</a:t>
            </a:r>
          </a:p>
          <a:p>
            <a:pPr marL="609600" indent="-609600">
              <a:spcBef>
                <a:spcPts val="0"/>
              </a:spcBef>
              <a:buFontTx/>
              <a:buAutoNum type="arabicPeriod"/>
            </a:pPr>
            <a:r>
              <a:rPr lang="bg-BG" altLang="bg-BG" sz="2600" b="0" cap="none" dirty="0" smtClean="0"/>
              <a:t>Идентифициране на обектите. </a:t>
            </a:r>
          </a:p>
          <a:p>
            <a:pPr marL="609600" indent="-609600">
              <a:spcBef>
                <a:spcPts val="0"/>
              </a:spcBef>
              <a:buFontTx/>
              <a:buAutoNum type="arabicPeriod"/>
            </a:pPr>
            <a:r>
              <a:rPr lang="bg-BG" altLang="bg-BG" sz="2600" b="0" cap="none" dirty="0" smtClean="0"/>
              <a:t>Идентифициране на структурите. </a:t>
            </a:r>
          </a:p>
          <a:p>
            <a:pPr marL="609600" indent="-609600">
              <a:spcBef>
                <a:spcPts val="0"/>
              </a:spcBef>
              <a:buFontTx/>
              <a:buAutoNum type="arabicPeriod"/>
            </a:pPr>
            <a:r>
              <a:rPr lang="bg-BG" altLang="bg-BG" sz="2600" b="0" cap="none" dirty="0" smtClean="0"/>
              <a:t>Идентифициране на атрибутите. </a:t>
            </a:r>
          </a:p>
          <a:p>
            <a:pPr marL="609600" indent="-609600">
              <a:spcBef>
                <a:spcPts val="0"/>
              </a:spcBef>
              <a:buFontTx/>
              <a:buAutoNum type="arabicPeriod"/>
            </a:pPr>
            <a:r>
              <a:rPr lang="bg-BG" altLang="bg-BG" sz="2600" b="0" cap="none" dirty="0" smtClean="0"/>
              <a:t>Идентифициране на асоциациите. </a:t>
            </a:r>
          </a:p>
          <a:p>
            <a:pPr marL="609600" indent="-609600">
              <a:spcBef>
                <a:spcPts val="0"/>
              </a:spcBef>
              <a:buFontTx/>
              <a:buAutoNum type="arabicPeriod"/>
            </a:pPr>
            <a:r>
              <a:rPr lang="bg-BG" altLang="bg-BG" sz="2600" b="0" cap="none" dirty="0" smtClean="0"/>
              <a:t>Дефиниране на услугите (операциите).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endParaRPr lang="bg-BG" altLang="bg-BG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15616" y="6410559"/>
            <a:ext cx="2057400" cy="365125"/>
          </a:xfrm>
        </p:spPr>
        <p:txBody>
          <a:bodyPr/>
          <a:lstStyle/>
          <a:p>
            <a:r>
              <a:rPr lang="en-US" altLang="bg-BG" smtClean="0"/>
              <a:t>Юлиана Пенева</a:t>
            </a:r>
            <a:endParaRPr lang="bg-BG" alt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3528" y="6381328"/>
            <a:ext cx="5004665" cy="365125"/>
          </a:xfrm>
        </p:spPr>
        <p:txBody>
          <a:bodyPr/>
          <a:lstStyle/>
          <a:p>
            <a:r>
              <a:rPr lang="en-US" altLang="bg-BG" smtClean="0"/>
              <a:t>CITB709 -</a:t>
            </a:r>
            <a:r>
              <a:rPr lang="bg-BG" altLang="bg-BG" smtClean="0"/>
              <a:t>тема 8</a:t>
            </a:r>
            <a:endParaRPr lang="bg-BG" alt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EACC4-FC6A-4E10-844E-47E248C1D6E7}" type="slidenum">
              <a:rPr lang="bg-BG" altLang="bg-BG"/>
              <a:pPr/>
              <a:t>31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0113163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3" name="Rectangle 5"/>
          <p:cNvSpPr>
            <a:spLocks noGrp="1" noChangeArrowheads="1"/>
          </p:cNvSpPr>
          <p:nvPr>
            <p:ph type="title"/>
          </p:nvPr>
        </p:nvSpPr>
        <p:spPr>
          <a:xfrm>
            <a:off x="442913" y="103189"/>
            <a:ext cx="8243887" cy="949547"/>
          </a:xfrm>
        </p:spPr>
        <p:txBody>
          <a:bodyPr>
            <a:noAutofit/>
          </a:bodyPr>
          <a:lstStyle/>
          <a:p>
            <a:pPr algn="ctr"/>
            <a:r>
              <a:rPr lang="bg-BG" altLang="bg-BG" sz="3200" b="1" dirty="0">
                <a:solidFill>
                  <a:srgbClr val="C00000"/>
                </a:solidFill>
              </a:rPr>
              <a:t>Обектно-ориентиран анализ – пример “библиотека”</a:t>
            </a:r>
            <a:endParaRPr lang="en-US" altLang="bg-BG" sz="3200" b="1" dirty="0">
              <a:solidFill>
                <a:srgbClr val="C00000"/>
              </a:solidFill>
            </a:endParaRPr>
          </a:p>
        </p:txBody>
      </p:sp>
      <p:sp>
        <p:nvSpPr>
          <p:cNvPr id="165895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1124744"/>
            <a:ext cx="8229600" cy="4318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bg-BG" altLang="bg-BG" sz="2400" b="0" cap="none" dirty="0" smtClean="0">
                <a:solidFill>
                  <a:srgbClr val="002060"/>
                </a:solidFill>
              </a:rPr>
              <a:t>Пример – йерархия на класове за библиотека</a:t>
            </a:r>
            <a:endParaRPr lang="en-US" altLang="bg-BG" sz="2400" b="0" cap="none" dirty="0">
              <a:solidFill>
                <a:srgbClr val="002060"/>
              </a:solidFill>
            </a:endParaRPr>
          </a:p>
        </p:txBody>
      </p:sp>
      <p:pic>
        <p:nvPicPr>
          <p:cNvPr id="16589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9632" y="1625749"/>
            <a:ext cx="6289030" cy="4536033"/>
          </a:xfrm>
          <a:noFill/>
          <a:ln w="19050" cap="flat" cmpd="sng">
            <a:solidFill>
              <a:srgbClr val="C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bg-BG" smtClean="0"/>
              <a:t>Юлиана Пенева</a:t>
            </a:r>
            <a:endParaRPr lang="bg-BG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8064" y="6237312"/>
            <a:ext cx="2895600" cy="457200"/>
          </a:xfrm>
        </p:spPr>
        <p:txBody>
          <a:bodyPr/>
          <a:lstStyle/>
          <a:p>
            <a:r>
              <a:rPr lang="en-US" altLang="bg-BG" smtClean="0"/>
              <a:t>CITB709 -</a:t>
            </a:r>
            <a:r>
              <a:rPr lang="bg-BG" altLang="bg-BG" smtClean="0"/>
              <a:t>тема 8</a:t>
            </a:r>
            <a:endParaRPr lang="bg-BG" altLang="bg-B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72400" y="6243638"/>
            <a:ext cx="514400" cy="497730"/>
          </a:xfrm>
        </p:spPr>
        <p:txBody>
          <a:bodyPr/>
          <a:lstStyle/>
          <a:p>
            <a:fld id="{A91BE0D4-C5E4-4D34-8FB4-4BCD18819C73}" type="slidenum">
              <a:rPr lang="bg-BG" altLang="bg-BG"/>
              <a:pPr/>
              <a:t>32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7628327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6" name="Rectangle 4"/>
          <p:cNvSpPr>
            <a:spLocks noGrp="1" noChangeArrowheads="1"/>
          </p:cNvSpPr>
          <p:nvPr>
            <p:ph type="title"/>
          </p:nvPr>
        </p:nvSpPr>
        <p:spPr>
          <a:xfrm>
            <a:off x="442913" y="103189"/>
            <a:ext cx="8243887" cy="877539"/>
          </a:xfrm>
        </p:spPr>
        <p:txBody>
          <a:bodyPr>
            <a:normAutofit fontScale="90000"/>
          </a:bodyPr>
          <a:lstStyle/>
          <a:p>
            <a:pPr algn="ctr"/>
            <a:r>
              <a:rPr lang="bg-BG" altLang="bg-BG" b="1" dirty="0">
                <a:solidFill>
                  <a:srgbClr val="C00000"/>
                </a:solidFill>
              </a:rPr>
              <a:t>Обектно-ориентиран анализ – пример “библиотека”</a:t>
            </a:r>
            <a:endParaRPr lang="en-US" altLang="bg-BG" b="1" dirty="0">
              <a:solidFill>
                <a:srgbClr val="C00000"/>
              </a:solidFill>
            </a:endParaRPr>
          </a:p>
        </p:txBody>
      </p:sp>
      <p:sp>
        <p:nvSpPr>
          <p:cNvPr id="16691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980728"/>
            <a:ext cx="8229600" cy="533400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bg-BG" altLang="bg-BG" sz="2400" b="0" cap="none" dirty="0" smtClean="0">
                <a:solidFill>
                  <a:srgbClr val="002060"/>
                </a:solidFill>
              </a:rPr>
              <a:t>Йерархия на потребителите</a:t>
            </a:r>
            <a:endParaRPr lang="en-US" altLang="bg-BG" sz="2400" b="0" cap="none" dirty="0">
              <a:solidFill>
                <a:srgbClr val="002060"/>
              </a:solidFill>
            </a:endParaRPr>
          </a:p>
        </p:txBody>
      </p:sp>
      <p:pic>
        <p:nvPicPr>
          <p:cNvPr id="166919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3688" y="1692386"/>
            <a:ext cx="5979515" cy="4765774"/>
          </a:xfrm>
          <a:noFill/>
          <a:ln w="19050" cap="flat" cmpd="sng">
            <a:solidFill>
              <a:schemeClr val="accent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bg-BG" smtClean="0"/>
              <a:t>Юлиана Пенева</a:t>
            </a:r>
            <a:endParaRPr lang="bg-BG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076056" y="6309320"/>
            <a:ext cx="2895600" cy="457200"/>
          </a:xfrm>
        </p:spPr>
        <p:txBody>
          <a:bodyPr/>
          <a:lstStyle/>
          <a:p>
            <a:r>
              <a:rPr lang="en-US" altLang="bg-BG" smtClean="0"/>
              <a:t>CITB709 -</a:t>
            </a:r>
            <a:r>
              <a:rPr lang="bg-BG" altLang="bg-BG" smtClean="0"/>
              <a:t>тема 8</a:t>
            </a:r>
            <a:endParaRPr lang="bg-BG" altLang="bg-B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72400" y="6243638"/>
            <a:ext cx="514400" cy="497730"/>
          </a:xfrm>
        </p:spPr>
        <p:txBody>
          <a:bodyPr/>
          <a:lstStyle/>
          <a:p>
            <a:fld id="{196DB7BD-B55B-47EE-8982-D3FE9AA2099F}" type="slidenum">
              <a:rPr lang="bg-BG" altLang="bg-BG"/>
              <a:pPr/>
              <a:t>33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6699445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>
          <a:xfrm>
            <a:off x="704489" y="471810"/>
            <a:ext cx="7467600" cy="724942"/>
          </a:xfrm>
        </p:spPr>
        <p:txBody>
          <a:bodyPr>
            <a:normAutofit/>
          </a:bodyPr>
          <a:lstStyle/>
          <a:p>
            <a:pPr algn="ctr"/>
            <a:r>
              <a:rPr lang="bg-BG" altLang="bg-BG" sz="3200" b="1" dirty="0">
                <a:solidFill>
                  <a:srgbClr val="C00000"/>
                </a:solidFill>
              </a:rPr>
              <a:t>Въведение в </a:t>
            </a:r>
            <a:r>
              <a:rPr lang="en-US" altLang="bg-BG" sz="3200" b="1" dirty="0">
                <a:solidFill>
                  <a:srgbClr val="C00000"/>
                </a:solidFill>
              </a:rPr>
              <a:t>UML</a:t>
            </a:r>
          </a:p>
        </p:txBody>
      </p:sp>
      <p:sp>
        <p:nvSpPr>
          <p:cNvPr id="256003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991070" y="1340768"/>
            <a:ext cx="7467600" cy="454250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bg-BG" altLang="bg-BG" sz="2400" cap="none" dirty="0" smtClean="0"/>
              <a:t>Предназначение</a:t>
            </a:r>
          </a:p>
          <a:p>
            <a:pPr lvl="1"/>
            <a:r>
              <a:rPr lang="bg-BG" altLang="bg-BG" sz="2400" cap="none" dirty="0" smtClean="0"/>
              <a:t>акроним на </a:t>
            </a:r>
            <a:r>
              <a:rPr lang="en-US" altLang="bg-BG" sz="2400" cap="none" dirty="0" smtClean="0"/>
              <a:t>Unified Modeling Language</a:t>
            </a:r>
            <a:r>
              <a:rPr lang="bg-BG" altLang="bg-BG" sz="2400" cap="none" dirty="0" smtClean="0"/>
              <a:t>;</a:t>
            </a:r>
            <a:endParaRPr lang="en-US" altLang="bg-BG" sz="2400" cap="none" dirty="0" smtClean="0"/>
          </a:p>
          <a:p>
            <a:pPr lvl="1"/>
            <a:r>
              <a:rPr lang="bg-BG" altLang="bg-BG" sz="2400" cap="none" dirty="0" smtClean="0"/>
              <a:t>използва се за описание на обектни модели;</a:t>
            </a:r>
          </a:p>
          <a:p>
            <a:pPr lvl="1"/>
            <a:r>
              <a:rPr lang="bg-BG" altLang="bg-BG" sz="2400" cap="none" dirty="0" smtClean="0"/>
              <a:t>използва различни типове диаграми за описанието на различни аспекти на модела.</a:t>
            </a:r>
          </a:p>
          <a:p>
            <a:pPr marL="457200" indent="-457200">
              <a:buFont typeface="+mj-lt"/>
              <a:buAutoNum type="arabicPeriod"/>
            </a:pPr>
            <a:r>
              <a:rPr lang="bg-BG" altLang="bg-BG" sz="2400" cap="none" dirty="0" smtClean="0"/>
              <a:t>Пълно описание</a:t>
            </a:r>
            <a:br>
              <a:rPr lang="bg-BG" altLang="bg-BG" sz="2400" cap="none" dirty="0" smtClean="0"/>
            </a:br>
            <a:r>
              <a:rPr lang="en-US" altLang="bg-BG" sz="2400" cap="none" dirty="0" smtClean="0"/>
              <a:t>http://www.uml.org/</a:t>
            </a:r>
            <a:endParaRPr lang="en-US" altLang="bg-BG" sz="2400" cap="non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bg-BG" smtClean="0"/>
              <a:t>Юлиана Пенева</a:t>
            </a:r>
            <a:endParaRPr lang="bg-BG" alt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bg-BG" smtClean="0"/>
              <a:t>CITB709 -</a:t>
            </a:r>
            <a:r>
              <a:rPr lang="bg-BG" altLang="bg-BG" smtClean="0"/>
              <a:t>тема 8</a:t>
            </a:r>
            <a:endParaRPr lang="bg-BG" alt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0725AF4-568D-4BF0-BCD1-8F8C2FF8C46D}" type="slidenum">
              <a:rPr lang="bg-BG" altLang="bg-BG"/>
              <a:pPr/>
              <a:t>34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6358647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75957" y="349707"/>
            <a:ext cx="7467600" cy="796950"/>
          </a:xfrm>
        </p:spPr>
        <p:txBody>
          <a:bodyPr>
            <a:normAutofit/>
          </a:bodyPr>
          <a:lstStyle/>
          <a:p>
            <a:pPr algn="ctr"/>
            <a:r>
              <a:rPr lang="bg-BG" sz="3200" b="1" dirty="0" smtClean="0">
                <a:solidFill>
                  <a:srgbClr val="C00000"/>
                </a:solidFill>
              </a:rPr>
              <a:t>Въведение в </a:t>
            </a:r>
            <a:r>
              <a:rPr lang="en-US" sz="3200" b="1" dirty="0" smtClean="0">
                <a:solidFill>
                  <a:srgbClr val="C00000"/>
                </a:solidFill>
              </a:rPr>
              <a:t>UML</a:t>
            </a:r>
            <a:endParaRPr lang="bg-BG" sz="3200" b="1" dirty="0">
              <a:solidFill>
                <a:srgbClr val="C000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295608" y="999895"/>
            <a:ext cx="8308840" cy="4968552"/>
          </a:xfrm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400" cap="none" dirty="0" smtClean="0"/>
              <a:t>UML –</a:t>
            </a:r>
            <a:r>
              <a:rPr lang="bg-BG" sz="2400" cap="none" dirty="0" smtClean="0"/>
              <a:t>е най-използвана спецификация на групата</a:t>
            </a:r>
            <a:r>
              <a:rPr lang="en-US" sz="2400" cap="none" dirty="0" smtClean="0"/>
              <a:t> </a:t>
            </a:r>
            <a:r>
              <a:rPr lang="en-US" sz="2400" cap="none" dirty="0" smtClean="0">
                <a:hlinkClick r:id="rId2"/>
              </a:rPr>
              <a:t>OMG</a:t>
            </a:r>
            <a:r>
              <a:rPr lang="en-US" sz="2400" cap="none" dirty="0" smtClean="0"/>
              <a:t> </a:t>
            </a:r>
            <a:r>
              <a:rPr lang="en-US" sz="2400" cap="none" dirty="0" smtClean="0"/>
              <a:t>(Object Management Group</a:t>
            </a:r>
            <a:r>
              <a:rPr lang="bg-BG" sz="2400" cap="none" dirty="0" smtClean="0"/>
              <a:t>)</a:t>
            </a:r>
            <a:r>
              <a:rPr lang="en-US" sz="2400" cap="none" dirty="0" smtClean="0"/>
              <a:t> </a:t>
            </a:r>
            <a:r>
              <a:rPr lang="bg-BG" sz="2400" cap="none" dirty="0" smtClean="0"/>
              <a:t>и е средство за моделиране на структурата, поведението и архитектурата на приложението включително структурата на данните и цялостния бизнес процес.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400" cap="none" dirty="0" smtClean="0"/>
              <a:t>UML</a:t>
            </a:r>
            <a:r>
              <a:rPr lang="bg-BG" sz="2400" cap="none" dirty="0" smtClean="0"/>
              <a:t> заедно с  </a:t>
            </a:r>
            <a:r>
              <a:rPr lang="en-US" sz="2400" cap="none" dirty="0" smtClean="0">
                <a:hlinkClick r:id="rId3"/>
              </a:rPr>
              <a:t>Meta Object Facility (MOF™)</a:t>
            </a:r>
            <a:r>
              <a:rPr lang="bg-BG" sz="2400" cap="none" dirty="0" smtClean="0"/>
              <a:t> </a:t>
            </a:r>
            <a:r>
              <a:rPr lang="bg-BG" sz="2400" cap="none" dirty="0" smtClean="0"/>
              <a:t>са в основата на </a:t>
            </a:r>
            <a:r>
              <a:rPr lang="en-US" sz="2400" cap="none" dirty="0" smtClean="0"/>
              <a:t> </a:t>
            </a:r>
            <a:r>
              <a:rPr lang="en-US" sz="2400" cap="none" dirty="0" smtClean="0">
                <a:hlinkClick r:id="rId4"/>
              </a:rPr>
              <a:t>Model-driven Architecture</a:t>
            </a:r>
            <a:r>
              <a:rPr lang="en-US" sz="2400" cap="none" dirty="0" smtClean="0"/>
              <a:t>®, </a:t>
            </a:r>
            <a:r>
              <a:rPr lang="bg-BG" sz="2400" cap="none" dirty="0" smtClean="0"/>
              <a:t>която обединява всички стъпки, отнасящи се до разработването на дадено приложение.</a:t>
            </a:r>
            <a:endParaRPr lang="en-US" sz="2400" cap="none" dirty="0" smtClean="0"/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400" cap="none" dirty="0" smtClean="0"/>
              <a:t>OMG </a:t>
            </a:r>
            <a:r>
              <a:rPr lang="en-US" sz="2400" cap="none" dirty="0" smtClean="0"/>
              <a:t>e </a:t>
            </a:r>
            <a:r>
              <a:rPr lang="en-US" sz="2400" cap="none" dirty="0" smtClean="0">
                <a:hlinkClick r:id="rId5"/>
              </a:rPr>
              <a:t>not-for-profit technology standards consortium</a:t>
            </a:r>
            <a:r>
              <a:rPr lang="bg-BG" sz="2400" cap="none" dirty="0" smtClean="0"/>
              <a:t>,</a:t>
            </a:r>
            <a:r>
              <a:rPr lang="en-US" sz="2400" cap="none" dirty="0" smtClean="0"/>
              <a:t> </a:t>
            </a:r>
            <a:r>
              <a:rPr lang="bg-BG" sz="2400" cap="none" dirty="0" smtClean="0"/>
              <a:t>който поддържа спецификацията на </a:t>
            </a:r>
            <a:r>
              <a:rPr lang="en-US" sz="2400" cap="none" dirty="0" smtClean="0"/>
              <a:t>UML</a:t>
            </a:r>
            <a:r>
              <a:rPr lang="bg-BG" sz="2400" cap="none" dirty="0" smtClean="0"/>
              <a:t>. Моделира се с моделно средство, което се предоставя от съответни доставчици.</a:t>
            </a:r>
            <a:r>
              <a:rPr lang="en-US" sz="2400" cap="none" dirty="0" smtClean="0"/>
              <a:t> </a:t>
            </a:r>
            <a:endParaRPr lang="bg-BG" sz="2400" cap="non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bg-BG" smtClean="0"/>
              <a:t>Юлиана Пенева</a:t>
            </a:r>
            <a:endParaRPr lang="bg-BG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/>
              <a:t>CITB709 -</a:t>
            </a:r>
            <a:r>
              <a:rPr lang="bg-BG" altLang="bg-BG" smtClean="0"/>
              <a:t>тема 8</a:t>
            </a:r>
            <a:endParaRPr lang="bg-BG" altLang="bg-B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A7516-FE2A-4D3D-94C7-E37E236B8432}" type="slidenum">
              <a:rPr lang="bg-BG" altLang="bg-BG" smtClean="0"/>
              <a:pPr/>
              <a:t>35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4666800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9472"/>
            <a:ext cx="7467600" cy="810344"/>
          </a:xfrm>
        </p:spPr>
        <p:txBody>
          <a:bodyPr>
            <a:normAutofit/>
          </a:bodyPr>
          <a:lstStyle/>
          <a:p>
            <a:pPr algn="ctr"/>
            <a:r>
              <a:rPr lang="bg-BG" altLang="bg-BG" sz="3200" b="1" dirty="0">
                <a:solidFill>
                  <a:srgbClr val="C00000"/>
                </a:solidFill>
              </a:rPr>
              <a:t>Диаграми в </a:t>
            </a:r>
            <a:r>
              <a:rPr lang="en-US" altLang="bg-BG" sz="3200" b="1" dirty="0">
                <a:solidFill>
                  <a:srgbClr val="C00000"/>
                </a:solidFill>
              </a:rPr>
              <a:t>UML</a:t>
            </a:r>
          </a:p>
        </p:txBody>
      </p:sp>
      <p:sp>
        <p:nvSpPr>
          <p:cNvPr id="257027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539552" y="1052736"/>
            <a:ext cx="7467600" cy="4752528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bg-BG" altLang="bg-BG" sz="2800" cap="none" dirty="0" smtClean="0"/>
              <a:t>Класове (</a:t>
            </a:r>
            <a:r>
              <a:rPr lang="en-US" altLang="bg-BG" sz="2800" cap="none" dirty="0" smtClean="0"/>
              <a:t>class)</a:t>
            </a:r>
            <a:r>
              <a:rPr lang="bg-BG" altLang="bg-BG" sz="2800" cap="none" dirty="0" smtClean="0"/>
              <a:t> – части от статичната структура на модела (на данните)</a:t>
            </a:r>
            <a:r>
              <a:rPr lang="en-US" altLang="bg-BG" sz="2800" cap="none" dirty="0" smtClean="0"/>
              <a:t>.</a:t>
            </a:r>
            <a:endParaRPr lang="bg-BG" altLang="bg-BG" sz="2800" cap="none" dirty="0" smtClean="0"/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bg-BG" altLang="bg-BG" sz="2800" cap="none" dirty="0" smtClean="0"/>
              <a:t>Използване</a:t>
            </a:r>
            <a:r>
              <a:rPr lang="en-US" altLang="bg-BG" sz="2800" cap="none" dirty="0" smtClean="0"/>
              <a:t> (use case)</a:t>
            </a:r>
            <a:r>
              <a:rPr lang="bg-BG" altLang="bg-BG" sz="2800" cap="none" dirty="0" smtClean="0"/>
              <a:t> – идентифицира основните функции на системата и връзката на основните действащи </a:t>
            </a:r>
            <a:r>
              <a:rPr lang="en-US" altLang="bg-BG" sz="2800" cap="none" dirty="0" smtClean="0"/>
              <a:t> </a:t>
            </a:r>
            <a:r>
              <a:rPr lang="bg-BG" altLang="bg-BG" sz="2800" cap="none" dirty="0" smtClean="0"/>
              <a:t>лица </a:t>
            </a:r>
            <a:r>
              <a:rPr lang="en-US" altLang="bg-BG" sz="2800" cap="none" dirty="0" smtClean="0"/>
              <a:t>(actors) </a:t>
            </a:r>
            <a:r>
              <a:rPr lang="bg-BG" altLang="bg-BG" sz="2800" cap="none" dirty="0" smtClean="0"/>
              <a:t>с тях</a:t>
            </a:r>
            <a:r>
              <a:rPr lang="en-US" altLang="bg-BG" sz="2800" cap="none" dirty="0" smtClean="0"/>
              <a:t>.</a:t>
            </a:r>
            <a:endParaRPr lang="bg-BG" altLang="bg-BG" sz="2800" cap="none" dirty="0" smtClean="0"/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bg-BG" altLang="bg-BG" sz="2800" cap="none" dirty="0" smtClean="0"/>
              <a:t>Последователност</a:t>
            </a:r>
            <a:r>
              <a:rPr lang="en-US" altLang="bg-BG" sz="2800" cap="none" dirty="0" smtClean="0"/>
              <a:t> (</a:t>
            </a:r>
            <a:r>
              <a:rPr lang="bg-BG" altLang="bg-BG" sz="2800" cap="none" dirty="0" err="1" smtClean="0"/>
              <a:t>sequence</a:t>
            </a:r>
            <a:r>
              <a:rPr lang="en-US" altLang="bg-BG" sz="2800" b="1" i="1" cap="none" dirty="0" smtClean="0"/>
              <a:t>)</a:t>
            </a:r>
            <a:r>
              <a:rPr lang="bg-BG" altLang="bg-BG" sz="2800" cap="none" dirty="0" smtClean="0"/>
              <a:t> – показва взаимодействията като последователност от съобщения</a:t>
            </a:r>
            <a:r>
              <a:rPr lang="en-US" altLang="bg-BG" sz="2800" cap="none" dirty="0" smtClean="0"/>
              <a:t>.</a:t>
            </a:r>
            <a:endParaRPr lang="bg-BG" altLang="bg-BG" sz="2800" cap="none" dirty="0" smtClean="0"/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bg-BG" altLang="bg-BG" sz="2800" cap="none" dirty="0" smtClean="0"/>
              <a:t>Сътрудничество (</a:t>
            </a:r>
            <a:r>
              <a:rPr lang="bg-BG" altLang="bg-BG" sz="2800" cap="none" dirty="0" err="1" smtClean="0"/>
              <a:t>collaboration</a:t>
            </a:r>
            <a:r>
              <a:rPr lang="bg-BG" altLang="bg-BG" sz="2800" cap="none" dirty="0" smtClean="0"/>
              <a:t>) – показва взаимодействията</a:t>
            </a:r>
            <a:r>
              <a:rPr lang="en-US" altLang="bg-BG" sz="2800" cap="none" dirty="0" smtClean="0"/>
              <a:t>, </a:t>
            </a:r>
            <a:r>
              <a:rPr lang="bg-BG" altLang="bg-BG" sz="2800" cap="none" dirty="0" smtClean="0"/>
              <a:t> организирани около обектите и връзките между тях.</a:t>
            </a:r>
            <a:endParaRPr lang="en-US" altLang="bg-BG" sz="2800" cap="non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bg-BG" smtClean="0"/>
              <a:t>Юлиана Пенева</a:t>
            </a:r>
            <a:endParaRPr lang="bg-BG" alt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bg-BG" smtClean="0"/>
              <a:t>CITB709 -</a:t>
            </a:r>
            <a:r>
              <a:rPr lang="bg-BG" altLang="bg-BG" smtClean="0"/>
              <a:t>тема 8</a:t>
            </a:r>
            <a:endParaRPr lang="bg-BG" alt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32E23436-4811-417B-978E-6C3083FA3462}" type="slidenum">
              <a:rPr lang="bg-BG" altLang="bg-BG"/>
              <a:pPr/>
              <a:t>36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783840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331" y="404664"/>
            <a:ext cx="7467600" cy="868958"/>
          </a:xfrm>
        </p:spPr>
        <p:txBody>
          <a:bodyPr>
            <a:normAutofit/>
          </a:bodyPr>
          <a:lstStyle/>
          <a:p>
            <a:pPr algn="ctr"/>
            <a:r>
              <a:rPr lang="bg-BG" altLang="bg-BG" sz="3200" b="1" dirty="0">
                <a:solidFill>
                  <a:srgbClr val="C00000"/>
                </a:solidFill>
              </a:rPr>
              <a:t>Диаграми в </a:t>
            </a:r>
            <a:r>
              <a:rPr lang="en-US" altLang="bg-BG" sz="3200" b="1" dirty="0" smtClean="0">
                <a:solidFill>
                  <a:srgbClr val="C00000"/>
                </a:solidFill>
              </a:rPr>
              <a:t>UML</a:t>
            </a:r>
            <a:endParaRPr lang="en-US" altLang="bg-BG" sz="3200" b="1" dirty="0">
              <a:solidFill>
                <a:srgbClr val="C00000"/>
              </a:solidFill>
            </a:endParaRPr>
          </a:p>
        </p:txBody>
      </p:sp>
      <p:sp>
        <p:nvSpPr>
          <p:cNvPr id="25805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827584" y="1052736"/>
            <a:ext cx="7467600" cy="5544616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bg-BG" altLang="bg-BG" sz="2600" cap="none" dirty="0" smtClean="0"/>
              <a:t>Състояния (</a:t>
            </a:r>
            <a:r>
              <a:rPr lang="en-US" altLang="bg-BG" sz="2600" cap="none" dirty="0" smtClean="0"/>
              <a:t>s</a:t>
            </a:r>
            <a:r>
              <a:rPr lang="bg-BG" altLang="bg-BG" sz="2600" cap="none" dirty="0" err="1" smtClean="0"/>
              <a:t>tatechart</a:t>
            </a:r>
            <a:r>
              <a:rPr lang="bg-BG" altLang="bg-BG" sz="2600" cap="none" dirty="0" smtClean="0"/>
              <a:t>) – показва поведението на обекти или реализацията на операция на клас.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bg-BG" altLang="bg-BG" sz="2600" cap="none" dirty="0" smtClean="0"/>
              <a:t>Осъществяване (</a:t>
            </a:r>
            <a:r>
              <a:rPr lang="bg-BG" altLang="bg-BG" sz="2600" cap="none" dirty="0" err="1" smtClean="0"/>
              <a:t>implementation</a:t>
            </a:r>
            <a:r>
              <a:rPr lang="bg-BG" altLang="bg-BG" sz="2600" cap="none" dirty="0" smtClean="0"/>
              <a:t>) – показват реализацията чрез структурата на изходния код и структурата на инсталационния (</a:t>
            </a:r>
            <a:r>
              <a:rPr lang="en-US" altLang="bg-BG" sz="2600" cap="none" dirty="0" smtClean="0"/>
              <a:t>runtime</a:t>
            </a:r>
            <a:r>
              <a:rPr lang="bg-BG" altLang="bg-BG" sz="2600" cap="none" dirty="0" smtClean="0"/>
              <a:t>) код. 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bg-BG" altLang="bg-BG" sz="2600" cap="none" dirty="0" smtClean="0"/>
              <a:t>Предназначение - описва статичната структура на част от системата</a:t>
            </a:r>
            <a:r>
              <a:rPr lang="bg-BG" altLang="bg-BG" sz="2600" dirty="0" smtClean="0"/>
              <a:t>.</a:t>
            </a:r>
            <a:endParaRPr lang="bg-BG" altLang="bg-BG" sz="2600" dirty="0"/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bg-BG" altLang="bg-BG" sz="2600" cap="none" dirty="0" smtClean="0"/>
              <a:t>класове от обекти и връзки между тях</a:t>
            </a:r>
            <a:r>
              <a:rPr lang="en-US" altLang="bg-BG" sz="2600" cap="none" dirty="0" smtClean="0"/>
              <a:t>;</a:t>
            </a:r>
            <a:endParaRPr lang="bg-BG" altLang="bg-BG" sz="2600" cap="none" dirty="0" smtClean="0"/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bg-BG" altLang="bg-BG" sz="2600" cap="none" dirty="0" smtClean="0"/>
              <a:t>пакети</a:t>
            </a:r>
            <a:r>
              <a:rPr lang="en-US" altLang="bg-BG" sz="2600" cap="none" dirty="0" smtClean="0"/>
              <a:t>;</a:t>
            </a:r>
            <a:endParaRPr lang="bg-BG" altLang="bg-BG" sz="2600" cap="none" dirty="0" smtClean="0"/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bg-BG" altLang="bg-BG" sz="2600" cap="none" dirty="0" smtClean="0"/>
              <a:t>интерфейси;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bg-BG" altLang="bg-BG" sz="2600" cap="none" dirty="0" smtClean="0"/>
              <a:t>връзки и др</a:t>
            </a:r>
            <a:r>
              <a:rPr lang="bg-BG" altLang="bg-BG" sz="2600" dirty="0" smtClean="0"/>
              <a:t>.</a:t>
            </a:r>
            <a:endParaRPr lang="bg-BG" altLang="bg-BG" sz="2600" dirty="0"/>
          </a:p>
          <a:p>
            <a:pPr marL="0" indent="0">
              <a:buNone/>
            </a:pPr>
            <a:endParaRPr lang="en-US" altLang="bg-BG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bg-BG" smtClean="0"/>
              <a:t>Юлиана Пенева</a:t>
            </a:r>
            <a:endParaRPr lang="bg-BG" alt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bg-BG" smtClean="0"/>
              <a:t>CITB709 -</a:t>
            </a:r>
            <a:r>
              <a:rPr lang="bg-BG" altLang="bg-BG" smtClean="0"/>
              <a:t>тема 8</a:t>
            </a:r>
            <a:endParaRPr lang="bg-BG" alt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52B5AFD0-CCCF-4058-AD44-50366D214C9B}" type="slidenum">
              <a:rPr lang="bg-BG" altLang="bg-BG"/>
              <a:pPr/>
              <a:t>37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0789882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title"/>
          </p:nvPr>
        </p:nvSpPr>
        <p:spPr>
          <a:xfrm>
            <a:off x="991070" y="536156"/>
            <a:ext cx="7467600" cy="724942"/>
          </a:xfrm>
        </p:spPr>
        <p:txBody>
          <a:bodyPr>
            <a:normAutofit/>
          </a:bodyPr>
          <a:lstStyle/>
          <a:p>
            <a:pPr algn="ctr"/>
            <a:r>
              <a:rPr lang="bg-BG" altLang="bg-BG" sz="3200" b="1" dirty="0">
                <a:solidFill>
                  <a:srgbClr val="C00000"/>
                </a:solidFill>
              </a:rPr>
              <a:t>Диаграми на </a:t>
            </a:r>
            <a:r>
              <a:rPr lang="bg-BG" altLang="bg-BG" sz="3200" b="1" dirty="0" smtClean="0">
                <a:solidFill>
                  <a:srgbClr val="C00000"/>
                </a:solidFill>
              </a:rPr>
              <a:t>класове</a:t>
            </a:r>
            <a:endParaRPr lang="en-US" altLang="bg-BG" sz="3200" b="1" dirty="0">
              <a:solidFill>
                <a:srgbClr val="C00000"/>
              </a:solidFill>
            </a:endParaRPr>
          </a:p>
        </p:txBody>
      </p:sp>
      <p:pic>
        <p:nvPicPr>
          <p:cNvPr id="260100" name="Picture 4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694" y="1342750"/>
            <a:ext cx="3292060" cy="1008112"/>
          </a:xfrm>
          <a:noFill/>
          <a:ln w="19050" cap="flat" cmpd="sng">
            <a:solidFill>
              <a:srgbClr val="C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Date Placeholder 5"/>
          <p:cNvSpPr>
            <a:spLocks noGrp="1"/>
          </p:cNvSpPr>
          <p:nvPr>
            <p:ph type="dt" sz="half" idx="10"/>
          </p:nvPr>
        </p:nvSpPr>
        <p:spPr>
          <a:xfrm>
            <a:off x="889336" y="6503252"/>
            <a:ext cx="2057400" cy="365125"/>
          </a:xfrm>
        </p:spPr>
        <p:txBody>
          <a:bodyPr/>
          <a:lstStyle/>
          <a:p>
            <a:r>
              <a:rPr lang="en-US" altLang="bg-BG" dirty="0" err="1" smtClean="0"/>
              <a:t>Юлиана</a:t>
            </a:r>
            <a:r>
              <a:rPr lang="en-US" altLang="bg-BG" dirty="0" smtClean="0"/>
              <a:t> </a:t>
            </a:r>
            <a:r>
              <a:rPr lang="en-US" altLang="bg-BG" dirty="0" err="1" smtClean="0"/>
              <a:t>Пенева</a:t>
            </a:r>
            <a:endParaRPr lang="bg-BG" altLang="bg-BG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95534" y="6476765"/>
            <a:ext cx="5004665" cy="365125"/>
          </a:xfrm>
        </p:spPr>
        <p:txBody>
          <a:bodyPr/>
          <a:lstStyle/>
          <a:p>
            <a:r>
              <a:rPr lang="en-US" altLang="bg-BG" dirty="0" smtClean="0"/>
              <a:t>CITB709 -</a:t>
            </a:r>
            <a:r>
              <a:rPr lang="bg-BG" altLang="bg-BG" dirty="0" smtClean="0"/>
              <a:t>тема 8</a:t>
            </a:r>
            <a:endParaRPr lang="bg-BG" altLang="bg-BG" dirty="0"/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4A0BB-D4CE-4199-ADB3-876D73600FA8}" type="slidenum">
              <a:rPr lang="bg-BG" altLang="bg-BG"/>
              <a:pPr/>
              <a:t>38</a:t>
            </a:fld>
            <a:endParaRPr lang="bg-BG" altLang="bg-BG"/>
          </a:p>
        </p:txBody>
      </p:sp>
      <p:pic>
        <p:nvPicPr>
          <p:cNvPr id="260101" name="Picture 5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59694" y="2546084"/>
            <a:ext cx="6360916" cy="1657350"/>
          </a:xfrm>
          <a:noFill/>
          <a:ln w="19050" cap="flat" cmpd="sng">
            <a:solidFill>
              <a:schemeClr val="accent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009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95535" y="1147528"/>
            <a:ext cx="8151813" cy="5329237"/>
          </a:xfrm>
        </p:spPr>
        <p:txBody>
          <a:bodyPr/>
          <a:lstStyle/>
          <a:p>
            <a:r>
              <a:rPr lang="bg-BG" altLang="bg-BG" sz="2800" cap="none" dirty="0" smtClean="0"/>
              <a:t>Клас</a:t>
            </a:r>
          </a:p>
          <a:p>
            <a:endParaRPr lang="bg-BG" altLang="bg-BG" sz="2800" cap="none" dirty="0" smtClean="0"/>
          </a:p>
          <a:p>
            <a:endParaRPr lang="bg-BG" altLang="bg-BG" sz="2800" cap="none" dirty="0" smtClean="0"/>
          </a:p>
          <a:p>
            <a:r>
              <a:rPr lang="bg-BG" altLang="bg-BG" sz="2800" cap="none" dirty="0" smtClean="0"/>
              <a:t>Атрибут</a:t>
            </a:r>
          </a:p>
          <a:p>
            <a:endParaRPr lang="bg-BG" altLang="bg-BG" sz="2800" cap="none" dirty="0" smtClean="0"/>
          </a:p>
          <a:p>
            <a:endParaRPr lang="bg-BG" altLang="bg-BG" sz="2800" cap="none" dirty="0" smtClean="0"/>
          </a:p>
          <a:p>
            <a:r>
              <a:rPr lang="bg-BG" altLang="bg-BG" sz="2800" cap="none" dirty="0" smtClean="0"/>
              <a:t>Операция</a:t>
            </a:r>
            <a:endParaRPr lang="en-US" altLang="bg-BG" sz="2800" cap="none" dirty="0"/>
          </a:p>
        </p:txBody>
      </p:sp>
      <p:pic>
        <p:nvPicPr>
          <p:cNvPr id="260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245" y="4359331"/>
            <a:ext cx="3528392" cy="2117434"/>
          </a:xfrm>
          <a:prstGeom prst="rect">
            <a:avLst/>
          </a:prstGeom>
          <a:noFill/>
          <a:ln w="19050">
            <a:solidFill>
              <a:schemeClr val="accent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51736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174" y="584448"/>
            <a:ext cx="7467600" cy="868958"/>
          </a:xfrm>
        </p:spPr>
        <p:txBody>
          <a:bodyPr>
            <a:normAutofit/>
          </a:bodyPr>
          <a:lstStyle/>
          <a:p>
            <a:pPr algn="ctr"/>
            <a:r>
              <a:rPr lang="bg-BG" altLang="bg-BG" sz="3200" b="1" dirty="0">
                <a:solidFill>
                  <a:srgbClr val="C00000"/>
                </a:solidFill>
              </a:rPr>
              <a:t>Диаграми на </a:t>
            </a:r>
            <a:r>
              <a:rPr lang="bg-BG" altLang="bg-BG" sz="3200" b="1" dirty="0" smtClean="0">
                <a:solidFill>
                  <a:srgbClr val="C00000"/>
                </a:solidFill>
              </a:rPr>
              <a:t>класове</a:t>
            </a:r>
            <a:endParaRPr lang="en-US" altLang="bg-BG" sz="3200" b="1" dirty="0">
              <a:solidFill>
                <a:srgbClr val="C00000"/>
              </a:solidFill>
            </a:endParaRPr>
          </a:p>
        </p:txBody>
      </p:sp>
      <p:pic>
        <p:nvPicPr>
          <p:cNvPr id="261124" name="Picture 4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548" y="1636161"/>
            <a:ext cx="1828572" cy="600159"/>
          </a:xfrm>
          <a:noFill/>
          <a:ln w="19050" cap="flat" cmpd="sng">
            <a:solidFill>
              <a:schemeClr val="accent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bg-BG" smtClean="0"/>
              <a:t>Юлиана Пенева</a:t>
            </a:r>
            <a:endParaRPr lang="bg-BG" altLang="bg-BG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/>
              <a:t>CITB709 -</a:t>
            </a:r>
            <a:r>
              <a:rPr lang="bg-BG" altLang="bg-BG" smtClean="0"/>
              <a:t>тема 8</a:t>
            </a:r>
            <a:endParaRPr lang="bg-BG" altLang="bg-BG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194AD-0FCC-47AB-A098-4862CE9DC7E4}" type="slidenum">
              <a:rPr lang="bg-BG" altLang="bg-BG"/>
              <a:pPr/>
              <a:t>39</a:t>
            </a:fld>
            <a:endParaRPr lang="bg-BG" altLang="bg-BG"/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16322" y="1453406"/>
            <a:ext cx="2520950" cy="4456113"/>
          </a:xfrm>
        </p:spPr>
        <p:txBody>
          <a:bodyPr>
            <a:normAutofit/>
          </a:bodyPr>
          <a:lstStyle/>
          <a:p>
            <a:r>
              <a:rPr lang="bg-BG" altLang="bg-BG" sz="2400" cap="none" dirty="0" smtClean="0"/>
              <a:t>Отделен обект от клас</a:t>
            </a:r>
          </a:p>
          <a:p>
            <a:endParaRPr lang="bg-BG" altLang="bg-BG" sz="2400" cap="none" dirty="0" smtClean="0"/>
          </a:p>
          <a:p>
            <a:endParaRPr lang="bg-BG" altLang="bg-BG" sz="2400" cap="none" dirty="0" smtClean="0"/>
          </a:p>
          <a:p>
            <a:r>
              <a:rPr lang="bg-BG" altLang="bg-BG" sz="2400" cap="none" dirty="0" smtClean="0"/>
              <a:t>Отношения</a:t>
            </a:r>
            <a:endParaRPr lang="bg-BG" altLang="bg-BG" sz="2400" cap="none" dirty="0"/>
          </a:p>
        </p:txBody>
      </p:sp>
      <p:pic>
        <p:nvPicPr>
          <p:cNvPr id="261125" name="Picture 5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94287" y="2742875"/>
            <a:ext cx="5932487" cy="2228850"/>
          </a:xfrm>
          <a:noFill/>
          <a:ln w="19050" cap="flat" cmpd="sng">
            <a:solidFill>
              <a:schemeClr val="accent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64885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489" y="413792"/>
            <a:ext cx="7467600" cy="710952"/>
          </a:xfrm>
        </p:spPr>
        <p:txBody>
          <a:bodyPr>
            <a:normAutofit/>
          </a:bodyPr>
          <a:lstStyle/>
          <a:p>
            <a:pPr algn="ctr"/>
            <a:r>
              <a:rPr lang="bg-BG" altLang="bg-BG" sz="3200" b="1" dirty="0">
                <a:solidFill>
                  <a:srgbClr val="C00000"/>
                </a:solidFill>
              </a:rPr>
              <a:t>Преговор</a:t>
            </a:r>
            <a:endParaRPr lang="bg-BG" sz="32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124744"/>
            <a:ext cx="7787208" cy="5349208"/>
          </a:xfrm>
        </p:spPr>
        <p:txBody>
          <a:bodyPr>
            <a:normAutofit/>
          </a:bodyPr>
          <a:lstStyle/>
          <a:p>
            <a:pPr marL="609600" indent="-609600" algn="ctr">
              <a:lnSpc>
                <a:spcPct val="90000"/>
              </a:lnSpc>
              <a:buFontTx/>
              <a:buNone/>
            </a:pPr>
            <a:r>
              <a:rPr lang="bg-BG" altLang="bg-BG" sz="2800" cap="none" dirty="0" smtClean="0">
                <a:solidFill>
                  <a:srgbClr val="002060"/>
                </a:solidFill>
              </a:rPr>
              <a:t>Класификация на методите за моделиране</a:t>
            </a:r>
          </a:p>
          <a:p>
            <a:pPr marL="609600" indent="-609600" algn="ctr">
              <a:lnSpc>
                <a:spcPct val="90000"/>
              </a:lnSpc>
              <a:buFontTx/>
              <a:buNone/>
            </a:pPr>
            <a:endParaRPr lang="bg-BG" altLang="bg-BG" sz="800" cap="none" dirty="0" smtClean="0"/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bg-BG" altLang="bg-BG" sz="2800" cap="none" dirty="0" smtClean="0"/>
              <a:t>По степен на формализация:</a:t>
            </a:r>
          </a:p>
          <a:p>
            <a:pPr marL="990600" lvl="1" indent="-533400">
              <a:lnSpc>
                <a:spcPct val="90000"/>
              </a:lnSpc>
            </a:pPr>
            <a:r>
              <a:rPr lang="bg-BG" altLang="bg-BG" sz="2400" cap="none" dirty="0" smtClean="0">
                <a:solidFill>
                  <a:srgbClr val="C00000"/>
                </a:solidFill>
              </a:rPr>
              <a:t>Формални:</a:t>
            </a:r>
            <a:r>
              <a:rPr lang="bg-BG" altLang="bg-BG" sz="2400" cap="none" dirty="0" smtClean="0"/>
              <a:t> Z, VDM,………… </a:t>
            </a:r>
          </a:p>
          <a:p>
            <a:pPr marL="1074420" lvl="2" indent="-342900">
              <a:lnSpc>
                <a:spcPct val="90000"/>
              </a:lnSpc>
            </a:pPr>
            <a:r>
              <a:rPr lang="bg-BG" altLang="bg-BG" sz="2100" cap="none" dirty="0" smtClean="0"/>
              <a:t>използват формален език; </a:t>
            </a:r>
          </a:p>
          <a:p>
            <a:pPr marL="1074420" lvl="2" indent="-342900">
              <a:lnSpc>
                <a:spcPct val="90000"/>
              </a:lnSpc>
            </a:pPr>
            <a:r>
              <a:rPr lang="bg-BG" altLang="bg-BG" sz="2100" cap="none" dirty="0" smtClean="0"/>
              <a:t>предимство - разработването на коректни, пълни модели на изследвания обект. </a:t>
            </a:r>
          </a:p>
          <a:p>
            <a:pPr marL="1074420" lvl="2" indent="-342900">
              <a:lnSpc>
                <a:spcPct val="90000"/>
              </a:lnSpc>
            </a:pPr>
            <a:r>
              <a:rPr lang="bg-BG" altLang="bg-BG" sz="2100" cap="none" dirty="0" smtClean="0"/>
              <a:t>прилагане -  трудно; математически ориентирани.  </a:t>
            </a:r>
          </a:p>
          <a:p>
            <a:pPr marL="990600" lvl="1" indent="-533400">
              <a:lnSpc>
                <a:spcPct val="90000"/>
              </a:lnSpc>
            </a:pPr>
            <a:r>
              <a:rPr lang="bg-BG" altLang="bg-BG" sz="2400" cap="none" dirty="0" smtClean="0">
                <a:solidFill>
                  <a:srgbClr val="C00000"/>
                </a:solidFill>
              </a:rPr>
              <a:t>Неформални</a:t>
            </a:r>
            <a:endParaRPr lang="bg-BG" altLang="bg-BG" sz="2400" cap="none" dirty="0" smtClean="0"/>
          </a:p>
          <a:p>
            <a:pPr marL="609600" lvl="0" indent="-609600">
              <a:lnSpc>
                <a:spcPct val="90000"/>
              </a:lnSpc>
              <a:buClrTx/>
              <a:buFontTx/>
              <a:buAutoNum type="arabicPeriod"/>
            </a:pPr>
            <a:r>
              <a:rPr lang="bg-BG" altLang="bg-BG" sz="2800" cap="none" dirty="0" smtClean="0">
                <a:solidFill>
                  <a:prstClr val="black"/>
                </a:solidFill>
              </a:rPr>
              <a:t>По етап на разработване:</a:t>
            </a:r>
          </a:p>
          <a:p>
            <a:pPr lvl="2">
              <a:lnSpc>
                <a:spcPct val="90000"/>
              </a:lnSpc>
              <a:buClrTx/>
            </a:pPr>
            <a:r>
              <a:rPr lang="bg-BG" altLang="bg-BG" sz="2200" cap="none" dirty="0" smtClean="0">
                <a:solidFill>
                  <a:prstClr val="black"/>
                </a:solidFill>
              </a:rPr>
              <a:t>за анализ</a:t>
            </a:r>
          </a:p>
          <a:p>
            <a:pPr lvl="2">
              <a:lnSpc>
                <a:spcPct val="90000"/>
              </a:lnSpc>
              <a:buClrTx/>
            </a:pPr>
            <a:r>
              <a:rPr lang="bg-BG" altLang="bg-BG" sz="2200" cap="none" dirty="0" smtClean="0">
                <a:solidFill>
                  <a:prstClr val="black"/>
                </a:solidFill>
              </a:rPr>
              <a:t>за проектиране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endParaRPr lang="ru-RU" altLang="bg-BG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bg-BG" smtClean="0"/>
              <a:t>Юлиана Пенева</a:t>
            </a:r>
            <a:endParaRPr lang="bg-BG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/>
              <a:t>CITB709 -</a:t>
            </a:r>
            <a:r>
              <a:rPr lang="bg-BG" altLang="bg-BG" smtClean="0"/>
              <a:t>тема 8</a:t>
            </a:r>
            <a:endParaRPr lang="bg-BG" alt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A7516-FE2A-4D3D-94C7-E37E236B8432}" type="slidenum">
              <a:rPr lang="bg-BG" altLang="bg-BG" smtClean="0"/>
              <a:pPr/>
              <a:t>4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40829270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>
          <a:xfrm>
            <a:off x="991070" y="267246"/>
            <a:ext cx="7467600" cy="724942"/>
          </a:xfrm>
        </p:spPr>
        <p:txBody>
          <a:bodyPr>
            <a:normAutofit/>
          </a:bodyPr>
          <a:lstStyle/>
          <a:p>
            <a:pPr algn="ctr"/>
            <a:r>
              <a:rPr lang="bg-BG" altLang="bg-BG" sz="3200" b="1" dirty="0">
                <a:solidFill>
                  <a:srgbClr val="C00000"/>
                </a:solidFill>
              </a:rPr>
              <a:t>Диаграми на </a:t>
            </a:r>
            <a:r>
              <a:rPr lang="bg-BG" altLang="bg-BG" sz="3200" b="1" dirty="0" smtClean="0">
                <a:solidFill>
                  <a:srgbClr val="C00000"/>
                </a:solidFill>
              </a:rPr>
              <a:t>класове</a:t>
            </a:r>
            <a:endParaRPr lang="en-US" altLang="bg-BG" sz="3200" b="1" dirty="0">
              <a:solidFill>
                <a:srgbClr val="C00000"/>
              </a:solidFill>
            </a:endParaRPr>
          </a:p>
        </p:txBody>
      </p:sp>
      <p:pic>
        <p:nvPicPr>
          <p:cNvPr id="262148" name="Picture 4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428" y="3459870"/>
            <a:ext cx="3657143" cy="123842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bg-BG" smtClean="0"/>
              <a:t>Юлиана Пенева</a:t>
            </a:r>
            <a:endParaRPr lang="bg-BG" altLang="bg-BG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/>
              <a:t>CITB709 -</a:t>
            </a:r>
            <a:r>
              <a:rPr lang="bg-BG" altLang="bg-BG" smtClean="0"/>
              <a:t>тема 8</a:t>
            </a:r>
            <a:endParaRPr lang="bg-BG" altLang="bg-BG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95F39-17D8-499F-A5F7-696B82649C78}" type="slidenum">
              <a:rPr lang="bg-BG" altLang="bg-BG"/>
              <a:pPr/>
              <a:t>40</a:t>
            </a:fld>
            <a:endParaRPr lang="bg-BG" altLang="bg-BG"/>
          </a:p>
        </p:txBody>
      </p:sp>
      <p:sp>
        <p:nvSpPr>
          <p:cNvPr id="26214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109663"/>
            <a:ext cx="8226425" cy="5003800"/>
          </a:xfrm>
        </p:spPr>
        <p:txBody>
          <a:bodyPr>
            <a:normAutofit/>
          </a:bodyPr>
          <a:lstStyle/>
          <a:p>
            <a:r>
              <a:rPr lang="bg-BG" altLang="bg-BG" sz="2400" cap="none" dirty="0" smtClean="0"/>
              <a:t>Отношения (релации)</a:t>
            </a:r>
          </a:p>
          <a:p>
            <a:pPr lvl="1"/>
            <a:r>
              <a:rPr lang="bg-BG" altLang="bg-BG" sz="2400" cap="none" dirty="0" smtClean="0"/>
              <a:t>Асоциация – обикновено бинарна</a:t>
            </a:r>
          </a:p>
          <a:p>
            <a:pPr lvl="1"/>
            <a:r>
              <a:rPr lang="bg-BG" altLang="bg-BG" sz="2400" cap="none" dirty="0" smtClean="0"/>
              <a:t>Агрегация и композиция</a:t>
            </a:r>
            <a:endParaRPr lang="en-US" altLang="bg-BG" sz="2400" cap="none" dirty="0" smtClean="0"/>
          </a:p>
          <a:p>
            <a:pPr lvl="1"/>
            <a:endParaRPr lang="en-US" altLang="bg-BG" sz="2400" dirty="0" smtClean="0"/>
          </a:p>
          <a:p>
            <a:pPr lvl="1"/>
            <a:endParaRPr lang="bg-BG" altLang="bg-BG" sz="2400" dirty="0"/>
          </a:p>
          <a:p>
            <a:pPr lvl="1"/>
            <a:endParaRPr lang="bg-BG" altLang="bg-BG" sz="2400" dirty="0"/>
          </a:p>
          <a:p>
            <a:pPr marL="457200" lvl="1" indent="0">
              <a:buNone/>
            </a:pPr>
            <a:endParaRPr lang="bg-BG" altLang="bg-BG" sz="2400" dirty="0"/>
          </a:p>
          <a:p>
            <a:pPr lvl="1"/>
            <a:r>
              <a:rPr lang="bg-BG" altLang="bg-BG" sz="2400" cap="none" dirty="0" smtClean="0"/>
              <a:t>Зависимост</a:t>
            </a:r>
          </a:p>
          <a:p>
            <a:pPr lvl="1"/>
            <a:endParaRPr lang="bg-BG" altLang="bg-BG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564844"/>
            <a:ext cx="6280522" cy="2094098"/>
          </a:xfrm>
          <a:prstGeom prst="rect">
            <a:avLst/>
          </a:prstGeom>
          <a:noFill/>
          <a:ln w="19050">
            <a:solidFill>
              <a:schemeClr val="accent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5656" y="5121210"/>
            <a:ext cx="5639289" cy="762066"/>
          </a:xfrm>
          <a:prstGeom prst="rect">
            <a:avLst/>
          </a:prstGeom>
          <a:ln w="19050">
            <a:solidFill>
              <a:schemeClr val="accent5"/>
            </a:solidFill>
          </a:ln>
        </p:spPr>
      </p:pic>
    </p:spTree>
    <p:extLst>
      <p:ext uri="{BB962C8B-B14F-4D97-AF65-F5344CB8AC3E}">
        <p14:creationId xmlns:p14="http://schemas.microsoft.com/office/powerpoint/2010/main" val="5118750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>
          <a:xfrm>
            <a:off x="717574" y="255401"/>
            <a:ext cx="7467600" cy="796950"/>
          </a:xfrm>
        </p:spPr>
        <p:txBody>
          <a:bodyPr>
            <a:normAutofit/>
          </a:bodyPr>
          <a:lstStyle/>
          <a:p>
            <a:pPr algn="ctr"/>
            <a:r>
              <a:rPr lang="bg-BG" altLang="bg-BG" sz="3200" b="1" dirty="0">
                <a:solidFill>
                  <a:srgbClr val="C00000"/>
                </a:solidFill>
              </a:rPr>
              <a:t>Диаграми на </a:t>
            </a:r>
            <a:r>
              <a:rPr lang="bg-BG" altLang="bg-BG" sz="3200" b="1" dirty="0" smtClean="0">
                <a:solidFill>
                  <a:srgbClr val="C00000"/>
                </a:solidFill>
              </a:rPr>
              <a:t>класове</a:t>
            </a:r>
            <a:endParaRPr lang="en-US" altLang="bg-BG" sz="3200" b="1" dirty="0">
              <a:solidFill>
                <a:srgbClr val="C00000"/>
              </a:solidFill>
            </a:endParaRPr>
          </a:p>
        </p:txBody>
      </p:sp>
      <p:pic>
        <p:nvPicPr>
          <p:cNvPr id="263172" name="Picture 4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029" y="2474068"/>
            <a:ext cx="7148308" cy="3168352"/>
          </a:xfrm>
          <a:noFill/>
          <a:ln w="19050" cap="flat" cmpd="sng">
            <a:solidFill>
              <a:schemeClr val="accent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bg-BG" smtClean="0"/>
              <a:t>Юлиана Пенева</a:t>
            </a:r>
            <a:endParaRPr lang="bg-BG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/>
              <a:t>CITB709 -</a:t>
            </a:r>
            <a:r>
              <a:rPr lang="bg-BG" altLang="bg-BG" smtClean="0"/>
              <a:t>тема 8</a:t>
            </a:r>
            <a:endParaRPr lang="bg-BG" alt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64E47-8C45-4ADD-B932-6B38DF7E38BD}" type="slidenum">
              <a:rPr lang="bg-BG" altLang="bg-BG"/>
              <a:pPr/>
              <a:t>41</a:t>
            </a:fld>
            <a:endParaRPr lang="bg-BG" altLang="bg-BG"/>
          </a:p>
        </p:txBody>
      </p:sp>
      <p:sp>
        <p:nvSpPr>
          <p:cNvPr id="26317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125538"/>
            <a:ext cx="8151813" cy="1079326"/>
          </a:xfrm>
        </p:spPr>
        <p:txBody>
          <a:bodyPr>
            <a:normAutofit/>
          </a:bodyPr>
          <a:lstStyle/>
          <a:p>
            <a:r>
              <a:rPr lang="bg-BG" altLang="bg-BG" sz="2400" cap="none" dirty="0" smtClean="0"/>
              <a:t>Отношения (релации)</a:t>
            </a:r>
          </a:p>
          <a:p>
            <a:pPr lvl="1"/>
            <a:r>
              <a:rPr lang="bg-BG" altLang="bg-BG" sz="2400" cap="none" dirty="0" smtClean="0"/>
              <a:t> Обобщение (наследяване)</a:t>
            </a:r>
            <a:endParaRPr lang="en-US" altLang="bg-BG" sz="2400" cap="none" dirty="0"/>
          </a:p>
        </p:txBody>
      </p:sp>
    </p:spTree>
    <p:extLst>
      <p:ext uri="{BB962C8B-B14F-4D97-AF65-F5344CB8AC3E}">
        <p14:creationId xmlns:p14="http://schemas.microsoft.com/office/powerpoint/2010/main" val="14259190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436625"/>
            <a:ext cx="7467600" cy="868958"/>
          </a:xfrm>
        </p:spPr>
        <p:txBody>
          <a:bodyPr>
            <a:normAutofit/>
          </a:bodyPr>
          <a:lstStyle/>
          <a:p>
            <a:pPr algn="ctr"/>
            <a:r>
              <a:rPr lang="bg-BG" altLang="bg-BG" sz="3200" b="1" dirty="0">
                <a:solidFill>
                  <a:srgbClr val="C00000"/>
                </a:solidFill>
              </a:rPr>
              <a:t>Диаграми на използване</a:t>
            </a:r>
            <a:endParaRPr lang="en-US" altLang="bg-BG" sz="3200" b="1" dirty="0">
              <a:solidFill>
                <a:srgbClr val="C00000"/>
              </a:solidFill>
            </a:endParaRPr>
          </a:p>
        </p:txBody>
      </p:sp>
      <p:pic>
        <p:nvPicPr>
          <p:cNvPr id="264196" name="Picture 4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247145"/>
            <a:ext cx="4576444" cy="33843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bg-BG" smtClean="0"/>
              <a:t>Юлиана Пенева</a:t>
            </a:r>
            <a:endParaRPr lang="bg-BG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/>
              <a:t>CITB709 -</a:t>
            </a:r>
            <a:r>
              <a:rPr lang="bg-BG" altLang="bg-BG" smtClean="0"/>
              <a:t>тема 8</a:t>
            </a:r>
            <a:endParaRPr lang="bg-BG" alt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169EC-35A7-431F-80E5-79C937BA7E59}" type="slidenum">
              <a:rPr lang="bg-BG" altLang="bg-BG"/>
              <a:pPr/>
              <a:t>42</a:t>
            </a:fld>
            <a:endParaRPr lang="bg-BG" altLang="bg-BG"/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7544" y="1417638"/>
            <a:ext cx="4360863" cy="4648200"/>
          </a:xfrm>
        </p:spPr>
        <p:txBody>
          <a:bodyPr/>
          <a:lstStyle/>
          <a:p>
            <a:r>
              <a:rPr lang="bg-BG" altLang="bg-BG" sz="2800" cap="none" dirty="0" smtClean="0"/>
              <a:t>Случай на използване (</a:t>
            </a:r>
            <a:r>
              <a:rPr lang="en-US" altLang="bg-BG" sz="2800" cap="none" dirty="0" smtClean="0"/>
              <a:t>use case) </a:t>
            </a:r>
          </a:p>
          <a:p>
            <a:r>
              <a:rPr lang="bg-BG" altLang="bg-BG" sz="2800" cap="none" dirty="0" smtClean="0"/>
              <a:t>Типове релации</a:t>
            </a:r>
          </a:p>
          <a:p>
            <a:pPr lvl="1"/>
            <a:r>
              <a:rPr lang="bg-BG" altLang="bg-BG" sz="2400" cap="none" dirty="0" smtClean="0"/>
              <a:t>комуникация;</a:t>
            </a:r>
          </a:p>
          <a:p>
            <a:pPr lvl="1"/>
            <a:r>
              <a:rPr lang="bg-BG" altLang="bg-BG" sz="2400" cap="none" dirty="0" smtClean="0"/>
              <a:t>разширение;</a:t>
            </a:r>
          </a:p>
          <a:p>
            <a:pPr lvl="1"/>
            <a:r>
              <a:rPr lang="bg-BG" altLang="bg-BG" sz="2400" cap="none" dirty="0" smtClean="0"/>
              <a:t>използване;</a:t>
            </a:r>
            <a:endParaRPr lang="en-US" altLang="bg-BG" sz="2400" cap="none" dirty="0" smtClean="0"/>
          </a:p>
          <a:p>
            <a:pPr lvl="1"/>
            <a:r>
              <a:rPr lang="bg-BG" altLang="bg-BG" sz="2400" cap="none" dirty="0" smtClean="0"/>
              <a:t>включване.</a:t>
            </a:r>
            <a:endParaRPr lang="en-US" altLang="bg-BG" sz="2400" cap="none" dirty="0"/>
          </a:p>
        </p:txBody>
      </p:sp>
    </p:spTree>
    <p:extLst>
      <p:ext uri="{BB962C8B-B14F-4D97-AF65-F5344CB8AC3E}">
        <p14:creationId xmlns:p14="http://schemas.microsoft.com/office/powerpoint/2010/main" val="41319430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394945"/>
            <a:ext cx="7467600" cy="1019625"/>
          </a:xfrm>
        </p:spPr>
        <p:txBody>
          <a:bodyPr>
            <a:normAutofit/>
          </a:bodyPr>
          <a:lstStyle/>
          <a:p>
            <a:pPr algn="ctr"/>
            <a:r>
              <a:rPr lang="bg-BG" altLang="bg-BG" sz="3200" b="1" dirty="0">
                <a:solidFill>
                  <a:srgbClr val="C00000"/>
                </a:solidFill>
              </a:rPr>
              <a:t>Диаграма на последователностите</a:t>
            </a:r>
            <a:endParaRPr lang="en-US" altLang="bg-BG" sz="3200" b="1" dirty="0">
              <a:solidFill>
                <a:srgbClr val="C00000"/>
              </a:solidFill>
            </a:endParaRPr>
          </a:p>
        </p:txBody>
      </p:sp>
      <p:pic>
        <p:nvPicPr>
          <p:cNvPr id="265220" name="Picture 4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330" y="2492896"/>
            <a:ext cx="6568771" cy="4037736"/>
          </a:xfrm>
          <a:noFill/>
          <a:ln w="19050" cap="flat" cmpd="sng">
            <a:solidFill>
              <a:schemeClr val="accent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338761" y="6522646"/>
            <a:ext cx="2057400" cy="365125"/>
          </a:xfrm>
        </p:spPr>
        <p:txBody>
          <a:bodyPr/>
          <a:lstStyle/>
          <a:p>
            <a:r>
              <a:rPr lang="en-US" altLang="bg-BG" dirty="0" err="1" smtClean="0"/>
              <a:t>Юлиана</a:t>
            </a:r>
            <a:r>
              <a:rPr lang="en-US" altLang="bg-BG" dirty="0" smtClean="0"/>
              <a:t> </a:t>
            </a:r>
            <a:r>
              <a:rPr lang="en-US" altLang="bg-BG" dirty="0" err="1" smtClean="0"/>
              <a:t>Пенева</a:t>
            </a:r>
            <a:endParaRPr lang="bg-BG" altLang="bg-B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3528" y="6492085"/>
            <a:ext cx="5004665" cy="365125"/>
          </a:xfrm>
        </p:spPr>
        <p:txBody>
          <a:bodyPr/>
          <a:lstStyle/>
          <a:p>
            <a:r>
              <a:rPr lang="en-US" altLang="bg-BG" dirty="0" smtClean="0"/>
              <a:t>CITB709 -</a:t>
            </a:r>
            <a:r>
              <a:rPr lang="bg-BG" altLang="bg-BG" dirty="0" smtClean="0"/>
              <a:t>тема 8</a:t>
            </a:r>
            <a:endParaRPr lang="bg-BG" altLang="bg-B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6FBF-D73B-401F-AF37-CAA6CE04AE8A}" type="slidenum">
              <a:rPr lang="bg-BG" altLang="bg-BG"/>
              <a:pPr/>
              <a:t>43</a:t>
            </a:fld>
            <a:endParaRPr lang="bg-BG" altLang="bg-BG"/>
          </a:p>
        </p:txBody>
      </p:sp>
      <p:sp>
        <p:nvSpPr>
          <p:cNvPr id="265219" name="AutoShape 3"/>
          <p:cNvSpPr>
            <a:spLocks noGrp="1" noChangeAspect="1" noChangeArrowheads="1"/>
          </p:cNvSpPr>
          <p:nvPr>
            <p:ph type="body" sz="half" idx="4294967295"/>
          </p:nvPr>
        </p:nvSpPr>
        <p:spPr>
          <a:xfrm>
            <a:off x="773113" y="1268413"/>
            <a:ext cx="8370887" cy="5406235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bg-BG" altLang="bg-BG" sz="2400" cap="none" dirty="0" smtClean="0"/>
              <a:t>Основни елементи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bg-BG" altLang="bg-BG" sz="2400" cap="none" dirty="0" smtClean="0"/>
              <a:t>обекти с тяхната продължителност на живот;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bg-BG" altLang="bg-BG" sz="2400" cap="none" dirty="0" smtClean="0"/>
              <a:t>съобщения между тях във времето.</a:t>
            </a:r>
            <a:endParaRPr lang="en-US" altLang="bg-BG" sz="2400" cap="none" dirty="0"/>
          </a:p>
        </p:txBody>
      </p:sp>
    </p:spTree>
    <p:extLst>
      <p:ext uri="{BB962C8B-B14F-4D97-AF65-F5344CB8AC3E}">
        <p14:creationId xmlns:p14="http://schemas.microsoft.com/office/powerpoint/2010/main" val="16284360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762743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bg-BG" altLang="bg-BG" sz="3200" b="1" dirty="0">
                <a:solidFill>
                  <a:srgbClr val="C00000"/>
                </a:solidFill>
              </a:rPr>
              <a:t>Диаграми на </a:t>
            </a:r>
            <a:r>
              <a:rPr lang="bg-BG" altLang="bg-BG" sz="3200" b="1" dirty="0" smtClean="0">
                <a:solidFill>
                  <a:srgbClr val="C00000"/>
                </a:solidFill>
              </a:rPr>
              <a:t>използване и на последователност</a:t>
            </a:r>
            <a:endParaRPr lang="bg-BG" sz="32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331" y="2132856"/>
            <a:ext cx="7467600" cy="3888432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bg-BG" sz="2400" cap="none" dirty="0" smtClean="0"/>
              <a:t>Диаграмите на използване и последователност позволяват описанието на взаимодействията между потребителите и проектираната система.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bg-BG" sz="2400" cap="none" dirty="0" smtClean="0"/>
              <a:t>Диаграмите на използване описват взаимодействията между външните потребители и системата.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bg-BG" sz="2400" cap="none" dirty="0" smtClean="0"/>
              <a:t>Диаграмите на последователност показват взаимодействието между вътрешните обекти в системата.</a:t>
            </a:r>
            <a:endParaRPr lang="bg-BG" sz="2400" cap="non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bg-BG" smtClean="0"/>
              <a:t>Юлиана Пенева</a:t>
            </a:r>
            <a:endParaRPr lang="bg-BG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/>
              <a:t>CITB709 -</a:t>
            </a:r>
            <a:r>
              <a:rPr lang="bg-BG" altLang="bg-BG" smtClean="0"/>
              <a:t>тема 8</a:t>
            </a:r>
            <a:endParaRPr lang="bg-BG" alt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A7516-FE2A-4D3D-94C7-E37E236B8432}" type="slidenum">
              <a:rPr lang="bg-BG" altLang="bg-BG" smtClean="0"/>
              <a:pPr/>
              <a:t>44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7173997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ChangeArrowheads="1"/>
          </p:cNvSpPr>
          <p:nvPr>
            <p:ph type="title"/>
          </p:nvPr>
        </p:nvSpPr>
        <p:spPr>
          <a:xfrm>
            <a:off x="898175" y="613172"/>
            <a:ext cx="7467600" cy="580926"/>
          </a:xfrm>
        </p:spPr>
        <p:txBody>
          <a:bodyPr>
            <a:normAutofit/>
          </a:bodyPr>
          <a:lstStyle/>
          <a:p>
            <a:pPr algn="ctr"/>
            <a:r>
              <a:rPr lang="bg-BG" altLang="bg-BG" sz="3200" b="1" dirty="0">
                <a:solidFill>
                  <a:srgbClr val="C00000"/>
                </a:solidFill>
              </a:rPr>
              <a:t>Диаграма на сътрудничество</a:t>
            </a:r>
            <a:endParaRPr lang="en-US" altLang="bg-BG" sz="3200" b="1" dirty="0">
              <a:solidFill>
                <a:srgbClr val="C00000"/>
              </a:solidFill>
            </a:endParaRPr>
          </a:p>
        </p:txBody>
      </p:sp>
      <p:pic>
        <p:nvPicPr>
          <p:cNvPr id="266244" name="Picture 4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608" y="2426892"/>
            <a:ext cx="6318735" cy="3456384"/>
          </a:xfrm>
          <a:noFill/>
          <a:ln w="19050" cap="flat" cmpd="sng">
            <a:solidFill>
              <a:schemeClr val="accent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bg-BG" smtClean="0"/>
              <a:t>Юлиана Пенева</a:t>
            </a:r>
            <a:endParaRPr lang="bg-BG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/>
              <a:t>CITB709 -</a:t>
            </a:r>
            <a:r>
              <a:rPr lang="bg-BG" altLang="bg-BG" smtClean="0"/>
              <a:t>тема 8</a:t>
            </a:r>
            <a:endParaRPr lang="bg-BG" alt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7C0EE-84C9-4628-B4A6-0882CC978A4B}" type="slidenum">
              <a:rPr lang="bg-BG" altLang="bg-BG"/>
              <a:pPr/>
              <a:t>45</a:t>
            </a:fld>
            <a:endParaRPr lang="bg-BG" altLang="bg-BG"/>
          </a:p>
        </p:txBody>
      </p:sp>
      <p:sp>
        <p:nvSpPr>
          <p:cNvPr id="26624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115616" y="1268760"/>
            <a:ext cx="7615238" cy="5219700"/>
          </a:xfrm>
        </p:spPr>
        <p:txBody>
          <a:bodyPr/>
          <a:lstStyle/>
          <a:p>
            <a:pPr>
              <a:buFontTx/>
              <a:buNone/>
            </a:pPr>
            <a:r>
              <a:rPr lang="bg-BG" altLang="bg-BG" sz="2800" cap="none" dirty="0" smtClean="0">
                <a:solidFill>
                  <a:srgbClr val="002060"/>
                </a:solidFill>
              </a:rPr>
              <a:t>Показва взаимодействието, но от друг ъгъл. Времето отсъства.</a:t>
            </a:r>
            <a:endParaRPr lang="en-US" altLang="bg-BG" sz="2800" cap="none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800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ChangeArrowheads="1"/>
          </p:cNvSpPr>
          <p:nvPr>
            <p:ph type="title"/>
          </p:nvPr>
        </p:nvSpPr>
        <p:spPr>
          <a:xfrm>
            <a:off x="991070" y="1026527"/>
            <a:ext cx="7467600" cy="580926"/>
          </a:xfrm>
        </p:spPr>
        <p:txBody>
          <a:bodyPr>
            <a:normAutofit/>
          </a:bodyPr>
          <a:lstStyle/>
          <a:p>
            <a:pPr algn="ctr"/>
            <a:r>
              <a:rPr lang="bg-BG" altLang="bg-BG" sz="3200" b="1" dirty="0">
                <a:solidFill>
                  <a:schemeClr val="accent5"/>
                </a:solidFill>
              </a:rPr>
              <a:t>Диаграма на състоянията</a:t>
            </a:r>
            <a:endParaRPr lang="en-US" altLang="bg-BG" sz="3200" b="1" dirty="0">
              <a:solidFill>
                <a:schemeClr val="accent5"/>
              </a:solidFill>
            </a:endParaRPr>
          </a:p>
        </p:txBody>
      </p:sp>
      <p:sp>
        <p:nvSpPr>
          <p:cNvPr id="267267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991070" y="1772816"/>
            <a:ext cx="7467600" cy="3960440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bg-BG" sz="2400" cap="none" dirty="0" smtClean="0"/>
              <a:t>Моделира поведението на системата в отговор на вътрешни или външни събития.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bg-BG" altLang="bg-BG" sz="2400" cap="none" dirty="0" smtClean="0"/>
              <a:t>Диаграмата е свързана с клас или метод и показва: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bg-BG" altLang="bg-BG" sz="2400" cap="none" dirty="0" smtClean="0"/>
              <a:t>състоянията на един обект (или взаимодействие);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bg-BG" altLang="bg-BG" sz="2400" cap="none" dirty="0" smtClean="0"/>
              <a:t>реакцията на обект на стимули (събития) като действия или отговори.</a:t>
            </a:r>
            <a:endParaRPr lang="bg-BG" altLang="bg-BG" sz="2400" cap="non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bg-BG" smtClean="0"/>
              <a:t>Юлиана Пенева</a:t>
            </a:r>
            <a:endParaRPr lang="bg-BG" alt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bg-BG" smtClean="0"/>
              <a:t>CITB709 -</a:t>
            </a:r>
            <a:r>
              <a:rPr lang="bg-BG" altLang="bg-BG" smtClean="0"/>
              <a:t>тема 8</a:t>
            </a:r>
            <a:endParaRPr lang="bg-BG" alt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ECBBE1F8-4A4D-4496-9DCD-D2677C5271CB}" type="slidenum">
              <a:rPr lang="bg-BG" altLang="bg-BG"/>
              <a:pPr/>
              <a:t>46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9069994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ChangeArrowheads="1"/>
          </p:cNvSpPr>
          <p:nvPr>
            <p:ph type="title"/>
          </p:nvPr>
        </p:nvSpPr>
        <p:spPr>
          <a:xfrm>
            <a:off x="936826" y="836712"/>
            <a:ext cx="7467600" cy="652934"/>
          </a:xfrm>
        </p:spPr>
        <p:txBody>
          <a:bodyPr>
            <a:normAutofit/>
          </a:bodyPr>
          <a:lstStyle/>
          <a:p>
            <a:pPr algn="ctr"/>
            <a:r>
              <a:rPr lang="bg-BG" altLang="bg-BG" sz="3200" b="1" dirty="0">
                <a:solidFill>
                  <a:schemeClr val="accent5"/>
                </a:solidFill>
              </a:rPr>
              <a:t>Диаграма на </a:t>
            </a:r>
            <a:r>
              <a:rPr lang="bg-BG" altLang="bg-BG" sz="3200" b="1" dirty="0" smtClean="0">
                <a:solidFill>
                  <a:schemeClr val="accent5"/>
                </a:solidFill>
              </a:rPr>
              <a:t>състоянията</a:t>
            </a:r>
            <a:endParaRPr lang="en-US" altLang="bg-BG" sz="3200" b="1" dirty="0">
              <a:solidFill>
                <a:schemeClr val="accent5"/>
              </a:solidFill>
            </a:endParaRPr>
          </a:p>
        </p:txBody>
      </p:sp>
      <p:pic>
        <p:nvPicPr>
          <p:cNvPr id="268292" name="Picture 4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252056"/>
            <a:ext cx="7776864" cy="2592288"/>
          </a:xfrm>
          <a:noFill/>
          <a:ln w="19050" cap="flat" cmpd="sng">
            <a:solidFill>
              <a:schemeClr val="accent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bg-BG" smtClean="0"/>
              <a:t>Юлиана Пенева</a:t>
            </a:r>
            <a:endParaRPr lang="bg-BG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/>
              <a:t>CITB709 -</a:t>
            </a:r>
            <a:r>
              <a:rPr lang="bg-BG" altLang="bg-BG" smtClean="0"/>
              <a:t>тема 8</a:t>
            </a:r>
            <a:endParaRPr lang="bg-BG" alt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24127-48C7-4F16-B202-824AF2B7B1B7}" type="slidenum">
              <a:rPr lang="bg-BG" altLang="bg-BG"/>
              <a:pPr/>
              <a:t>47</a:t>
            </a:fld>
            <a:endParaRPr lang="bg-BG" altLang="bg-BG"/>
          </a:p>
        </p:txBody>
      </p:sp>
      <p:sp>
        <p:nvSpPr>
          <p:cNvPr id="26829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971601" y="1628800"/>
            <a:ext cx="7487070" cy="1584325"/>
          </a:xfrm>
        </p:spPr>
        <p:txBody>
          <a:bodyPr>
            <a:noAutofit/>
          </a:bodyPr>
          <a:lstStyle/>
          <a:p>
            <a:pPr lvl="1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bg-BG" altLang="bg-BG" sz="2400" cap="none" dirty="0" smtClean="0"/>
              <a:t>Едно състояние може да се разложи на няколко паралелни или взаимно изключващи се </a:t>
            </a:r>
            <a:r>
              <a:rPr lang="bg-BG" altLang="bg-BG" sz="2400" cap="none" dirty="0" err="1" smtClean="0"/>
              <a:t>подсъстояния</a:t>
            </a:r>
            <a:r>
              <a:rPr lang="bg-BG" altLang="bg-BG" sz="2400" cap="none" dirty="0" smtClean="0"/>
              <a:t> </a:t>
            </a:r>
            <a:endParaRPr lang="en-US" altLang="bg-BG" sz="2400" cap="none" dirty="0"/>
          </a:p>
        </p:txBody>
      </p:sp>
    </p:spTree>
    <p:extLst>
      <p:ext uri="{BB962C8B-B14F-4D97-AF65-F5344CB8AC3E}">
        <p14:creationId xmlns:p14="http://schemas.microsoft.com/office/powerpoint/2010/main" val="14996695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08658" y="321605"/>
            <a:ext cx="7467600" cy="652934"/>
          </a:xfrm>
        </p:spPr>
        <p:txBody>
          <a:bodyPr/>
          <a:lstStyle/>
          <a:p>
            <a:pPr algn="ctr"/>
            <a:r>
              <a:rPr lang="bg-BG" altLang="bg-BG" sz="3200" b="1" dirty="0">
                <a:solidFill>
                  <a:schemeClr val="accent5"/>
                </a:solidFill>
              </a:rPr>
              <a:t>Диаграма на </a:t>
            </a:r>
            <a:r>
              <a:rPr lang="bg-BG" altLang="bg-BG" sz="3200" b="1" dirty="0" smtClean="0">
                <a:solidFill>
                  <a:schemeClr val="accent5"/>
                </a:solidFill>
              </a:rPr>
              <a:t>състоянията</a:t>
            </a:r>
            <a:endParaRPr lang="en-US" altLang="bg-BG" dirty="0"/>
          </a:p>
        </p:txBody>
      </p:sp>
      <p:sp>
        <p:nvSpPr>
          <p:cNvPr id="26931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457200" y="908720"/>
            <a:ext cx="8147248" cy="568863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bg-BG" altLang="bg-BG" sz="2600" cap="none" dirty="0" smtClean="0">
                <a:solidFill>
                  <a:srgbClr val="002060"/>
                </a:solidFill>
              </a:rPr>
              <a:t>Основни понятия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rabicPeriod"/>
            </a:pPr>
            <a:r>
              <a:rPr lang="bg-BG" altLang="bg-BG" sz="2400" cap="none" dirty="0" smtClean="0"/>
              <a:t>Действие(</a:t>
            </a:r>
            <a:r>
              <a:rPr lang="en-US" altLang="bg-BG" sz="2400" cap="none" dirty="0" smtClean="0"/>
              <a:t>action)</a:t>
            </a:r>
            <a:r>
              <a:rPr lang="bg-BG" altLang="bg-BG" sz="2400" cap="none" dirty="0" smtClean="0"/>
              <a:t> – вътрешните действия се извършват като реакция на събития. Те са атомарни, непрекъсваеми, не променят състоянието и се извършват мигновено.</a:t>
            </a:r>
            <a:br>
              <a:rPr lang="bg-BG" altLang="bg-BG" sz="2400" cap="none" dirty="0" smtClean="0"/>
            </a:br>
            <a:r>
              <a:rPr lang="bg-BG" altLang="bg-BG" sz="2400" cap="none" dirty="0" smtClean="0"/>
              <a:t>Три имена са имена на специални действия и не могат да бъдат събития</a:t>
            </a:r>
          </a:p>
          <a:p>
            <a:pPr lvl="3">
              <a:spcBef>
                <a:spcPts val="0"/>
              </a:spcBef>
            </a:pPr>
            <a:r>
              <a:rPr lang="en-US" altLang="bg-BG" sz="2200" cap="none" dirty="0" smtClean="0"/>
              <a:t>Entry </a:t>
            </a:r>
            <a:r>
              <a:rPr lang="bg-BG" altLang="bg-BG" sz="2200" cap="none" dirty="0" smtClean="0"/>
              <a:t>– влизане в състоянието;</a:t>
            </a:r>
            <a:endParaRPr lang="en-US" altLang="bg-BG" sz="2200" cap="none" dirty="0" smtClean="0"/>
          </a:p>
          <a:p>
            <a:pPr lvl="3">
              <a:spcBef>
                <a:spcPts val="0"/>
              </a:spcBef>
            </a:pPr>
            <a:r>
              <a:rPr lang="en-US" altLang="bg-BG" sz="2200" cap="none" dirty="0" smtClean="0"/>
              <a:t>Exit</a:t>
            </a:r>
            <a:r>
              <a:rPr lang="bg-BG" altLang="bg-BG" sz="2200" cap="none" dirty="0" smtClean="0"/>
              <a:t> – излизане от състоянието;</a:t>
            </a:r>
            <a:endParaRPr lang="en-US" altLang="bg-BG" sz="2200" cap="none" dirty="0" smtClean="0"/>
          </a:p>
          <a:p>
            <a:pPr lvl="3">
              <a:spcBef>
                <a:spcPts val="0"/>
              </a:spcBef>
            </a:pPr>
            <a:r>
              <a:rPr lang="en-US" altLang="bg-BG" sz="2200" cap="none" dirty="0" smtClean="0"/>
              <a:t>Do</a:t>
            </a:r>
            <a:r>
              <a:rPr lang="bg-BG" altLang="bg-BG" sz="2200" cap="none" dirty="0" smtClean="0"/>
              <a:t> – обръщение към вграден автомат.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rabicPeriod"/>
            </a:pPr>
            <a:r>
              <a:rPr lang="bg-BG" altLang="bg-BG" sz="2400" cap="none" dirty="0" smtClean="0"/>
              <a:t>Събитие(</a:t>
            </a:r>
            <a:r>
              <a:rPr lang="en-US" altLang="bg-BG" sz="2400" cap="none" dirty="0" smtClean="0"/>
              <a:t>event</a:t>
            </a:r>
            <a:r>
              <a:rPr lang="bg-BG" altLang="bg-BG" sz="2400" cap="none" dirty="0" smtClean="0"/>
              <a:t>) – предизвиква “преминаване”  и не принадлежи само на един клас или обект. Има няколко типа:</a:t>
            </a:r>
          </a:p>
          <a:p>
            <a:pPr lvl="3">
              <a:spcBef>
                <a:spcPts val="0"/>
              </a:spcBef>
            </a:pPr>
            <a:r>
              <a:rPr lang="en-US" altLang="bg-BG" sz="2200" cap="none" dirty="0" err="1" smtClean="0"/>
              <a:t>Signalevent</a:t>
            </a:r>
            <a:r>
              <a:rPr lang="bg-BG" altLang="bg-BG" sz="2200" cap="none" dirty="0" smtClean="0"/>
              <a:t> – явен сигнал от обект;</a:t>
            </a:r>
          </a:p>
          <a:p>
            <a:pPr lvl="3">
              <a:spcBef>
                <a:spcPts val="0"/>
              </a:spcBef>
            </a:pPr>
            <a:r>
              <a:rPr lang="bg-BG" altLang="bg-BG" sz="2200" cap="none" dirty="0" err="1" smtClean="0"/>
              <a:t>Callevent</a:t>
            </a:r>
            <a:r>
              <a:rPr lang="bg-BG" altLang="bg-BG" sz="2200" cap="none" dirty="0" smtClean="0"/>
              <a:t> – операция извикана от обект;</a:t>
            </a:r>
          </a:p>
          <a:p>
            <a:pPr lvl="3">
              <a:spcBef>
                <a:spcPts val="0"/>
              </a:spcBef>
            </a:pPr>
            <a:r>
              <a:rPr lang="bg-BG" altLang="bg-BG" sz="2200" cap="none" dirty="0" err="1" smtClean="0"/>
              <a:t>Changeevent</a:t>
            </a:r>
            <a:r>
              <a:rPr lang="bg-BG" altLang="bg-BG" sz="2200" cap="none" dirty="0" smtClean="0"/>
              <a:t> – когато дадено условие се изпълни;</a:t>
            </a:r>
          </a:p>
          <a:p>
            <a:pPr lvl="3">
              <a:spcBef>
                <a:spcPts val="0"/>
              </a:spcBef>
            </a:pPr>
            <a:r>
              <a:rPr lang="bg-BG" altLang="bg-BG" sz="2200" cap="none" dirty="0" err="1" smtClean="0"/>
              <a:t>Timeevent</a:t>
            </a:r>
            <a:r>
              <a:rPr lang="bg-BG" altLang="bg-BG" sz="2200" cap="none" dirty="0" smtClean="0"/>
              <a:t> – изтекло е определено време от друго събитие (напр. влизане в състояние).</a:t>
            </a:r>
          </a:p>
          <a:p>
            <a:pPr lvl="1"/>
            <a:endParaRPr lang="en-US" altLang="bg-B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75656" y="6493825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bg-BG" dirty="0" err="1" smtClean="0"/>
              <a:t>Юлиана</a:t>
            </a:r>
            <a:r>
              <a:rPr lang="en-US" altLang="bg-BG" dirty="0" smtClean="0"/>
              <a:t> </a:t>
            </a:r>
            <a:r>
              <a:rPr lang="en-US" altLang="bg-BG" dirty="0" err="1" smtClean="0"/>
              <a:t>Пенева</a:t>
            </a:r>
            <a:endParaRPr lang="bg-BG" alt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3528" y="6492875"/>
            <a:ext cx="5004665" cy="365125"/>
          </a:xfrm>
          <a:prstGeom prst="rect">
            <a:avLst/>
          </a:prstGeom>
        </p:spPr>
        <p:txBody>
          <a:bodyPr/>
          <a:lstStyle/>
          <a:p>
            <a:r>
              <a:rPr lang="en-US" altLang="bg-BG" dirty="0" smtClean="0"/>
              <a:t>CITB709 -</a:t>
            </a:r>
            <a:r>
              <a:rPr lang="bg-BG" altLang="bg-BG" dirty="0" smtClean="0"/>
              <a:t>тема 8</a:t>
            </a:r>
            <a:endParaRPr lang="bg-BG" alt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334A5D44-B80E-46BD-A7F6-25041E27B927}" type="slidenum">
              <a:rPr lang="bg-BG" altLang="bg-BG"/>
              <a:pPr/>
              <a:t>48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9901924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>
          <a:xfrm>
            <a:off x="991070" y="304417"/>
            <a:ext cx="7467600" cy="580926"/>
          </a:xfrm>
        </p:spPr>
        <p:txBody>
          <a:bodyPr>
            <a:normAutofit/>
          </a:bodyPr>
          <a:lstStyle/>
          <a:p>
            <a:pPr algn="ctr"/>
            <a:r>
              <a:rPr lang="bg-BG" altLang="bg-BG" sz="3200" b="1" dirty="0">
                <a:solidFill>
                  <a:schemeClr val="accent5"/>
                </a:solidFill>
              </a:rPr>
              <a:t>Диаграма на </a:t>
            </a:r>
            <a:r>
              <a:rPr lang="bg-BG" altLang="bg-BG" sz="3200" b="1" dirty="0" smtClean="0">
                <a:solidFill>
                  <a:schemeClr val="accent5"/>
                </a:solidFill>
              </a:rPr>
              <a:t>състоянията</a:t>
            </a:r>
            <a:endParaRPr lang="en-US" altLang="bg-BG" sz="3200" dirty="0">
              <a:solidFill>
                <a:schemeClr val="accent1"/>
              </a:solidFill>
            </a:endParaRPr>
          </a:p>
        </p:txBody>
      </p:sp>
      <p:pic>
        <p:nvPicPr>
          <p:cNvPr id="271364" name="Picture 4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191" y="2996952"/>
            <a:ext cx="5832648" cy="3383654"/>
          </a:xfrm>
          <a:noFill/>
          <a:ln w="19050" cap="flat" cmpd="sng">
            <a:solidFill>
              <a:schemeClr val="accent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85491" y="6492874"/>
            <a:ext cx="2057400" cy="365125"/>
          </a:xfrm>
        </p:spPr>
        <p:txBody>
          <a:bodyPr/>
          <a:lstStyle/>
          <a:p>
            <a:r>
              <a:rPr lang="en-US" altLang="bg-BG" dirty="0" err="1" smtClean="0"/>
              <a:t>Юлиана</a:t>
            </a:r>
            <a:r>
              <a:rPr lang="en-US" altLang="bg-BG" dirty="0" smtClean="0"/>
              <a:t> </a:t>
            </a:r>
            <a:r>
              <a:rPr lang="en-US" altLang="bg-BG" dirty="0" err="1" smtClean="0"/>
              <a:t>Пенева</a:t>
            </a:r>
            <a:endParaRPr lang="bg-BG" altLang="bg-B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5536" y="6492875"/>
            <a:ext cx="5004665" cy="365125"/>
          </a:xfrm>
        </p:spPr>
        <p:txBody>
          <a:bodyPr/>
          <a:lstStyle/>
          <a:p>
            <a:r>
              <a:rPr lang="en-US" altLang="bg-BG" dirty="0" smtClean="0"/>
              <a:t>CITB709 -</a:t>
            </a:r>
            <a:r>
              <a:rPr lang="bg-BG" altLang="bg-BG" dirty="0" smtClean="0"/>
              <a:t>тема 8</a:t>
            </a:r>
            <a:endParaRPr lang="bg-BG" altLang="bg-B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A2635-84F3-4BA4-8391-C75F077C8CA5}" type="slidenum">
              <a:rPr lang="bg-BG" altLang="bg-BG"/>
              <a:pPr/>
              <a:t>49</a:t>
            </a:fld>
            <a:endParaRPr lang="bg-BG" altLang="bg-BG"/>
          </a:p>
        </p:txBody>
      </p:sp>
      <p:sp>
        <p:nvSpPr>
          <p:cNvPr id="27136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82154" y="881834"/>
            <a:ext cx="8261846" cy="2115117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bg-BG" altLang="bg-BG" sz="2800" cap="none" dirty="0" smtClean="0">
                <a:solidFill>
                  <a:srgbClr val="006699"/>
                </a:solidFill>
              </a:rPr>
              <a:t>Основни понятия</a:t>
            </a:r>
          </a:p>
          <a:p>
            <a:pPr marL="0" indent="0">
              <a:buNone/>
            </a:pPr>
            <a:r>
              <a:rPr lang="en-US" altLang="bg-BG" sz="2800" dirty="0" smtClean="0">
                <a:solidFill>
                  <a:srgbClr val="006699"/>
                </a:solidFill>
              </a:rPr>
              <a:t> </a:t>
            </a:r>
            <a:r>
              <a:rPr lang="bg-BG" altLang="bg-BG" sz="2600" cap="none" dirty="0" smtClean="0"/>
              <a:t>Преминаване(</a:t>
            </a:r>
            <a:r>
              <a:rPr lang="en-US" altLang="bg-BG" sz="2600" cap="none" dirty="0" smtClean="0"/>
              <a:t>transition) – </a:t>
            </a:r>
            <a:r>
              <a:rPr lang="bg-BG" altLang="bg-BG" sz="2600" cap="none" dirty="0" smtClean="0"/>
              <a:t>смяна на състоянието. В това време могат да се извършват действия и да се изпращат съобщения. Те могат да бъдат сложни -  да имат по няколко изходни и крайни състояния   </a:t>
            </a:r>
          </a:p>
          <a:p>
            <a:pPr marL="0" indent="0" algn="ctr">
              <a:buNone/>
            </a:pPr>
            <a:r>
              <a:rPr lang="bg-BG" altLang="bg-BG" sz="2800" cap="none" dirty="0" smtClean="0"/>
              <a:t>Пример – банкова сметка</a:t>
            </a:r>
            <a:endParaRPr lang="bg-BG" altLang="bg-BG" sz="2800" cap="none" dirty="0"/>
          </a:p>
        </p:txBody>
      </p:sp>
    </p:spTree>
    <p:extLst>
      <p:ext uri="{BB962C8B-B14F-4D97-AF65-F5344CB8AC3E}">
        <p14:creationId xmlns:p14="http://schemas.microsoft.com/office/powerpoint/2010/main" val="25736928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7467600" cy="710952"/>
          </a:xfrm>
        </p:spPr>
        <p:txBody>
          <a:bodyPr>
            <a:normAutofit/>
          </a:bodyPr>
          <a:lstStyle/>
          <a:p>
            <a:pPr algn="ctr"/>
            <a:r>
              <a:rPr lang="bg-BG" altLang="bg-BG" sz="3200" b="1" dirty="0">
                <a:solidFill>
                  <a:srgbClr val="C00000"/>
                </a:solidFill>
              </a:rPr>
              <a:t>Преговор</a:t>
            </a:r>
            <a:endParaRPr lang="bg-BG" sz="32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124744"/>
            <a:ext cx="7946136" cy="5349208"/>
          </a:xfrm>
        </p:spPr>
        <p:txBody>
          <a:bodyPr/>
          <a:lstStyle/>
          <a:p>
            <a:pPr marL="609600" indent="-609600" algn="ctr">
              <a:lnSpc>
                <a:spcPct val="90000"/>
              </a:lnSpc>
              <a:buFontTx/>
              <a:buNone/>
            </a:pPr>
            <a:r>
              <a:rPr lang="bg-BG" altLang="bg-BG" sz="2800" cap="none" dirty="0" smtClean="0">
                <a:solidFill>
                  <a:srgbClr val="002060"/>
                </a:solidFill>
              </a:rPr>
              <a:t>Класификация на методите за моделиране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 startAt="3"/>
            </a:pPr>
            <a:r>
              <a:rPr lang="bg-BG" altLang="bg-BG" sz="2800" cap="none" dirty="0" smtClean="0"/>
              <a:t>По област на приложение:</a:t>
            </a:r>
          </a:p>
          <a:p>
            <a:pPr marL="990600" lvl="1" indent="-533400">
              <a:lnSpc>
                <a:spcPct val="90000"/>
              </a:lnSpc>
            </a:pPr>
            <a:r>
              <a:rPr lang="bg-BG" altLang="bg-BG" sz="2400" cap="none" dirty="0"/>
              <a:t>с</a:t>
            </a:r>
            <a:r>
              <a:rPr lang="bg-BG" altLang="bg-BG" sz="2400" cap="none" dirty="0" smtClean="0"/>
              <a:t>истемно – ориентирани;</a:t>
            </a:r>
          </a:p>
          <a:p>
            <a:pPr marL="731520" lvl="2" indent="0">
              <a:lnSpc>
                <a:spcPct val="90000"/>
              </a:lnSpc>
              <a:buNone/>
            </a:pPr>
            <a:r>
              <a:rPr lang="bg-BG" altLang="bg-BG" sz="2400" cap="none" dirty="0" smtClean="0"/>
              <a:t>Прилагат се при изследването на определени видове системи - напр. експертни системи, системи, работещи в реално време……….. </a:t>
            </a:r>
          </a:p>
          <a:p>
            <a:pPr marL="990600" lvl="1" indent="-533400">
              <a:lnSpc>
                <a:spcPct val="90000"/>
              </a:lnSpc>
            </a:pPr>
            <a:r>
              <a:rPr lang="bg-BG" altLang="bg-BG" sz="2400" cap="none" dirty="0" smtClean="0"/>
              <a:t>универсални – </a:t>
            </a:r>
            <a:r>
              <a:rPr lang="bg-BG" sz="2400" cap="none" dirty="0" smtClean="0"/>
              <a:t>структурен метод, обектно -ориентиран метод, методи за анализ и моделиране на данни.</a:t>
            </a:r>
            <a:endParaRPr lang="bg-BG" altLang="bg-BG" sz="2400" cap="none" dirty="0" smtClean="0"/>
          </a:p>
          <a:p>
            <a:pPr marL="640080" lvl="2" indent="0">
              <a:buNone/>
            </a:pPr>
            <a:r>
              <a:rPr lang="bg-BG" sz="2400" cap="none" dirty="0" smtClean="0"/>
              <a:t>Независими са от спецификата на разработваната система.</a:t>
            </a:r>
            <a:endParaRPr lang="bg-BG" sz="2400" cap="non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bg-BG" smtClean="0"/>
              <a:t>Юлиана Пенева</a:t>
            </a:r>
            <a:endParaRPr lang="bg-BG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/>
              <a:t>CITB709 -</a:t>
            </a:r>
            <a:r>
              <a:rPr lang="bg-BG" altLang="bg-BG" smtClean="0"/>
              <a:t>тема 8</a:t>
            </a:r>
            <a:endParaRPr lang="bg-BG" alt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A7516-FE2A-4D3D-94C7-E37E236B8432}" type="slidenum">
              <a:rPr lang="bg-BG" altLang="bg-BG" smtClean="0"/>
              <a:pPr/>
              <a:t>5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42116136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7467600" cy="580926"/>
          </a:xfrm>
        </p:spPr>
        <p:txBody>
          <a:bodyPr>
            <a:normAutofit/>
          </a:bodyPr>
          <a:lstStyle/>
          <a:p>
            <a:pPr algn="ctr"/>
            <a:r>
              <a:rPr lang="bg-BG" altLang="bg-BG" sz="3200" b="1" dirty="0" smtClean="0">
                <a:solidFill>
                  <a:schemeClr val="accent5"/>
                </a:solidFill>
              </a:rPr>
              <a:t>Пример</a:t>
            </a:r>
            <a:endParaRPr lang="en-US" altLang="bg-BG" sz="3200" b="1" dirty="0">
              <a:solidFill>
                <a:schemeClr val="accent5"/>
              </a:solidFill>
            </a:endParaRPr>
          </a:p>
        </p:txBody>
      </p:sp>
      <p:pic>
        <p:nvPicPr>
          <p:cNvPr id="276484" name="Picture 4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513973"/>
            <a:ext cx="7344816" cy="4608512"/>
          </a:xfrm>
          <a:noFill/>
          <a:ln w="19050" cap="flat" cmpd="sng">
            <a:solidFill>
              <a:schemeClr val="accent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051720" y="6381328"/>
            <a:ext cx="2057400" cy="365125"/>
          </a:xfrm>
        </p:spPr>
        <p:txBody>
          <a:bodyPr/>
          <a:lstStyle/>
          <a:p>
            <a:r>
              <a:rPr lang="en-US" altLang="bg-BG" smtClean="0"/>
              <a:t>Юлиана Пенева</a:t>
            </a:r>
            <a:endParaRPr lang="bg-BG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5536" y="6429412"/>
            <a:ext cx="5004665" cy="365125"/>
          </a:xfrm>
        </p:spPr>
        <p:txBody>
          <a:bodyPr/>
          <a:lstStyle/>
          <a:p>
            <a:r>
              <a:rPr lang="en-US" altLang="bg-BG" dirty="0" smtClean="0"/>
              <a:t>CITB709 -</a:t>
            </a:r>
            <a:r>
              <a:rPr lang="bg-BG" altLang="bg-BG" dirty="0" smtClean="0"/>
              <a:t>тема 8</a:t>
            </a:r>
            <a:endParaRPr lang="bg-BG" altLang="bg-B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326B1-96E6-4E6A-AD19-ADE5E87449E8}" type="slidenum">
              <a:rPr lang="bg-BG" altLang="bg-BG"/>
              <a:pPr/>
              <a:t>50</a:t>
            </a:fld>
            <a:endParaRPr lang="bg-BG" altLang="bg-BG"/>
          </a:p>
        </p:txBody>
      </p:sp>
      <p:sp>
        <p:nvSpPr>
          <p:cNvPr id="27648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7544" y="884761"/>
            <a:ext cx="7978775" cy="51117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bg-BG" altLang="bg-BG" sz="2400" cap="none" dirty="0" smtClean="0">
                <a:solidFill>
                  <a:srgbClr val="002060"/>
                </a:solidFill>
              </a:rPr>
              <a:t>Системен анализ (анализ на контекста)</a:t>
            </a:r>
            <a:endParaRPr lang="en-US" altLang="bg-BG" sz="2400" cap="none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3080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1" y="169691"/>
            <a:ext cx="7467600" cy="652934"/>
          </a:xfrm>
        </p:spPr>
        <p:txBody>
          <a:bodyPr>
            <a:normAutofit/>
          </a:bodyPr>
          <a:lstStyle/>
          <a:p>
            <a:pPr algn="ctr"/>
            <a:r>
              <a:rPr lang="bg-BG" altLang="bg-BG" sz="3200" b="1" dirty="0" smtClean="0">
                <a:solidFill>
                  <a:schemeClr val="accent5"/>
                </a:solidFill>
              </a:rPr>
              <a:t>Пример</a:t>
            </a:r>
            <a:endParaRPr lang="en-US" altLang="bg-BG" sz="3200" b="1" dirty="0">
              <a:solidFill>
                <a:schemeClr val="accent5"/>
              </a:solidFill>
            </a:endParaRPr>
          </a:p>
        </p:txBody>
      </p:sp>
      <p:pic>
        <p:nvPicPr>
          <p:cNvPr id="277507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971" y="1340768"/>
            <a:ext cx="5879967" cy="2118000"/>
          </a:xfrm>
          <a:noFill/>
          <a:ln w="19050" cap="flat" cmpd="sng">
            <a:solidFill>
              <a:schemeClr val="accent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899592" y="6534523"/>
            <a:ext cx="2057400" cy="365125"/>
          </a:xfrm>
        </p:spPr>
        <p:txBody>
          <a:bodyPr/>
          <a:lstStyle/>
          <a:p>
            <a:r>
              <a:rPr lang="en-US" altLang="bg-BG" dirty="0" err="1" smtClean="0"/>
              <a:t>Юлиана</a:t>
            </a:r>
            <a:r>
              <a:rPr lang="en-US" altLang="bg-BG" dirty="0" smtClean="0"/>
              <a:t> </a:t>
            </a:r>
            <a:r>
              <a:rPr lang="en-US" altLang="bg-BG" dirty="0" err="1" smtClean="0"/>
              <a:t>Пенева</a:t>
            </a:r>
            <a:endParaRPr lang="bg-BG" altLang="bg-BG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51520" y="6548324"/>
            <a:ext cx="5004665" cy="365125"/>
          </a:xfrm>
        </p:spPr>
        <p:txBody>
          <a:bodyPr/>
          <a:lstStyle/>
          <a:p>
            <a:r>
              <a:rPr lang="en-US" altLang="bg-BG" dirty="0" smtClean="0"/>
              <a:t>CITB709 -</a:t>
            </a:r>
            <a:r>
              <a:rPr lang="bg-BG" altLang="bg-BG" dirty="0" smtClean="0"/>
              <a:t>тема 8</a:t>
            </a:r>
            <a:endParaRPr lang="bg-BG" altLang="bg-BG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2A5CE-C7FD-480E-A34C-46CB2C5679EA}" type="slidenum">
              <a:rPr lang="bg-BG" altLang="bg-BG"/>
              <a:pPr/>
              <a:t>51</a:t>
            </a:fld>
            <a:endParaRPr lang="bg-BG" altLang="bg-BG"/>
          </a:p>
        </p:txBody>
      </p:sp>
      <p:pic>
        <p:nvPicPr>
          <p:cNvPr id="277508" name="Picture 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11679" y="3458768"/>
            <a:ext cx="6178550" cy="2913063"/>
          </a:xfrm>
          <a:ln w="19050">
            <a:solidFill>
              <a:schemeClr val="accent5"/>
            </a:solidFill>
          </a:ln>
        </p:spPr>
      </p:pic>
      <p:sp>
        <p:nvSpPr>
          <p:cNvPr id="277509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339752" y="822625"/>
            <a:ext cx="5003800" cy="647700"/>
          </a:xfrm>
        </p:spPr>
        <p:txBody>
          <a:bodyPr/>
          <a:lstStyle/>
          <a:p>
            <a:pPr marL="0" indent="0" algn="ctr">
              <a:buNone/>
            </a:pPr>
            <a:r>
              <a:rPr lang="bg-BG" altLang="bg-BG" sz="2800" cap="none" dirty="0" smtClean="0">
                <a:solidFill>
                  <a:srgbClr val="006699"/>
                </a:solidFill>
              </a:rPr>
              <a:t>Обектно моделиране</a:t>
            </a:r>
            <a:endParaRPr lang="en-US" altLang="bg-BG" sz="2800" cap="none" dirty="0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4635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543818"/>
            <a:ext cx="7467600" cy="580926"/>
          </a:xfrm>
        </p:spPr>
        <p:txBody>
          <a:bodyPr>
            <a:normAutofit/>
          </a:bodyPr>
          <a:lstStyle/>
          <a:p>
            <a:pPr algn="ctr"/>
            <a:r>
              <a:rPr lang="bg-BG" altLang="bg-BG" sz="3200" b="1" dirty="0" smtClean="0">
                <a:solidFill>
                  <a:schemeClr val="accent5"/>
                </a:solidFill>
              </a:rPr>
              <a:t>Пример</a:t>
            </a:r>
            <a:endParaRPr lang="en-US" altLang="bg-BG" sz="3200" b="1" dirty="0">
              <a:solidFill>
                <a:schemeClr val="accent5"/>
              </a:solidFill>
            </a:endParaRPr>
          </a:p>
        </p:txBody>
      </p:sp>
      <p:pic>
        <p:nvPicPr>
          <p:cNvPr id="278533" name="Picture 5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68017" y="1772641"/>
            <a:ext cx="6514291" cy="4163616"/>
          </a:xfrm>
          <a:noFill/>
          <a:ln w="19050" cap="flat" cmpd="sng">
            <a:solidFill>
              <a:schemeClr val="accent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bg-BG" smtClean="0"/>
              <a:t>Юлиана Пенева</a:t>
            </a:r>
            <a:endParaRPr lang="bg-BG" altLang="bg-BG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/>
              <a:t>CITB709 -</a:t>
            </a:r>
            <a:r>
              <a:rPr lang="bg-BG" altLang="bg-BG" smtClean="0"/>
              <a:t>тема 8</a:t>
            </a:r>
            <a:endParaRPr lang="bg-BG" altLang="bg-BG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DC6BA-D83E-4261-9EF0-3BB851B6C232}" type="slidenum">
              <a:rPr lang="bg-BG" altLang="bg-BG"/>
              <a:pPr/>
              <a:t>52</a:t>
            </a:fld>
            <a:endParaRPr lang="bg-BG" altLang="bg-BG"/>
          </a:p>
        </p:txBody>
      </p:sp>
      <p:sp>
        <p:nvSpPr>
          <p:cNvPr id="27853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9552" y="1155186"/>
            <a:ext cx="8458670" cy="5760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bg-BG" altLang="bg-BG" sz="2400" cap="none" dirty="0" smtClean="0">
                <a:solidFill>
                  <a:srgbClr val="006699"/>
                </a:solidFill>
              </a:rPr>
              <a:t>Диаграма на състоянията и автомат за проверка на </a:t>
            </a:r>
            <a:r>
              <a:rPr lang="fr-FR" altLang="bg-BG" sz="2400" cap="none" dirty="0" smtClean="0">
                <a:solidFill>
                  <a:srgbClr val="006699"/>
                </a:solidFill>
              </a:rPr>
              <a:t>PIN</a:t>
            </a:r>
            <a:endParaRPr lang="en-US" altLang="bg-BG" sz="2400" cap="none" dirty="0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1031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56022" y="360297"/>
            <a:ext cx="7467600" cy="652934"/>
          </a:xfrm>
        </p:spPr>
        <p:txBody>
          <a:bodyPr>
            <a:normAutofit/>
          </a:bodyPr>
          <a:lstStyle/>
          <a:p>
            <a:pPr algn="ctr"/>
            <a:r>
              <a:rPr lang="bg-BG" altLang="bg-BG" sz="3200" b="1" dirty="0" smtClean="0">
                <a:solidFill>
                  <a:schemeClr val="accent5"/>
                </a:solidFill>
              </a:rPr>
              <a:t>Пример</a:t>
            </a:r>
            <a:endParaRPr lang="en-US" altLang="bg-BG" sz="3200" b="1" dirty="0">
              <a:solidFill>
                <a:schemeClr val="accent5"/>
              </a:solidFill>
            </a:endParaRPr>
          </a:p>
        </p:txBody>
      </p:sp>
      <p:pic>
        <p:nvPicPr>
          <p:cNvPr id="279556" name="Picture 4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346000"/>
            <a:ext cx="7380189" cy="4536504"/>
          </a:xfrm>
          <a:noFill/>
          <a:ln w="19050" cap="flat" cmpd="sng">
            <a:solidFill>
              <a:schemeClr val="accent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bg-BG" smtClean="0"/>
              <a:t>Юлиана Пенева</a:t>
            </a:r>
            <a:endParaRPr lang="bg-BG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/>
              <a:t>CITB709 -</a:t>
            </a:r>
            <a:r>
              <a:rPr lang="bg-BG" altLang="bg-BG" smtClean="0"/>
              <a:t>тема 8</a:t>
            </a:r>
            <a:endParaRPr lang="bg-BG" alt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2578-C27B-4371-9D6E-8E4FB4F8BC13}" type="slidenum">
              <a:rPr lang="bg-BG" altLang="bg-BG"/>
              <a:pPr/>
              <a:t>53</a:t>
            </a:fld>
            <a:endParaRPr lang="bg-BG" altLang="bg-BG"/>
          </a:p>
        </p:txBody>
      </p:sp>
      <p:sp>
        <p:nvSpPr>
          <p:cNvPr id="27955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115616" y="883021"/>
            <a:ext cx="7740650" cy="749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g-BG" altLang="bg-BG" sz="2400" cap="none" dirty="0" smtClean="0">
                <a:solidFill>
                  <a:srgbClr val="002060"/>
                </a:solidFill>
              </a:rPr>
              <a:t>Диаграма на последователността на достъп</a:t>
            </a:r>
            <a:endParaRPr lang="en-US" altLang="bg-BG" sz="2400" cap="none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4827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331" y="714022"/>
            <a:ext cx="8243887" cy="652462"/>
          </a:xfrm>
        </p:spPr>
        <p:txBody>
          <a:bodyPr>
            <a:normAutofit/>
          </a:bodyPr>
          <a:lstStyle/>
          <a:p>
            <a:pPr algn="ctr"/>
            <a:r>
              <a:rPr lang="bg-BG" altLang="bg-BG" sz="3200" b="1" dirty="0" smtClean="0">
                <a:solidFill>
                  <a:srgbClr val="C00000"/>
                </a:solidFill>
              </a:rPr>
              <a:t>Моделиране на данни и процеси</a:t>
            </a:r>
            <a:endParaRPr lang="bg-BG" altLang="bg-BG" sz="3200" b="1" dirty="0">
              <a:solidFill>
                <a:srgbClr val="C00000"/>
              </a:solidFill>
            </a:endParaRPr>
          </a:p>
        </p:txBody>
      </p:sp>
      <p:sp>
        <p:nvSpPr>
          <p:cNvPr id="85000" name="Rectangle 8"/>
          <p:cNvSpPr>
            <a:spLocks noGrp="1" noChangeArrowheads="1"/>
          </p:cNvSpPr>
          <p:nvPr>
            <p:ph sz="quarter" idx="13"/>
          </p:nvPr>
        </p:nvSpPr>
        <p:spPr>
          <a:xfrm>
            <a:off x="539552" y="1405378"/>
            <a:ext cx="8229600" cy="447789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bg-BG" altLang="bg-BG" sz="3000" cap="none" dirty="0" smtClean="0">
                <a:solidFill>
                  <a:srgbClr val="002060"/>
                </a:solidFill>
              </a:rPr>
              <a:t>Примери на концептуални модели</a:t>
            </a:r>
            <a:endParaRPr lang="bg-BG" altLang="bg-BG" sz="900" cap="none" dirty="0" smtClean="0"/>
          </a:p>
          <a:p>
            <a:pPr marL="609600" indent="-609600">
              <a:lnSpc>
                <a:spcPct val="100000"/>
              </a:lnSpc>
              <a:spcBef>
                <a:spcPts val="0"/>
              </a:spcBef>
              <a:buFontTx/>
              <a:buAutoNum type="arabicPeriod"/>
            </a:pPr>
            <a:r>
              <a:rPr lang="bg-BG" altLang="bg-BG" sz="2400" cap="none" dirty="0" smtClean="0"/>
              <a:t>Семантични мрежи. </a:t>
            </a:r>
          </a:p>
          <a:p>
            <a:pPr marL="609600" indent="-609600">
              <a:lnSpc>
                <a:spcPct val="100000"/>
              </a:lnSpc>
              <a:spcBef>
                <a:spcPts val="0"/>
              </a:spcBef>
              <a:buFontTx/>
              <a:buAutoNum type="arabicPeriod"/>
            </a:pPr>
            <a:r>
              <a:rPr lang="bg-BG" altLang="bg-BG" sz="2400" cap="none" dirty="0" smtClean="0"/>
              <a:t>Езикът </a:t>
            </a:r>
            <a:r>
              <a:rPr lang="en-US" altLang="bg-BG" sz="2400" cap="none" dirty="0" smtClean="0"/>
              <a:t>SIMULA </a:t>
            </a:r>
            <a:r>
              <a:rPr lang="bg-BG" altLang="bg-BG" sz="2400" cap="none" dirty="0" smtClean="0"/>
              <a:t>.</a:t>
            </a:r>
          </a:p>
          <a:p>
            <a:pPr marL="609600" indent="-609600">
              <a:lnSpc>
                <a:spcPct val="100000"/>
              </a:lnSpc>
              <a:spcBef>
                <a:spcPts val="0"/>
              </a:spcBef>
              <a:buFontTx/>
              <a:buAutoNum type="arabicPeriod"/>
            </a:pPr>
            <a:r>
              <a:rPr lang="en-US" altLang="bg-BG" sz="2400" u="sng" cap="none" dirty="0" smtClean="0">
                <a:solidFill>
                  <a:srgbClr val="CC00CC"/>
                </a:solidFill>
              </a:rPr>
              <a:t>ER </a:t>
            </a:r>
            <a:r>
              <a:rPr lang="bg-BG" altLang="bg-BG" sz="2400" u="sng" cap="none" dirty="0" smtClean="0">
                <a:solidFill>
                  <a:srgbClr val="CC00CC"/>
                </a:solidFill>
              </a:rPr>
              <a:t>модел („същност-</a:t>
            </a:r>
            <a:r>
              <a:rPr lang="bg-BG" altLang="bg-BG" sz="2400" u="sng" cap="none" dirty="0" err="1" smtClean="0">
                <a:solidFill>
                  <a:srgbClr val="CC00CC"/>
                </a:solidFill>
              </a:rPr>
              <a:t>връзка“или</a:t>
            </a:r>
            <a:r>
              <a:rPr lang="bg-BG" altLang="bg-BG" sz="2400" u="sng" cap="none" dirty="0" smtClean="0">
                <a:solidFill>
                  <a:srgbClr val="CC00CC"/>
                </a:solidFill>
              </a:rPr>
              <a:t> модел на Чен</a:t>
            </a:r>
            <a:r>
              <a:rPr lang="bg-BG" altLang="bg-BG" sz="2400" u="sng" cap="none" dirty="0" smtClean="0"/>
              <a:t>).</a:t>
            </a:r>
            <a:endParaRPr lang="en-US" altLang="bg-BG" sz="2400" u="sng" cap="none" dirty="0" smtClean="0"/>
          </a:p>
          <a:p>
            <a:pPr marL="609600" indent="-609600">
              <a:lnSpc>
                <a:spcPct val="100000"/>
              </a:lnSpc>
              <a:spcBef>
                <a:spcPts val="0"/>
              </a:spcBef>
              <a:buFontTx/>
              <a:buAutoNum type="arabicPeriod"/>
            </a:pPr>
            <a:r>
              <a:rPr lang="en-US" altLang="bg-BG" sz="2400" u="sng" cap="none" dirty="0" smtClean="0">
                <a:solidFill>
                  <a:srgbClr val="FF0000"/>
                </a:solidFill>
              </a:rPr>
              <a:t>SADT</a:t>
            </a:r>
            <a:r>
              <a:rPr lang="bg-BG" altLang="bg-BG" sz="2400" u="sng" cap="none" dirty="0" smtClean="0">
                <a:solidFill>
                  <a:srgbClr val="FF0000"/>
                </a:solidFill>
              </a:rPr>
              <a:t> (</a:t>
            </a:r>
            <a:r>
              <a:rPr lang="en-US" altLang="bg-BG" sz="2400" u="sng" cap="none" dirty="0" smtClean="0">
                <a:solidFill>
                  <a:srgbClr val="FF0000"/>
                </a:solidFill>
              </a:rPr>
              <a:t>structured analysis and design </a:t>
            </a:r>
            <a:r>
              <a:rPr lang="en-US" altLang="bg-BG" sz="2400" u="sng" cap="none" dirty="0" err="1" smtClean="0">
                <a:solidFill>
                  <a:srgbClr val="FF0000"/>
                </a:solidFill>
              </a:rPr>
              <a:t>techique</a:t>
            </a:r>
            <a:r>
              <a:rPr lang="en-US" altLang="bg-BG" sz="2400" u="sng" cap="none" dirty="0" smtClean="0">
                <a:solidFill>
                  <a:srgbClr val="FF0000"/>
                </a:solidFill>
              </a:rPr>
              <a:t>)</a:t>
            </a:r>
            <a:r>
              <a:rPr lang="bg-BG" altLang="bg-BG" sz="2400" u="sng" cap="none" dirty="0" smtClean="0">
                <a:solidFill>
                  <a:srgbClr val="FF0000"/>
                </a:solidFill>
              </a:rPr>
              <a:t>.</a:t>
            </a:r>
            <a:endParaRPr lang="en-US" altLang="bg-BG" sz="2400" u="sng" cap="none" dirty="0" smtClean="0">
              <a:solidFill>
                <a:srgbClr val="FF0000"/>
              </a:solidFill>
            </a:endParaRPr>
          </a:p>
          <a:p>
            <a:pPr marL="609600" indent="-609600">
              <a:lnSpc>
                <a:spcPct val="100000"/>
              </a:lnSpc>
              <a:spcBef>
                <a:spcPts val="0"/>
              </a:spcBef>
              <a:buFontTx/>
              <a:buAutoNum type="arabicPeriod"/>
            </a:pPr>
            <a:r>
              <a:rPr lang="bg-BG" altLang="bg-BG" sz="2400" cap="none" dirty="0" smtClean="0"/>
              <a:t>Семантични модели за нуждите на базите от данни .</a:t>
            </a:r>
          </a:p>
          <a:p>
            <a:pPr marL="609600" indent="-609600">
              <a:lnSpc>
                <a:spcPct val="100000"/>
              </a:lnSpc>
              <a:spcBef>
                <a:spcPts val="0"/>
              </a:spcBef>
              <a:buFontTx/>
              <a:buAutoNum type="arabicPeriod"/>
            </a:pPr>
            <a:r>
              <a:rPr lang="bg-BG" altLang="bg-BG" sz="2400" u="sng" cap="none" dirty="0" smtClean="0"/>
              <a:t>Обектно-ориентирани модели на данните </a:t>
            </a:r>
            <a:r>
              <a:rPr lang="en-US" altLang="bg-BG" sz="2400" u="sng" cap="none" dirty="0" smtClean="0"/>
              <a:t>– ORM (object role modeling)</a:t>
            </a:r>
            <a:r>
              <a:rPr lang="bg-BG" altLang="bg-BG" sz="2400" u="sng" cap="none" dirty="0" smtClean="0"/>
              <a:t>.</a:t>
            </a:r>
          </a:p>
          <a:p>
            <a:pPr marL="609600" indent="-609600">
              <a:lnSpc>
                <a:spcPct val="100000"/>
              </a:lnSpc>
              <a:spcBef>
                <a:spcPts val="0"/>
              </a:spcBef>
              <a:buFontTx/>
              <a:buAutoNum type="arabicPeriod"/>
            </a:pPr>
            <a:r>
              <a:rPr lang="bg-BG" altLang="bg-BG" sz="2400" cap="none" dirty="0" smtClean="0"/>
              <a:t>Фреймови модели. </a:t>
            </a:r>
            <a:endParaRPr lang="en-US" altLang="bg-BG" sz="2400" cap="none" dirty="0" smtClean="0"/>
          </a:p>
          <a:p>
            <a:pPr marL="609600" indent="-609600">
              <a:lnSpc>
                <a:spcPct val="100000"/>
              </a:lnSpc>
              <a:spcBef>
                <a:spcPts val="0"/>
              </a:spcBef>
              <a:buFontTx/>
              <a:buAutoNum type="arabicPeriod"/>
            </a:pPr>
            <a:r>
              <a:rPr lang="bg-BG" altLang="bg-BG" sz="2400" cap="none" dirty="0" smtClean="0"/>
              <a:t>Терминологични езици.</a:t>
            </a:r>
          </a:p>
          <a:p>
            <a:pPr marL="609600" indent="-609600">
              <a:lnSpc>
                <a:spcPct val="100000"/>
              </a:lnSpc>
              <a:spcBef>
                <a:spcPts val="0"/>
              </a:spcBef>
              <a:buFontTx/>
              <a:buAutoNum type="arabicPeriod"/>
            </a:pPr>
            <a:r>
              <a:rPr lang="en-US" altLang="bg-BG" sz="2400" cap="none" dirty="0" smtClean="0"/>
              <a:t>Data Flow Analysis + ER</a:t>
            </a:r>
            <a:r>
              <a:rPr lang="bg-BG" altLang="bg-BG" sz="2400" cap="none" dirty="0" smtClean="0"/>
              <a:t>.</a:t>
            </a:r>
          </a:p>
          <a:p>
            <a:pPr marL="609600" indent="-609600">
              <a:lnSpc>
                <a:spcPct val="100000"/>
              </a:lnSpc>
              <a:spcBef>
                <a:spcPts val="0"/>
              </a:spcBef>
              <a:buFontTx/>
              <a:buAutoNum type="arabicPeriod"/>
            </a:pPr>
            <a:r>
              <a:rPr lang="en-US" altLang="bg-BG" sz="2400" u="sng" cap="none" dirty="0" smtClean="0">
                <a:solidFill>
                  <a:srgbClr val="00B050"/>
                </a:solidFill>
              </a:rPr>
              <a:t>UML (unified modeling language)</a:t>
            </a:r>
            <a:r>
              <a:rPr lang="bg-BG" altLang="bg-BG" sz="2400" u="sng" cap="none" dirty="0" smtClean="0">
                <a:solidFill>
                  <a:srgbClr val="00B050"/>
                </a:solidFill>
              </a:rPr>
              <a:t>.</a:t>
            </a:r>
            <a:endParaRPr lang="en-US" altLang="bg-BG" sz="2400" u="sng" cap="none" dirty="0" smtClean="0">
              <a:solidFill>
                <a:srgbClr val="00B050"/>
              </a:solidFill>
            </a:endParaRPr>
          </a:p>
          <a:p>
            <a:pPr marL="609600" indent="-609600">
              <a:buFontTx/>
              <a:buAutoNum type="arabicPeriod"/>
            </a:pPr>
            <a:endParaRPr lang="bg-BG" altLang="bg-BG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bg-BG" smtClean="0"/>
              <a:t>Юлиана Пенева</a:t>
            </a:r>
            <a:endParaRPr lang="bg-BG" alt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/>
              <a:t>CITB709 -</a:t>
            </a:r>
            <a:r>
              <a:rPr lang="bg-BG" altLang="bg-BG" smtClean="0"/>
              <a:t>тема 8</a:t>
            </a:r>
            <a:endParaRPr lang="bg-BG" alt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23E16-64DC-4570-A259-F63C91B8CE3D}" type="slidenum">
              <a:rPr lang="bg-BG" altLang="bg-BG"/>
              <a:pPr/>
              <a:t>6</a:t>
            </a:fld>
            <a:endParaRPr lang="bg-BG" altLang="bg-BG" dirty="0"/>
          </a:p>
        </p:txBody>
      </p:sp>
    </p:spTree>
    <p:extLst>
      <p:ext uri="{BB962C8B-B14F-4D97-AF65-F5344CB8AC3E}">
        <p14:creationId xmlns:p14="http://schemas.microsoft.com/office/powerpoint/2010/main" val="40459346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73585"/>
            <a:ext cx="8243887" cy="648072"/>
          </a:xfrm>
        </p:spPr>
        <p:txBody>
          <a:bodyPr/>
          <a:lstStyle/>
          <a:p>
            <a:pPr algn="ctr"/>
            <a:r>
              <a:rPr lang="bg-BG" altLang="bg-BG" sz="3200" b="1" dirty="0">
                <a:solidFill>
                  <a:srgbClr val="C00000"/>
                </a:solidFill>
              </a:rPr>
              <a:t>Структурен анализ </a:t>
            </a:r>
          </a:p>
        </p:txBody>
      </p:sp>
      <p:sp>
        <p:nvSpPr>
          <p:cNvPr id="85000" name="Rectangle 8"/>
          <p:cNvSpPr>
            <a:spLocks noGrp="1" noChangeArrowheads="1"/>
          </p:cNvSpPr>
          <p:nvPr>
            <p:ph sz="quarter" idx="13"/>
          </p:nvPr>
        </p:nvSpPr>
        <p:spPr>
          <a:xfrm>
            <a:off x="685331" y="1078112"/>
            <a:ext cx="8229600" cy="4608512"/>
          </a:xfrm>
        </p:spPr>
        <p:txBody>
          <a:bodyPr>
            <a:normAutofit fontScale="85000" lnSpcReduction="20000"/>
          </a:bodyPr>
          <a:lstStyle/>
          <a:p>
            <a:pPr marL="533400" indent="-533400">
              <a:spcBef>
                <a:spcPts val="0"/>
              </a:spcBef>
              <a:buFontTx/>
              <a:buAutoNum type="arabicPeriod"/>
            </a:pPr>
            <a:r>
              <a:rPr lang="bg-BG" altLang="bg-BG" sz="2800" b="0" cap="none" dirty="0" smtClean="0"/>
              <a:t>Използва функционално - базирано декомпозиране при моделирането на проблема. </a:t>
            </a:r>
          </a:p>
          <a:p>
            <a:pPr marL="533400" indent="-533400">
              <a:spcBef>
                <a:spcPts val="0"/>
              </a:spcBef>
              <a:buFontTx/>
              <a:buAutoNum type="arabicPeriod"/>
            </a:pPr>
            <a:r>
              <a:rPr lang="bg-BG" altLang="bg-BG" sz="2800" b="0" cap="none" dirty="0" smtClean="0"/>
              <a:t>Обръща се внимание върху отделните </a:t>
            </a:r>
            <a:r>
              <a:rPr lang="bg-BG" altLang="bg-BG" sz="2800" b="0" u="sng" cap="none" dirty="0" smtClean="0">
                <a:solidFill>
                  <a:srgbClr val="002060"/>
                </a:solidFill>
              </a:rPr>
              <a:t>функции</a:t>
            </a:r>
            <a:r>
              <a:rPr lang="bg-BG" altLang="bg-BG" sz="2800" b="0" cap="none" dirty="0" smtClean="0"/>
              <a:t>, характерни за разглежданата проблемна област и входно - изходните данни, необходими на всяка от тях. </a:t>
            </a:r>
          </a:p>
          <a:p>
            <a:pPr marL="533400" indent="-533400">
              <a:spcBef>
                <a:spcPts val="0"/>
              </a:spcBef>
              <a:buFontTx/>
              <a:buAutoNum type="arabicPeriod"/>
            </a:pPr>
            <a:r>
              <a:rPr lang="bg-BG" altLang="bg-BG" sz="2800" b="0" cap="none" dirty="0" smtClean="0"/>
              <a:t>Подходящ за описание на изисквания при вградените системи, за бизнес системи – твърде сковаващ.</a:t>
            </a:r>
          </a:p>
          <a:p>
            <a:pPr marL="533400" indent="-533400">
              <a:spcBef>
                <a:spcPts val="0"/>
              </a:spcBef>
              <a:buFontTx/>
              <a:buAutoNum type="arabicPeriod"/>
            </a:pPr>
            <a:r>
              <a:rPr lang="bg-BG" altLang="bg-BG" sz="2800" b="0" cap="none" dirty="0" smtClean="0"/>
              <a:t>Представлява подход за проектиране отгоре - надолу с уточняване (</a:t>
            </a:r>
            <a:r>
              <a:rPr lang="bg-BG" altLang="bg-BG" sz="2800" b="0" cap="none" dirty="0" err="1" smtClean="0"/>
              <a:t>top-down</a:t>
            </a:r>
            <a:r>
              <a:rPr lang="bg-BG" altLang="bg-BG" sz="2800" b="0" cap="none" dirty="0" smtClean="0"/>
              <a:t> </a:t>
            </a:r>
            <a:r>
              <a:rPr lang="bg-BG" altLang="bg-BG" sz="2800" b="0" cap="none" dirty="0" err="1" smtClean="0"/>
              <a:t>refinement</a:t>
            </a:r>
            <a:r>
              <a:rPr lang="bg-BG" altLang="bg-BG" sz="2800" b="0" cap="none" dirty="0" smtClean="0"/>
              <a:t> </a:t>
            </a:r>
            <a:r>
              <a:rPr lang="bg-BG" altLang="bg-BG" sz="2800" b="0" cap="none" dirty="0" err="1" smtClean="0"/>
              <a:t>approach</a:t>
            </a:r>
            <a:r>
              <a:rPr lang="bg-BG" altLang="bg-BG" sz="2800" b="0" cap="none" dirty="0" smtClean="0"/>
              <a:t>). </a:t>
            </a:r>
          </a:p>
          <a:p>
            <a:pPr marL="533400" indent="-533400">
              <a:spcBef>
                <a:spcPts val="0"/>
              </a:spcBef>
              <a:buFontTx/>
              <a:buAutoNum type="arabicPeriod"/>
            </a:pPr>
            <a:r>
              <a:rPr lang="bg-BG" altLang="bg-BG" sz="2800" b="0" cap="none" dirty="0" smtClean="0"/>
              <a:t>Използва две основни техники: </a:t>
            </a:r>
            <a:r>
              <a:rPr lang="bg-BG" altLang="bg-BG" sz="2800" b="0" cap="none" dirty="0" err="1" smtClean="0"/>
              <a:t>data</a:t>
            </a:r>
            <a:r>
              <a:rPr lang="bg-BG" altLang="bg-BG" sz="2800" b="0" cap="none" dirty="0" smtClean="0"/>
              <a:t> </a:t>
            </a:r>
            <a:r>
              <a:rPr lang="bg-BG" altLang="bg-BG" sz="2800" b="0" cap="none" dirty="0" err="1" smtClean="0"/>
              <a:t>flow</a:t>
            </a:r>
            <a:r>
              <a:rPr lang="bg-BG" altLang="bg-BG" sz="2800" b="0" cap="none" dirty="0" smtClean="0"/>
              <a:t> </a:t>
            </a:r>
            <a:r>
              <a:rPr lang="bg-BG" altLang="bg-BG" sz="2800" b="0" cap="none" dirty="0" err="1" smtClean="0"/>
              <a:t>diagrams</a:t>
            </a:r>
            <a:r>
              <a:rPr lang="bg-BG" altLang="bg-BG" sz="2800" b="0" cap="none" dirty="0" smtClean="0"/>
              <a:t> - диаграми с потоци от данни и </a:t>
            </a:r>
            <a:r>
              <a:rPr lang="bg-BG" altLang="bg-BG" sz="2800" b="0" cap="none" dirty="0" err="1" smtClean="0"/>
              <a:t>data</a:t>
            </a:r>
            <a:r>
              <a:rPr lang="bg-BG" altLang="bg-BG" sz="2800" b="0" cap="none" dirty="0" smtClean="0"/>
              <a:t> </a:t>
            </a:r>
            <a:r>
              <a:rPr lang="bg-BG" altLang="bg-BG" sz="2800" b="0" cap="none" dirty="0" err="1" smtClean="0"/>
              <a:t>dictionary</a:t>
            </a:r>
            <a:r>
              <a:rPr lang="bg-BG" altLang="bg-BG" sz="2800" b="0" cap="none" dirty="0" smtClean="0"/>
              <a:t> - речник на данните.</a:t>
            </a:r>
            <a:endParaRPr lang="bg-BG" altLang="bg-BG" sz="2800" b="0" cap="non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bg-BG" smtClean="0"/>
              <a:t>Юлиана Пенева</a:t>
            </a:r>
            <a:endParaRPr lang="bg-BG" alt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/>
              <a:t>CITB709 -</a:t>
            </a:r>
            <a:r>
              <a:rPr lang="bg-BG" altLang="bg-BG" smtClean="0"/>
              <a:t>тема 8</a:t>
            </a:r>
            <a:endParaRPr lang="bg-BG" alt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095E0-FBCD-4F39-9FB6-3D1BDB01BE9D}" type="slidenum">
              <a:rPr lang="bg-BG" altLang="bg-BG"/>
              <a:pPr/>
              <a:t>7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9268323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699513" y="399802"/>
            <a:ext cx="7467600" cy="796950"/>
          </a:xfrm>
        </p:spPr>
        <p:txBody>
          <a:bodyPr>
            <a:normAutofit/>
          </a:bodyPr>
          <a:lstStyle/>
          <a:p>
            <a:pPr algn="ctr"/>
            <a:r>
              <a:rPr lang="bg-BG" altLang="bg-BG" sz="3200" b="1" dirty="0" smtClean="0">
                <a:solidFill>
                  <a:srgbClr val="C00000"/>
                </a:solidFill>
              </a:rPr>
              <a:t>Структурен анализ - методология</a:t>
            </a:r>
            <a:endParaRPr lang="bg-BG" altLang="bg-BG" sz="3200" b="1" dirty="0">
              <a:solidFill>
                <a:srgbClr val="C00000"/>
              </a:solidFill>
            </a:endParaRPr>
          </a:p>
        </p:txBody>
      </p:sp>
      <p:sp>
        <p:nvSpPr>
          <p:cNvPr id="82947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899592" y="1196752"/>
            <a:ext cx="7467600" cy="5277200"/>
          </a:xfrm>
        </p:spPr>
        <p:txBody>
          <a:bodyPr/>
          <a:lstStyle/>
          <a:p>
            <a:pPr marL="609600" indent="-609600">
              <a:lnSpc>
                <a:spcPct val="100000"/>
              </a:lnSpc>
              <a:spcBef>
                <a:spcPts val="0"/>
              </a:spcBef>
              <a:buFontTx/>
              <a:buAutoNum type="arabicPeriod"/>
            </a:pPr>
            <a:r>
              <a:rPr lang="bg-BG" altLang="bg-BG" sz="2400" cap="none" dirty="0" smtClean="0"/>
              <a:t>Разглежда всяка софтуерна система като състояща се от някакви входове, които биват преобразувани в някакви изходи.</a:t>
            </a:r>
          </a:p>
          <a:p>
            <a:pPr marL="609600" indent="-609600">
              <a:lnSpc>
                <a:spcPct val="100000"/>
              </a:lnSpc>
              <a:spcBef>
                <a:spcPts val="0"/>
              </a:spcBef>
              <a:buFontTx/>
              <a:buAutoNum type="arabicPeriod"/>
            </a:pPr>
            <a:r>
              <a:rPr lang="bg-BG" altLang="bg-BG" sz="2400" cap="none" dirty="0" smtClean="0"/>
              <a:t>Функционално-ориентирана - използва понятието </a:t>
            </a:r>
            <a:r>
              <a:rPr lang="bg-BG" altLang="bg-BG" sz="2400" cap="none" dirty="0" smtClean="0">
                <a:solidFill>
                  <a:srgbClr val="002060"/>
                </a:solidFill>
              </a:rPr>
              <a:t>структура на програмата</a:t>
            </a:r>
            <a:r>
              <a:rPr lang="bg-BG" altLang="bg-BG" sz="2400" cap="none" dirty="0" smtClean="0"/>
              <a:t>.</a:t>
            </a:r>
          </a:p>
          <a:p>
            <a:pPr marL="609600" indent="-609600">
              <a:lnSpc>
                <a:spcPct val="100000"/>
              </a:lnSpc>
              <a:spcBef>
                <a:spcPts val="0"/>
              </a:spcBef>
              <a:buFontTx/>
              <a:buAutoNum type="arabicPeriod"/>
            </a:pPr>
            <a:r>
              <a:rPr lang="bg-BG" altLang="bg-BG" sz="2400" cap="none" dirty="0" smtClean="0"/>
              <a:t>Цел - да се проектира система, като програмите, реализиращи проекта са йерархично структурирани с минимален брой връзки между тях.</a:t>
            </a:r>
            <a:endParaRPr lang="bg-BG" altLang="bg-BG" sz="2400" cap="non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bg-BG" sz="1200" b="0" i="0" u="none" strike="noStrike" kern="1200" cap="none" spc="0" normalizeH="0" baseline="0" noProof="0" smtClean="0">
                <a:ln>
                  <a:noFill/>
                </a:ln>
                <a:solidFill>
                  <a:srgbClr val="575F6D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Юлиана Пенева</a:t>
            </a:r>
            <a:endParaRPr kumimoji="0" lang="bg-BG" altLang="bg-BG" sz="1200" b="0" i="0" u="none" strike="noStrike" kern="1200" cap="none" spc="0" normalizeH="0" baseline="0" noProof="0" dirty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bg-BG" sz="1200" b="0" i="0" u="none" strike="noStrike" kern="1200" cap="none" spc="0" normalizeH="0" baseline="0" noProof="0" smtClean="0">
                <a:ln>
                  <a:noFill/>
                </a:ln>
                <a:solidFill>
                  <a:srgbClr val="575F6D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CITB709 -</a:t>
            </a:r>
            <a:r>
              <a:rPr kumimoji="0" lang="bg-BG" altLang="bg-BG" sz="1200" b="0" i="0" u="none" strike="noStrike" kern="1200" cap="none" spc="0" normalizeH="0" baseline="0" noProof="0" smtClean="0">
                <a:ln>
                  <a:noFill/>
                </a:ln>
                <a:solidFill>
                  <a:srgbClr val="575F6D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тема 8</a:t>
            </a:r>
            <a:endParaRPr kumimoji="0" lang="bg-BG" altLang="bg-BG" sz="1200" b="0" i="0" u="none" strike="noStrike" kern="1200" cap="none" spc="0" normalizeH="0" baseline="0" noProof="0" dirty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7DFFE9-6331-4248-AE2A-E25A2B9F612C}" type="slidenum">
              <a:rPr kumimoji="0" lang="bg-BG" altLang="bg-BG" sz="1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bg-BG" altLang="bg-BG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4032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331" y="615930"/>
            <a:ext cx="7467600" cy="796950"/>
          </a:xfrm>
        </p:spPr>
        <p:txBody>
          <a:bodyPr>
            <a:normAutofit/>
          </a:bodyPr>
          <a:lstStyle/>
          <a:p>
            <a:pPr algn="ctr"/>
            <a:r>
              <a:rPr lang="bg-BG" altLang="bg-BG" sz="3200" b="1" dirty="0" smtClean="0">
                <a:solidFill>
                  <a:srgbClr val="C00000"/>
                </a:solidFill>
              </a:rPr>
              <a:t>Структурен анализ</a:t>
            </a:r>
            <a:endParaRPr lang="bg-BG" altLang="bg-BG" sz="3200" b="1" dirty="0">
              <a:solidFill>
                <a:srgbClr val="C00000"/>
              </a:solidFill>
            </a:endParaRPr>
          </a:p>
        </p:txBody>
      </p:sp>
      <p:sp>
        <p:nvSpPr>
          <p:cNvPr id="88068" name="Rectangle 4"/>
          <p:cNvSpPr>
            <a:spLocks noGrp="1" noChangeArrowheads="1"/>
          </p:cNvSpPr>
          <p:nvPr>
            <p:ph sz="quarter" idx="13"/>
          </p:nvPr>
        </p:nvSpPr>
        <p:spPr>
          <a:xfrm>
            <a:off x="735703" y="1412776"/>
            <a:ext cx="7467600" cy="4608512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bg-BG" altLang="bg-BG" sz="2800" cap="none" dirty="0" smtClean="0"/>
              <a:t>Структурният анализ описва изследваната дейност чрез три вида диаграми </a:t>
            </a:r>
          </a:p>
          <a:p>
            <a:pPr marL="609600" indent="-609600">
              <a:buClr>
                <a:srgbClr val="C00000"/>
              </a:buClr>
              <a:buFontTx/>
              <a:buAutoNum type="arabicPeriod"/>
            </a:pPr>
            <a:r>
              <a:rPr lang="bg-BG" altLang="bg-BG" sz="2800" cap="none" dirty="0" smtClean="0"/>
              <a:t>Контекстна диаграма.</a:t>
            </a:r>
          </a:p>
          <a:p>
            <a:pPr marL="609600" indent="-609600">
              <a:buClr>
                <a:srgbClr val="C00000"/>
              </a:buClr>
              <a:buFontTx/>
              <a:buAutoNum type="arabicPeriod"/>
            </a:pPr>
            <a:r>
              <a:rPr lang="bg-BG" altLang="bg-BG" sz="2800" cap="none" dirty="0" smtClean="0"/>
              <a:t>Йерархична диаграма.</a:t>
            </a:r>
          </a:p>
          <a:p>
            <a:pPr marL="609600" indent="-609600">
              <a:buClr>
                <a:srgbClr val="C00000"/>
              </a:buClr>
              <a:buFontTx/>
              <a:buAutoNum type="arabicPeriod"/>
            </a:pPr>
            <a:r>
              <a:rPr lang="bg-BG" altLang="bg-BG" sz="2800" cap="none" dirty="0" smtClean="0"/>
              <a:t>Диаграма на потоците от данни.</a:t>
            </a:r>
          </a:p>
          <a:p>
            <a:pPr marL="609600" indent="-609600">
              <a:buFontTx/>
              <a:buNone/>
            </a:pPr>
            <a:r>
              <a:rPr lang="bg-BG" altLang="bg-BG" sz="2800" dirty="0" smtClean="0"/>
              <a:t> </a:t>
            </a:r>
            <a:endParaRPr lang="bg-BG" altLang="bg-BG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bg-BG" sz="1200" b="0" i="0" u="none" strike="noStrike" kern="1200" cap="none" spc="0" normalizeH="0" baseline="0" noProof="0" smtClean="0">
                <a:ln>
                  <a:noFill/>
                </a:ln>
                <a:solidFill>
                  <a:srgbClr val="575F6D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Юлиана Пенева</a:t>
            </a:r>
            <a:endParaRPr kumimoji="0" lang="bg-BG" altLang="bg-BG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bg-BG" sz="1200" b="0" i="0" u="none" strike="noStrike" kern="1200" cap="none" spc="0" normalizeH="0" baseline="0" noProof="0" smtClean="0">
                <a:ln>
                  <a:noFill/>
                </a:ln>
                <a:solidFill>
                  <a:srgbClr val="575F6D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CITB709 -</a:t>
            </a:r>
            <a:r>
              <a:rPr kumimoji="0" lang="bg-BG" altLang="bg-BG" sz="1200" b="0" i="0" u="none" strike="noStrike" kern="1200" cap="none" spc="0" normalizeH="0" baseline="0" noProof="0" smtClean="0">
                <a:ln>
                  <a:noFill/>
                </a:ln>
                <a:solidFill>
                  <a:srgbClr val="575F6D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тема 8</a:t>
            </a:r>
            <a:endParaRPr kumimoji="0" lang="bg-BG" altLang="bg-BG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5933409-C003-4002-9B8A-5B1D6088AB78}" type="slidenum">
              <a:rPr kumimoji="0" lang="bg-BG" altLang="bg-BG" sz="1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bg-BG" altLang="bg-BG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4934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9921</TotalTime>
  <Words>2640</Words>
  <Application>Microsoft Office PowerPoint</Application>
  <PresentationFormat>On-screen Show (4:3)</PresentationFormat>
  <Paragraphs>432</Paragraphs>
  <Slides>53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8" baseType="lpstr">
      <vt:lpstr>Arial</vt:lpstr>
      <vt:lpstr>Arial Narrow</vt:lpstr>
      <vt:lpstr>Century Schoolbook</vt:lpstr>
      <vt:lpstr>Tw Cen MT</vt:lpstr>
      <vt:lpstr>Droplet</vt:lpstr>
      <vt:lpstr>CITB709 Информационни системи   Тема 7:  Моделиране на процесите при информационните системи </vt:lpstr>
      <vt:lpstr>Съдържание </vt:lpstr>
      <vt:lpstr>Преговор</vt:lpstr>
      <vt:lpstr>Преговор</vt:lpstr>
      <vt:lpstr>Преговор</vt:lpstr>
      <vt:lpstr>Моделиране на данни и процеси</vt:lpstr>
      <vt:lpstr>Структурен анализ </vt:lpstr>
      <vt:lpstr>Структурен анализ - методология</vt:lpstr>
      <vt:lpstr>Структурен анализ</vt:lpstr>
      <vt:lpstr>Структурен анализ</vt:lpstr>
      <vt:lpstr>Структурен анализ </vt:lpstr>
      <vt:lpstr>Структурен анализ</vt:lpstr>
      <vt:lpstr>Структурен анализ </vt:lpstr>
      <vt:lpstr>Структурен анализ</vt:lpstr>
      <vt:lpstr>Структурен анализ</vt:lpstr>
      <vt:lpstr>Структурен анализ</vt:lpstr>
      <vt:lpstr>Структурен анализ</vt:lpstr>
      <vt:lpstr>Структурен анализ</vt:lpstr>
      <vt:lpstr>Структурен анализ</vt:lpstr>
      <vt:lpstr>Структурен анализ -йерархична диаграма</vt:lpstr>
      <vt:lpstr>Структурен анализ –диаграми на потоците</vt:lpstr>
      <vt:lpstr>Структурен анализ</vt:lpstr>
      <vt:lpstr>Структурен анализ</vt:lpstr>
      <vt:lpstr>Структурен анализ</vt:lpstr>
      <vt:lpstr>Структурен анализ</vt:lpstr>
      <vt:lpstr>Структурен анализ – основни идеи</vt:lpstr>
      <vt:lpstr>Моделиране на процеси</vt:lpstr>
      <vt:lpstr>Моделиране на процеси</vt:lpstr>
      <vt:lpstr>Структурен анализ</vt:lpstr>
      <vt:lpstr>Как е в действителност??</vt:lpstr>
      <vt:lpstr>Обектно-ориентиран анализ</vt:lpstr>
      <vt:lpstr>Обектно-ориентиран анализ – пример “библиотека”</vt:lpstr>
      <vt:lpstr>Обектно-ориентиран анализ – пример “библиотека”</vt:lpstr>
      <vt:lpstr>Въведение в UML</vt:lpstr>
      <vt:lpstr>Въведение в UML</vt:lpstr>
      <vt:lpstr>Диаграми в UML</vt:lpstr>
      <vt:lpstr>Диаграми в UML</vt:lpstr>
      <vt:lpstr>Диаграми на класове</vt:lpstr>
      <vt:lpstr>Диаграми на класове</vt:lpstr>
      <vt:lpstr>Диаграми на класове</vt:lpstr>
      <vt:lpstr>Диаграми на класове</vt:lpstr>
      <vt:lpstr>Диаграми на използване</vt:lpstr>
      <vt:lpstr>Диаграма на последователностите</vt:lpstr>
      <vt:lpstr>Диаграми на използване и на последователност</vt:lpstr>
      <vt:lpstr>Диаграма на сътрудничество</vt:lpstr>
      <vt:lpstr>Диаграма на състоянията</vt:lpstr>
      <vt:lpstr>Диаграма на състоянията</vt:lpstr>
      <vt:lpstr>Диаграма на състоянията</vt:lpstr>
      <vt:lpstr>Диаграма на състоянията</vt:lpstr>
      <vt:lpstr>Пример</vt:lpstr>
      <vt:lpstr>Пример</vt:lpstr>
      <vt:lpstr>Пример</vt:lpstr>
      <vt:lpstr>Пример</vt:lpstr>
    </vt:vector>
  </TitlesOfParts>
  <Company>NBU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INFB586 Module 1</dc:title>
  <dc:subject>Files&amp;databases</dc:subject>
  <dc:creator>July Peneva</dc:creator>
  <cp:lastModifiedBy>Windows User</cp:lastModifiedBy>
  <cp:revision>231</cp:revision>
  <dcterms:created xsi:type="dcterms:W3CDTF">2006-09-20T15:43:40Z</dcterms:created>
  <dcterms:modified xsi:type="dcterms:W3CDTF">2021-05-11T06:11:50Z</dcterms:modified>
</cp:coreProperties>
</file>