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322" r:id="rId4"/>
    <p:sldId id="323" r:id="rId5"/>
    <p:sldId id="324" r:id="rId6"/>
    <p:sldId id="269" r:id="rId7"/>
    <p:sldId id="326" r:id="rId8"/>
    <p:sldId id="325" r:id="rId9"/>
    <p:sldId id="329" r:id="rId10"/>
    <p:sldId id="336" r:id="rId11"/>
    <p:sldId id="330" r:id="rId12"/>
    <p:sldId id="337" r:id="rId13"/>
    <p:sldId id="339" r:id="rId14"/>
    <p:sldId id="340" r:id="rId15"/>
    <p:sldId id="341" r:id="rId16"/>
    <p:sldId id="342" r:id="rId17"/>
    <p:sldId id="344" r:id="rId18"/>
    <p:sldId id="345" r:id="rId19"/>
    <p:sldId id="346" r:id="rId20"/>
    <p:sldId id="347" r:id="rId21"/>
    <p:sldId id="370" r:id="rId22"/>
    <p:sldId id="349" r:id="rId23"/>
    <p:sldId id="351" r:id="rId24"/>
    <p:sldId id="352" r:id="rId25"/>
    <p:sldId id="373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74" r:id="rId35"/>
    <p:sldId id="375" r:id="rId36"/>
    <p:sldId id="379" r:id="rId37"/>
    <p:sldId id="361" r:id="rId38"/>
    <p:sldId id="362" r:id="rId39"/>
    <p:sldId id="363" r:id="rId40"/>
    <p:sldId id="377" r:id="rId41"/>
    <p:sldId id="364" r:id="rId42"/>
    <p:sldId id="365" r:id="rId43"/>
    <p:sldId id="366" r:id="rId44"/>
    <p:sldId id="378" r:id="rId45"/>
    <p:sldId id="371" r:id="rId46"/>
    <p:sldId id="372" r:id="rId47"/>
    <p:sldId id="376" r:id="rId48"/>
  </p:sldIdLst>
  <p:sldSz cx="9144000" cy="6858000" type="screen4x3"/>
  <p:notesSz cx="6858000" cy="9144000"/>
  <p:defaultTextStyle>
    <a:defPPr>
      <a:defRPr lang="bg-BG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82233" autoAdjust="0"/>
  </p:normalViewPr>
  <p:slideViewPr>
    <p:cSldViewPr>
      <p:cViewPr varScale="1">
        <p:scale>
          <a:sx n="89" d="100"/>
          <a:sy n="89" d="100"/>
        </p:scale>
        <p:origin x="11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7BE0E-56FF-4247-B81C-84E603972C98}" type="datetimeFigureOut">
              <a:rPr lang="bg-BG" smtClean="0"/>
              <a:t>28.4.2021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AEA9B-BB88-4C4E-BC09-35DFB8BBCF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9379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C2219A3B-FA28-4610-A02B-1D606D757348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12561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9A3B-FA28-4610-A02B-1D606D757348}" type="slidenum">
              <a:rPr lang="bg-BG" altLang="bg-BG" smtClean="0"/>
              <a:pPr/>
              <a:t>12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8051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9A3B-FA28-4610-A02B-1D606D757348}" type="slidenum">
              <a:rPr lang="bg-BG" altLang="bg-BG" smtClean="0"/>
              <a:pPr/>
              <a:t>34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0924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9A3B-FA28-4610-A02B-1D606D757348}" type="slidenum">
              <a:rPr lang="bg-BG" altLang="bg-BG" smtClean="0"/>
              <a:pPr/>
              <a:t>35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6513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9A3B-FA28-4610-A02B-1D606D757348}" type="slidenum">
              <a:rPr lang="bg-BG" altLang="bg-BG" smtClean="0"/>
              <a:pPr/>
              <a:t>36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08368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9A3B-FA28-4610-A02B-1D606D757348}" type="slidenum">
              <a:rPr lang="bg-BG" altLang="bg-BG" smtClean="0"/>
              <a:pPr/>
              <a:t>40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2443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9A3B-FA28-4610-A02B-1D606D757348}" type="slidenum">
              <a:rPr lang="bg-BG" altLang="bg-BG" smtClean="0"/>
              <a:pPr/>
              <a:t>44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3754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2DB-B78E-4177-9603-60EE0A117EB3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68048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429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1885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05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4824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3185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6165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067C-A3CF-4ABB-871F-91BD8A39E48E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61686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95E-E90B-47A5-8385-CE58513DD89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05518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07068A-92B5-4B13-B08A-68FBE22B2F2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1920567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81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13BC36-FEFA-4396-B301-AE3B6371DF1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782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59576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196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4CC980-71A9-43F5-8460-689C52235D6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23551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>
                <a:solidFill>
                  <a:srgbClr val="FFFFFF"/>
                </a:solidFill>
              </a:rPr>
              <a:t>Юлиана Пенева</a:t>
            </a:r>
            <a:endParaRPr lang="bg-BG" altLang="bg-BG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>
                <a:solidFill>
                  <a:srgbClr val="FFFFFF"/>
                </a:solidFill>
              </a:rPr>
              <a:t>CIB709- </a:t>
            </a:r>
            <a:r>
              <a:rPr lang="bg-BG" altLang="bg-BG" smtClean="0">
                <a:solidFill>
                  <a:srgbClr val="FFFFFF"/>
                </a:solidFill>
              </a:rPr>
              <a:t>тема 7</a:t>
            </a:r>
            <a:endParaRPr lang="bg-BG" altLang="bg-BG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436E15-1C65-4CA6-BF82-11024E48DAB8}" type="slidenum">
              <a:rPr lang="bg-BG" altLang="bg-BG">
                <a:solidFill>
                  <a:srgbClr val="FFFFFF"/>
                </a:solidFill>
              </a:rPr>
              <a:pPr/>
              <a:t>‹#›</a:t>
            </a:fld>
            <a:endParaRPr lang="bg-BG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3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196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>
                <a:solidFill>
                  <a:srgbClr val="FFFFFF"/>
                </a:solidFill>
              </a:rPr>
              <a:t>Юлиана Пенева</a:t>
            </a:r>
            <a:endParaRPr lang="bg-BG" altLang="bg-BG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>
                <a:solidFill>
                  <a:srgbClr val="FFFFFF"/>
                </a:solidFill>
              </a:rPr>
              <a:t>CIB709- </a:t>
            </a:r>
            <a:r>
              <a:rPr lang="bg-BG" altLang="bg-BG" smtClean="0">
                <a:solidFill>
                  <a:srgbClr val="FFFFFF"/>
                </a:solidFill>
              </a:rPr>
              <a:t>тема 7</a:t>
            </a:r>
            <a:endParaRPr lang="bg-BG" altLang="bg-BG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C831EF-FE24-4A50-8E02-DF7B4E9B6EB9}" type="slidenum">
              <a:rPr lang="bg-BG" altLang="bg-BG">
                <a:solidFill>
                  <a:srgbClr val="FFFFFF"/>
                </a:solidFill>
              </a:rPr>
              <a:pPr/>
              <a:t>‹#›</a:t>
            </a:fld>
            <a:endParaRPr lang="bg-BG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2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468B-824E-4B88-9D1E-8939457A282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78246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2B9-99F6-4FE8-9668-AF7BBE36AE8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57180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5797-4E83-40BD-9C87-6885F393F4A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65770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B0F-BF15-4848-B806-AFEE08298176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65356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8F9-27DF-4E25-85FC-A27BD465BC58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31535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453-8DA2-4B03-BB0E-304DBD87DEC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28689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4FFA-9C3E-4D96-99D9-6D2DC856A98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8193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1983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332656"/>
            <a:ext cx="7587630" cy="3408834"/>
          </a:xfrm>
        </p:spPr>
        <p:txBody>
          <a:bodyPr>
            <a:normAutofit fontScale="90000"/>
          </a:bodyPr>
          <a:lstStyle/>
          <a:p>
            <a:r>
              <a:rPr lang="en-US" altLang="bg-BG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CITB709 </a:t>
            </a:r>
            <a:r>
              <a:rPr lang="bg-BG" altLang="bg-BG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Информационни </a:t>
            </a:r>
            <a:r>
              <a:rPr lang="bg-BG" altLang="bg-BG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br>
              <a:rPr lang="bg-BG" altLang="bg-BG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altLang="bg-BG" sz="3200" dirty="0"/>
              <a:t/>
            </a:r>
            <a:br>
              <a:rPr lang="bg-BG" altLang="bg-BG" sz="3200" dirty="0"/>
            </a:br>
            <a:r>
              <a:rPr lang="bg-BG" altLang="bg-BG" sz="3200" dirty="0"/>
              <a:t> </a:t>
            </a:r>
            <a:r>
              <a:rPr lang="bg-BG" altLang="bg-BG" sz="3600" b="1" cap="small" dirty="0" smtClean="0">
                <a:solidFill>
                  <a:srgbClr val="759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Тема 7:  Моделиране на данните при информационните системи</a:t>
            </a:r>
            <a:r>
              <a:rPr lang="bg-BG" altLang="bg-BG" sz="3200" dirty="0" smtClean="0">
                <a:solidFill>
                  <a:srgbClr val="48A8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altLang="bg-BG" sz="3200" dirty="0" smtClean="0">
                <a:solidFill>
                  <a:srgbClr val="48A8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altLang="bg-BG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221088"/>
            <a:ext cx="6146800" cy="14859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buClr>
                <a:prstClr val="black"/>
              </a:buClr>
            </a:pPr>
            <a:r>
              <a:rPr lang="bg-BG" altLang="bg-BG" sz="2800" cap="none" dirty="0">
                <a:solidFill>
                  <a:prstClr val="white">
                    <a:lumMod val="50000"/>
                  </a:prstClr>
                </a:solidFill>
              </a:rPr>
              <a:t>Юлиана Пенева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prstClr val="black"/>
              </a:buClr>
            </a:pPr>
            <a:r>
              <a:rPr lang="bg-BG" altLang="bg-BG" sz="2800" cap="none" dirty="0">
                <a:solidFill>
                  <a:prstClr val="white">
                    <a:lumMod val="50000"/>
                  </a:prstClr>
                </a:solidFill>
              </a:rPr>
              <a:t>департамент “Информатика”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prstClr val="black"/>
              </a:buClr>
            </a:pPr>
            <a:r>
              <a:rPr lang="en-US" altLang="bg-BG" sz="2800" cap="none" dirty="0">
                <a:solidFill>
                  <a:prstClr val="white">
                    <a:lumMod val="50000"/>
                  </a:prstClr>
                </a:solidFill>
              </a:rPr>
              <a:t>july_peneva@abv.bg</a:t>
            </a:r>
            <a:endParaRPr lang="bg-BG" altLang="bg-BG" sz="2800" cap="none" dirty="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3221"/>
            <a:ext cx="7899648" cy="1008112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cap="none" dirty="0">
                <a:solidFill>
                  <a:srgbClr val="C00000"/>
                </a:solidFill>
              </a:rPr>
              <a:t>ОСНОВНИ ПОНЯТИЯ ПРИ МОДЕЛА “ОБЕКТ-ВРЪЗКА”</a:t>
            </a:r>
            <a:endParaRPr lang="bg-BG" sz="3200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253489"/>
            <a:ext cx="7467600" cy="4645059"/>
          </a:xfrm>
        </p:spPr>
        <p:txBody>
          <a:bodyPr>
            <a:normAutofit/>
          </a:bodyPr>
          <a:lstStyle/>
          <a:p>
            <a:pPr marL="381000" indent="-381000">
              <a:lnSpc>
                <a:spcPct val="80000"/>
              </a:lnSpc>
              <a:buFontTx/>
              <a:buAutoNum type="arabicPeriod"/>
            </a:pPr>
            <a:endParaRPr lang="bg-BG" altLang="bg-BG" i="1" dirty="0" smtClean="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endParaRPr lang="bg-BG" altLang="bg-BG" i="1" dirty="0" smtClean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3568" y="6456049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10</a:t>
            </a:fld>
            <a:endParaRPr lang="bg-BG" altLang="bg-BG" dirty="0"/>
          </a:p>
        </p:txBody>
      </p:sp>
      <p:sp>
        <p:nvSpPr>
          <p:cNvPr id="7" name="Rectangle 6"/>
          <p:cNvSpPr/>
          <p:nvPr/>
        </p:nvSpPr>
        <p:spPr>
          <a:xfrm>
            <a:off x="539552" y="1124744"/>
            <a:ext cx="75608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bg-BG" altLang="bg-BG" sz="2400" u="sng" dirty="0">
                <a:solidFill>
                  <a:srgbClr val="002060"/>
                </a:solidFill>
                <a:latin typeface="+mn-lt"/>
              </a:rPr>
              <a:t>Видове атрибути в </a:t>
            </a:r>
            <a:r>
              <a:rPr lang="en-US" altLang="bg-BG" sz="2400" u="sng" dirty="0">
                <a:solidFill>
                  <a:srgbClr val="002060"/>
                </a:solidFill>
                <a:latin typeface="+mn-lt"/>
              </a:rPr>
              <a:t>E</a:t>
            </a:r>
            <a:r>
              <a:rPr lang="bg-BG" altLang="bg-BG" sz="2400" u="sng" dirty="0">
                <a:solidFill>
                  <a:srgbClr val="002060"/>
                </a:solidFill>
                <a:latin typeface="+mn-lt"/>
              </a:rPr>
              <a:t>-</a:t>
            </a:r>
            <a:r>
              <a:rPr lang="en-US" altLang="bg-BG" sz="2400" u="sng" dirty="0">
                <a:solidFill>
                  <a:srgbClr val="002060"/>
                </a:solidFill>
                <a:latin typeface="+mn-lt"/>
              </a:rPr>
              <a:t>R</a:t>
            </a:r>
            <a:r>
              <a:rPr lang="bg-BG" altLang="bg-BG" sz="2400" u="sng" dirty="0">
                <a:solidFill>
                  <a:srgbClr val="002060"/>
                </a:solidFill>
                <a:latin typeface="+mn-lt"/>
              </a:rPr>
              <a:t> модела</a:t>
            </a:r>
            <a:endParaRPr lang="bg-BG" altLang="bg-BG" sz="2400" dirty="0">
              <a:solidFill>
                <a:srgbClr val="002060"/>
              </a:solidFill>
              <a:latin typeface="+mn-lt"/>
            </a:endParaRPr>
          </a:p>
          <a:p>
            <a:pPr marL="457200" indent="-457200" algn="l">
              <a:buClr>
                <a:schemeClr val="accent1"/>
              </a:buClr>
              <a:buFont typeface="+mj-lt"/>
              <a:buAutoNum type="arabicPeriod"/>
              <a:tabLst>
                <a:tab pos="2419350" algn="l"/>
              </a:tabLst>
            </a:pPr>
            <a:r>
              <a:rPr lang="bg-BG" altLang="bg-BG" sz="2200" dirty="0">
                <a:latin typeface="+mn-lt"/>
              </a:rPr>
              <a:t>Прости (</a:t>
            </a:r>
            <a:r>
              <a:rPr lang="en-US" altLang="bg-BG" sz="2200" dirty="0">
                <a:latin typeface="+mn-lt"/>
              </a:rPr>
              <a:t>simple</a:t>
            </a:r>
            <a:r>
              <a:rPr lang="bg-BG" altLang="bg-BG" sz="2200" dirty="0">
                <a:latin typeface="+mn-lt"/>
              </a:rPr>
              <a:t>) и съставни (сложни, </a:t>
            </a:r>
            <a:r>
              <a:rPr lang="en-US" altLang="bg-BG" sz="2200" dirty="0">
                <a:latin typeface="+mn-lt"/>
              </a:rPr>
              <a:t>composite</a:t>
            </a:r>
            <a:r>
              <a:rPr lang="bg-BG" altLang="bg-BG" sz="2200" dirty="0">
                <a:latin typeface="+mn-lt"/>
              </a:rPr>
              <a:t>) </a:t>
            </a:r>
            <a:r>
              <a:rPr lang="bg-BG" altLang="bg-BG" sz="2200" dirty="0" smtClean="0">
                <a:latin typeface="+mn-lt"/>
              </a:rPr>
              <a:t>атрибути.</a:t>
            </a:r>
            <a:endParaRPr lang="bg-BG" altLang="bg-BG" sz="2200" dirty="0">
              <a:latin typeface="+mn-lt"/>
            </a:endParaRPr>
          </a:p>
          <a:p>
            <a:pPr marL="800100" lvl="1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altLang="bg-BG" sz="2200" dirty="0">
                <a:latin typeface="+mn-lt"/>
              </a:rPr>
              <a:t>п</a:t>
            </a:r>
            <a:r>
              <a:rPr lang="bg-BG" altLang="bg-BG" sz="2200" dirty="0" smtClean="0">
                <a:latin typeface="+mn-lt"/>
              </a:rPr>
              <a:t>рости </a:t>
            </a:r>
            <a:r>
              <a:rPr lang="bg-BG" altLang="bg-BG" sz="2200" dirty="0">
                <a:latin typeface="+mn-lt"/>
              </a:rPr>
              <a:t>атрибути - неделими атрибути,  изградени от единствен компонент, който приема една </a:t>
            </a:r>
            <a:r>
              <a:rPr lang="bg-BG" altLang="bg-BG" sz="2200" dirty="0" smtClean="0">
                <a:latin typeface="+mn-lt"/>
              </a:rPr>
              <a:t>атомарна стойност; </a:t>
            </a:r>
          </a:p>
          <a:p>
            <a:pPr marL="800100" lvl="1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bg-BG" altLang="bg-BG" sz="2200" dirty="0">
                <a:latin typeface="+mn-lt"/>
              </a:rPr>
              <a:t>с</a:t>
            </a:r>
            <a:r>
              <a:rPr lang="bg-BG" altLang="bg-BG" sz="2200" dirty="0" smtClean="0">
                <a:latin typeface="+mn-lt"/>
              </a:rPr>
              <a:t>ложни </a:t>
            </a:r>
            <a:r>
              <a:rPr lang="bg-BG" altLang="bg-BG" sz="2200" dirty="0">
                <a:latin typeface="+mn-lt"/>
              </a:rPr>
              <a:t>атрибути - атрибути, изградени от други атрибути, всеки от които има независимо значение, могат да образуват </a:t>
            </a:r>
            <a:r>
              <a:rPr lang="bg-BG" altLang="bg-BG" sz="2200" dirty="0" smtClean="0">
                <a:latin typeface="+mn-lt"/>
              </a:rPr>
              <a:t>йерархия.</a:t>
            </a:r>
          </a:p>
          <a:p>
            <a:pPr marL="457200" indent="-457200" algn="l">
              <a:buClr>
                <a:schemeClr val="accent1"/>
              </a:buClr>
              <a:buFont typeface="+mj-lt"/>
              <a:buAutoNum type="arabicPeriod"/>
            </a:pPr>
            <a:r>
              <a:rPr lang="en-US" altLang="bg-BG" sz="2200" dirty="0">
                <a:latin typeface="+mn-lt"/>
              </a:rPr>
              <a:t>E</a:t>
            </a:r>
            <a:r>
              <a:rPr lang="bg-BG" altLang="bg-BG" sz="2200" dirty="0">
                <a:latin typeface="+mn-lt"/>
              </a:rPr>
              <a:t>дностойности (</a:t>
            </a:r>
            <a:r>
              <a:rPr lang="en-US" altLang="bg-BG" sz="2200" dirty="0">
                <a:latin typeface="+mn-lt"/>
              </a:rPr>
              <a:t>single</a:t>
            </a:r>
            <a:r>
              <a:rPr lang="bg-BG" altLang="bg-BG" sz="2200" dirty="0">
                <a:latin typeface="+mn-lt"/>
              </a:rPr>
              <a:t>-</a:t>
            </a:r>
            <a:r>
              <a:rPr lang="en-US" altLang="bg-BG" sz="2200" dirty="0">
                <a:latin typeface="+mn-lt"/>
              </a:rPr>
              <a:t>valued</a:t>
            </a:r>
            <a:r>
              <a:rPr lang="bg-BG" altLang="bg-BG" sz="2200" dirty="0">
                <a:latin typeface="+mn-lt"/>
              </a:rPr>
              <a:t>) и многостойностни (</a:t>
            </a:r>
            <a:r>
              <a:rPr lang="en-US" altLang="bg-BG" sz="2200" dirty="0">
                <a:latin typeface="+mn-lt"/>
              </a:rPr>
              <a:t>multi</a:t>
            </a:r>
            <a:r>
              <a:rPr lang="bg-BG" altLang="bg-BG" sz="2200" dirty="0">
                <a:latin typeface="+mn-lt"/>
              </a:rPr>
              <a:t>-</a:t>
            </a:r>
            <a:r>
              <a:rPr lang="en-US" altLang="bg-BG" sz="2200" dirty="0">
                <a:latin typeface="+mn-lt"/>
              </a:rPr>
              <a:t>valued</a:t>
            </a:r>
            <a:r>
              <a:rPr lang="bg-BG" altLang="bg-BG" sz="2200" dirty="0">
                <a:latin typeface="+mn-lt"/>
              </a:rPr>
              <a:t>) </a:t>
            </a:r>
            <a:r>
              <a:rPr lang="bg-BG" altLang="bg-BG" sz="2200" dirty="0" smtClean="0">
                <a:latin typeface="+mn-lt"/>
              </a:rPr>
              <a:t>атрибути.</a:t>
            </a:r>
            <a:endParaRPr lang="bg-BG" altLang="bg-BG" sz="2200" dirty="0">
              <a:latin typeface="+mn-lt"/>
            </a:endParaRPr>
          </a:p>
          <a:p>
            <a:pPr marL="990600" lvl="1" indent="-533400" algn="l">
              <a:buClr>
                <a:schemeClr val="accent1"/>
              </a:buClr>
              <a:buFontTx/>
              <a:buChar char="•"/>
            </a:pPr>
            <a:r>
              <a:rPr lang="bg-BG" altLang="bg-BG" sz="2200" dirty="0">
                <a:latin typeface="+mn-lt"/>
              </a:rPr>
              <a:t>едностойностни</a:t>
            </a:r>
            <a:r>
              <a:rPr lang="bg-BG" altLang="bg-BG" sz="2200" i="1" dirty="0">
                <a:latin typeface="+mn-lt"/>
              </a:rPr>
              <a:t> - а</a:t>
            </a:r>
            <a:r>
              <a:rPr lang="bg-BG" altLang="bg-BG" sz="2200" dirty="0">
                <a:latin typeface="+mn-lt"/>
              </a:rPr>
              <a:t>трибути, които приемат единствена стойност за даден </a:t>
            </a:r>
            <a:r>
              <a:rPr lang="bg-BG" altLang="bg-BG" sz="2200" dirty="0" smtClean="0">
                <a:latin typeface="+mn-lt"/>
              </a:rPr>
              <a:t>обект; </a:t>
            </a:r>
            <a:endParaRPr lang="bg-BG" altLang="bg-BG" sz="2200" dirty="0">
              <a:latin typeface="+mn-lt"/>
            </a:endParaRPr>
          </a:p>
          <a:p>
            <a:pPr marL="990600" lvl="1" indent="-533400" algn="l">
              <a:buClr>
                <a:schemeClr val="accent1"/>
              </a:buClr>
              <a:buFontTx/>
              <a:buChar char="•"/>
            </a:pPr>
            <a:r>
              <a:rPr lang="bg-BG" altLang="bg-BG" sz="2200" dirty="0">
                <a:latin typeface="+mn-lt"/>
              </a:rPr>
              <a:t>многостойностни - атрибути, които могат да приемат множество от стойности, могат да имат долна и горна граница на стойностите. </a:t>
            </a:r>
            <a:endParaRPr lang="bg-BG" altLang="bg-BG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895612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cap="none" dirty="0">
                <a:solidFill>
                  <a:srgbClr val="C00000"/>
                </a:solidFill>
              </a:rPr>
              <a:t>ОСНОВНИ ПОНЯТИЯ ПРИ МОДЕЛА “ОБЕКТ-ВРЪЗКА”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7467600" cy="487375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 startAt="3"/>
            </a:pPr>
            <a:r>
              <a:rPr lang="bg-BG" altLang="bg-BG" sz="2400" cap="none" dirty="0" smtClean="0"/>
              <a:t>Съхранявани (</a:t>
            </a:r>
            <a:r>
              <a:rPr lang="en-US" altLang="bg-BG" sz="2400" cap="none" dirty="0" smtClean="0"/>
              <a:t>stored</a:t>
            </a:r>
            <a:r>
              <a:rPr lang="bg-BG" altLang="bg-BG" sz="2400" cap="none" dirty="0" smtClean="0"/>
              <a:t>) и изчислими (</a:t>
            </a:r>
            <a:r>
              <a:rPr lang="bg-BG" altLang="bg-BG" sz="2400" cap="none" dirty="0" err="1" smtClean="0"/>
              <a:t>derived</a:t>
            </a:r>
            <a:r>
              <a:rPr lang="bg-BG" altLang="bg-BG" sz="2400" cap="none" dirty="0" smtClean="0"/>
              <a:t>) атрибути.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изчислим  - атрибут, чиято стойност може да се пресметне от стойностите на други атрибути;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съхраняван - атрибут, чиито стойности се записват директно в базата</a:t>
            </a:r>
            <a:r>
              <a:rPr lang="en-US" altLang="bg-BG" sz="2400" cap="none" dirty="0" smtClean="0"/>
              <a:t>.</a:t>
            </a:r>
            <a:endParaRPr lang="bg-BG" altLang="bg-BG" sz="2400" cap="none" dirty="0" smtClean="0"/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endParaRPr lang="bg-BG" altLang="bg-BG" sz="2400" cap="none" dirty="0" smtClean="0"/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altLang="bg-BG" sz="2400" cap="none" dirty="0" smtClean="0"/>
              <a:t>Ако стойността на даден атрибут е неизвестна или няма смисъл за него, се използва специалната константа </a:t>
            </a:r>
            <a:r>
              <a:rPr lang="bg-BG" altLang="bg-BG" sz="2400" cap="none" dirty="0" err="1" smtClean="0"/>
              <a:t>null</a:t>
            </a:r>
            <a:r>
              <a:rPr lang="bg-BG" altLang="bg-BG" sz="2400" cap="none" dirty="0" smtClean="0"/>
              <a:t>.</a:t>
            </a:r>
          </a:p>
          <a:p>
            <a:pPr marL="457200" lvl="1" indent="0">
              <a:buNone/>
            </a:pPr>
            <a:endParaRPr lang="bg-BG" altLang="bg-BG" sz="2400" dirty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11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9137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332656"/>
            <a:ext cx="8136904" cy="1026368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cap="none" dirty="0">
                <a:solidFill>
                  <a:srgbClr val="C00000"/>
                </a:solidFill>
              </a:rPr>
              <a:t>ОСНОВНИ ПОНЯТИЯ ПРИ МОДЕЛА “ОБЕКТ-ВРЪЗКА”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075240" cy="5400600"/>
          </a:xfrm>
        </p:spPr>
        <p:txBody>
          <a:bodyPr>
            <a:noAutofit/>
          </a:bodyPr>
          <a:lstStyle/>
          <a:p>
            <a:pPr marL="381000" indent="-3810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u="sng" cap="none" dirty="0" smtClean="0">
                <a:solidFill>
                  <a:srgbClr val="002060"/>
                </a:solidFill>
              </a:rPr>
              <a:t>Тип на обект</a:t>
            </a:r>
          </a:p>
          <a:p>
            <a:pPr marL="381000" indent="-3810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Тип на обект - множество от обекти с еднакви атрибути.</a:t>
            </a:r>
          </a:p>
          <a:p>
            <a:pPr marL="381000" indent="-3810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Всеки тип на обект се описва от име и списък от атрибути.</a:t>
            </a:r>
          </a:p>
          <a:p>
            <a:pPr marL="381000" indent="-3810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Типът е шаблон, еднакъв за група от обекти със сходни характеристики.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u="sng" cap="none" dirty="0" smtClean="0">
                <a:solidFill>
                  <a:srgbClr val="002060"/>
                </a:solidFill>
              </a:rPr>
              <a:t>Ограничения върху обектите от даден тип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Всеки тип на обект притежава </a:t>
            </a:r>
            <a:r>
              <a:rPr lang="bg-BG" altLang="bg-BG" sz="2200" i="1" cap="none" dirty="0" smtClean="0">
                <a:solidFill>
                  <a:srgbClr val="C00000"/>
                </a:solidFill>
              </a:rPr>
              <a:t>ключ </a:t>
            </a:r>
            <a:r>
              <a:rPr lang="bg-BG" altLang="bg-BG" sz="2200" cap="none" dirty="0" smtClean="0"/>
              <a:t>за идентифициране на отделните обекти.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Ключът може да бъде изграден от няколко атрибута  - съставен.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Определянето на даден атрибут за ключ означава, че той приема различни стойности за произволно разширение на типа.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Някои типове обекти притежават повече от един ключ. </a:t>
            </a:r>
          </a:p>
          <a:p>
            <a:endParaRPr lang="bg-BG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172" y="6258778"/>
            <a:ext cx="2057400" cy="365125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12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64823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04664"/>
            <a:ext cx="7992888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cap="none" dirty="0">
                <a:solidFill>
                  <a:srgbClr val="C00000"/>
                </a:solidFill>
              </a:rPr>
              <a:t>ОСНОВНИ ПОНЯТИЯ ПРИ МОДЕЛА “ОБЕКТ-ВРЪЗКА”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001470" cy="5277200"/>
          </a:xfrm>
        </p:spPr>
        <p:txBody>
          <a:bodyPr>
            <a:noAutofit/>
          </a:bodyPr>
          <a:lstStyle/>
          <a:p>
            <a:pPr marL="609600" lvl="0" indent="-609600" algn="ctr">
              <a:lnSpc>
                <a:spcPct val="100000"/>
              </a:lnSpc>
              <a:spcBef>
                <a:spcPts val="0"/>
              </a:spcBef>
              <a:buClr>
                <a:srgbClr val="FE8637"/>
              </a:buClr>
              <a:buNone/>
            </a:pPr>
            <a:r>
              <a:rPr lang="bg-BG" altLang="bg-BG" sz="2400" u="sng" cap="none" dirty="0" smtClean="0">
                <a:solidFill>
                  <a:schemeClr val="accent2"/>
                </a:solidFill>
              </a:rPr>
              <a:t>Тип на връзка</a:t>
            </a:r>
            <a:endParaRPr lang="bg-BG" altLang="bg-BG" sz="2400" cap="none" dirty="0" smtClean="0">
              <a:solidFill>
                <a:schemeClr val="accent2"/>
              </a:solidFill>
            </a:endParaRPr>
          </a:p>
          <a:p>
            <a:pPr marL="609600" lvl="0" indent="-609600">
              <a:lnSpc>
                <a:spcPct val="100000"/>
              </a:lnSpc>
              <a:spcBef>
                <a:spcPts val="0"/>
              </a:spcBef>
              <a:buClr>
                <a:srgbClr val="FE8637"/>
              </a:buClr>
              <a:buNone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Дадени са 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n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 типа обекти 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Е</a:t>
            </a:r>
            <a:r>
              <a:rPr lang="bg-BG" altLang="bg-BG" sz="2200" i="1" cap="none" baseline="-25000" dirty="0" smtClean="0">
                <a:solidFill>
                  <a:prstClr val="black"/>
                </a:solidFill>
              </a:rPr>
              <a:t>1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,Е</a:t>
            </a:r>
            <a:r>
              <a:rPr lang="bg-BG" altLang="bg-BG" sz="2200" i="1" cap="none" baseline="-25000" dirty="0" smtClean="0">
                <a:solidFill>
                  <a:prstClr val="black"/>
                </a:solidFill>
              </a:rPr>
              <a:t>2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,.....,Е </a:t>
            </a:r>
            <a:r>
              <a:rPr lang="bg-BG" altLang="bg-BG" sz="2200" i="1" cap="none" baseline="-25000" dirty="0" smtClean="0">
                <a:solidFill>
                  <a:prstClr val="black"/>
                </a:solidFill>
              </a:rPr>
              <a:t>n</a:t>
            </a:r>
          </a:p>
          <a:p>
            <a:pPr marL="609600" lvl="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Тип на връзка 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R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 се нарича произволно отношение определено върху обектите 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Е</a:t>
            </a:r>
            <a:r>
              <a:rPr lang="bg-BG" altLang="bg-BG" sz="2200" i="1" cap="none" baseline="-25000" dirty="0" smtClean="0">
                <a:solidFill>
                  <a:prstClr val="black"/>
                </a:solidFill>
              </a:rPr>
              <a:t>1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 ,Е</a:t>
            </a:r>
            <a:r>
              <a:rPr lang="bg-BG" altLang="bg-BG" sz="2200" i="1" cap="none" baseline="-25000" dirty="0" smtClean="0">
                <a:solidFill>
                  <a:prstClr val="black"/>
                </a:solidFill>
              </a:rPr>
              <a:t>2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, ....., </a:t>
            </a:r>
            <a:r>
              <a:rPr lang="bg-BG" altLang="bg-BG" sz="2200" i="1" cap="none" dirty="0" err="1" smtClean="0">
                <a:solidFill>
                  <a:prstClr val="black"/>
                </a:solidFill>
              </a:rPr>
              <a:t>е</a:t>
            </a:r>
            <a:r>
              <a:rPr lang="bg-BG" altLang="bg-BG" sz="2200" i="1" cap="none" baseline="-25000" dirty="0" err="1" smtClean="0">
                <a:solidFill>
                  <a:prstClr val="black"/>
                </a:solidFill>
              </a:rPr>
              <a:t>n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, </a:t>
            </a:r>
          </a:p>
          <a:p>
            <a:pPr marL="609600" lvl="0" indent="-609600" algn="ctr">
              <a:lnSpc>
                <a:spcPct val="100000"/>
              </a:lnSpc>
              <a:spcBef>
                <a:spcPts val="0"/>
              </a:spcBef>
              <a:buClr>
                <a:srgbClr val="FE8637"/>
              </a:buClr>
              <a:buNone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 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R </a:t>
            </a:r>
            <a:r>
              <a:rPr lang="bg-BG" altLang="bg-BG" sz="2200" i="1" cap="none" dirty="0" smtClean="0">
                <a:solidFill>
                  <a:prstClr val="black"/>
                </a:solidFill>
                <a:latin typeface="Symbol" pitchFamily="18" charset="2"/>
              </a:rPr>
              <a:t>Ì 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 Е</a:t>
            </a:r>
            <a:r>
              <a:rPr lang="bg-BG" altLang="bg-BG" sz="2200" i="1" cap="none" baseline="-25000" dirty="0" smtClean="0">
                <a:solidFill>
                  <a:prstClr val="black"/>
                </a:solidFill>
              </a:rPr>
              <a:t>1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 </a:t>
            </a:r>
            <a:r>
              <a:rPr lang="en-US" altLang="bg-BG" sz="2200" i="1" cap="none" dirty="0" smtClean="0">
                <a:solidFill>
                  <a:prstClr val="black"/>
                </a:solidFill>
              </a:rPr>
              <a:t>x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 Е</a:t>
            </a:r>
            <a:r>
              <a:rPr lang="bg-BG" altLang="bg-BG" sz="2200" i="1" cap="none" baseline="-25000" dirty="0" smtClean="0">
                <a:solidFill>
                  <a:prstClr val="black"/>
                </a:solidFill>
              </a:rPr>
              <a:t>2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 </a:t>
            </a:r>
            <a:r>
              <a:rPr lang="en-US" altLang="bg-BG" sz="2200" i="1" cap="none" dirty="0" smtClean="0">
                <a:solidFill>
                  <a:prstClr val="black"/>
                </a:solidFill>
              </a:rPr>
              <a:t>x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 ... </a:t>
            </a:r>
            <a:r>
              <a:rPr lang="en-US" altLang="bg-BG" sz="2200" i="1" cap="none" dirty="0" smtClean="0">
                <a:solidFill>
                  <a:prstClr val="black"/>
                </a:solidFill>
              </a:rPr>
              <a:t>x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 </a:t>
            </a:r>
            <a:r>
              <a:rPr lang="bg-BG" altLang="bg-BG" sz="2200" i="1" cap="none" dirty="0" err="1" smtClean="0">
                <a:solidFill>
                  <a:prstClr val="black"/>
                </a:solidFill>
              </a:rPr>
              <a:t>е</a:t>
            </a:r>
            <a:r>
              <a:rPr lang="bg-BG" altLang="bg-BG" sz="2200" i="1" cap="none" baseline="-25000" dirty="0" err="1" smtClean="0">
                <a:solidFill>
                  <a:prstClr val="black"/>
                </a:solidFill>
              </a:rPr>
              <a:t>n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.</a:t>
            </a:r>
            <a:endParaRPr lang="bg-BG" altLang="bg-BG" sz="2200" cap="none" dirty="0" smtClean="0">
              <a:solidFill>
                <a:prstClr val="black"/>
              </a:solidFill>
            </a:endParaRPr>
          </a:p>
          <a:p>
            <a:pPr marL="609600" lvl="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 startAt="2"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Всеки тип връзка представлява множество от отделни екземпляри </a:t>
            </a:r>
            <a:r>
              <a:rPr lang="en-US" altLang="bg-BG" sz="2200" i="1" cap="none" dirty="0" smtClean="0">
                <a:solidFill>
                  <a:prstClr val="black"/>
                </a:solidFill>
              </a:rPr>
              <a:t>r</a:t>
            </a:r>
            <a:r>
              <a:rPr lang="bg-BG" altLang="bg-BG" sz="2200" i="1" cap="none" baseline="-25000" dirty="0" smtClean="0">
                <a:solidFill>
                  <a:prstClr val="black"/>
                </a:solidFill>
              </a:rPr>
              <a:t>1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,</a:t>
            </a:r>
            <a:r>
              <a:rPr lang="en-US" altLang="bg-BG" sz="2200" i="1" cap="none" dirty="0" smtClean="0">
                <a:solidFill>
                  <a:prstClr val="black"/>
                </a:solidFill>
              </a:rPr>
              <a:t>r</a:t>
            </a:r>
            <a:r>
              <a:rPr lang="bg-BG" altLang="bg-BG" sz="2200" i="1" cap="none" baseline="-25000" dirty="0" smtClean="0">
                <a:solidFill>
                  <a:prstClr val="black"/>
                </a:solidFill>
              </a:rPr>
              <a:t>2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,.....,</a:t>
            </a:r>
            <a:r>
              <a:rPr lang="en-US" altLang="bg-BG" sz="2200" i="1" cap="none" dirty="0" err="1" smtClean="0">
                <a:solidFill>
                  <a:prstClr val="black"/>
                </a:solidFill>
              </a:rPr>
              <a:t>R</a:t>
            </a:r>
            <a:r>
              <a:rPr lang="en-US" altLang="bg-BG" sz="2200" i="1" cap="none" baseline="-25000" dirty="0" err="1" smtClean="0">
                <a:solidFill>
                  <a:prstClr val="black"/>
                </a:solidFill>
              </a:rPr>
              <a:t>s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 на връзката </a:t>
            </a:r>
            <a:r>
              <a:rPr lang="en-US" altLang="bg-BG" sz="2200" i="1" cap="none" dirty="0" smtClean="0">
                <a:solidFill>
                  <a:prstClr val="black"/>
                </a:solidFill>
              </a:rPr>
              <a:t>r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,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 наречени 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състояния.</a:t>
            </a:r>
          </a:p>
          <a:p>
            <a:pPr marL="609600" lvl="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 startAt="2"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Всяко състояние </a:t>
            </a:r>
            <a:r>
              <a:rPr lang="bg-BG" altLang="bg-BG" sz="2200" i="1" cap="none" dirty="0" err="1" smtClean="0">
                <a:solidFill>
                  <a:prstClr val="black"/>
                </a:solidFill>
              </a:rPr>
              <a:t>r</a:t>
            </a:r>
            <a:r>
              <a:rPr lang="bg-BG" altLang="bg-BG" sz="2200" i="1" cap="none" baseline="-25000" dirty="0" err="1" smtClean="0">
                <a:solidFill>
                  <a:prstClr val="black"/>
                </a:solidFill>
              </a:rPr>
              <a:t>i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 на типа връзка </a:t>
            </a:r>
            <a:r>
              <a:rPr lang="bg-BG" altLang="bg-BG" sz="2200" i="1" cap="none" dirty="0" err="1" smtClean="0">
                <a:solidFill>
                  <a:prstClr val="black"/>
                </a:solidFill>
              </a:rPr>
              <a:t>r</a:t>
            </a:r>
            <a:r>
              <a:rPr lang="bg-BG" altLang="bg-BG" sz="2200" i="1" cap="none" baseline="-25000" dirty="0" err="1" smtClean="0">
                <a:solidFill>
                  <a:prstClr val="black"/>
                </a:solidFill>
              </a:rPr>
              <a:t>i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 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свързва 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n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 екземпляра 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е</a:t>
            </a:r>
            <a:r>
              <a:rPr lang="bg-BG" altLang="bg-BG" sz="2200" i="1" cap="none" baseline="-25000" dirty="0" smtClean="0">
                <a:solidFill>
                  <a:prstClr val="black"/>
                </a:solidFill>
              </a:rPr>
              <a:t>1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,е</a:t>
            </a:r>
            <a:r>
              <a:rPr lang="bg-BG" altLang="bg-BG" sz="2200" i="1" cap="none" baseline="-25000" dirty="0" smtClean="0">
                <a:solidFill>
                  <a:prstClr val="black"/>
                </a:solidFill>
              </a:rPr>
              <a:t>2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,.....,</a:t>
            </a:r>
            <a:r>
              <a:rPr lang="bg-BG" altLang="bg-BG" sz="2200" i="1" cap="none" dirty="0" err="1" smtClean="0">
                <a:solidFill>
                  <a:prstClr val="black"/>
                </a:solidFill>
              </a:rPr>
              <a:t>Е</a:t>
            </a:r>
            <a:r>
              <a:rPr lang="bg-BG" altLang="bg-BG" sz="2200" i="1" cap="none" baseline="-25000" dirty="0" err="1" smtClean="0">
                <a:solidFill>
                  <a:prstClr val="black"/>
                </a:solidFill>
              </a:rPr>
              <a:t>n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, като </a:t>
            </a:r>
            <a:r>
              <a:rPr lang="bg-BG" altLang="bg-BG" sz="2200" i="1" cap="none" dirty="0" err="1" smtClean="0">
                <a:solidFill>
                  <a:prstClr val="black"/>
                </a:solidFill>
              </a:rPr>
              <a:t>е</a:t>
            </a:r>
            <a:r>
              <a:rPr lang="bg-BG" altLang="bg-BG" sz="2200" i="1" cap="none" baseline="-25000" dirty="0" err="1" smtClean="0">
                <a:solidFill>
                  <a:prstClr val="black"/>
                </a:solidFill>
              </a:rPr>
              <a:t>i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 </a:t>
            </a:r>
            <a:r>
              <a:rPr lang="bg-BG" altLang="bg-BG" sz="2200" i="1" cap="none" dirty="0" smtClean="0">
                <a:solidFill>
                  <a:prstClr val="black"/>
                </a:solidFill>
                <a:latin typeface="Symbol" pitchFamily="18" charset="2"/>
              </a:rPr>
              <a:t>î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 e 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, за 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1 </a:t>
            </a:r>
            <a:r>
              <a:rPr lang="bg-BG" altLang="bg-BG" sz="2200" i="1" cap="none" dirty="0" smtClean="0">
                <a:solidFill>
                  <a:prstClr val="black"/>
                </a:solidFill>
                <a:latin typeface="Symbol" pitchFamily="18" charset="2"/>
              </a:rPr>
              <a:t>£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 i </a:t>
            </a:r>
            <a:r>
              <a:rPr lang="bg-BG" altLang="bg-BG" sz="2200" i="1" cap="none" dirty="0" smtClean="0">
                <a:solidFill>
                  <a:prstClr val="black"/>
                </a:solidFill>
                <a:latin typeface="Symbol" pitchFamily="18" charset="2"/>
              </a:rPr>
              <a:t>£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 </a:t>
            </a:r>
            <a:r>
              <a:rPr lang="en-US" altLang="bg-BG" sz="2200" i="1" cap="none" dirty="0" smtClean="0">
                <a:solidFill>
                  <a:prstClr val="black"/>
                </a:solidFill>
              </a:rPr>
              <a:t>s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. </a:t>
            </a:r>
          </a:p>
          <a:p>
            <a:pPr marL="609600" lvl="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 startAt="2"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Неформално, всяко състояние </a:t>
            </a:r>
            <a:r>
              <a:rPr lang="bg-BG" altLang="bg-BG" sz="2200" i="1" cap="none" dirty="0" err="1" smtClean="0">
                <a:solidFill>
                  <a:prstClr val="black"/>
                </a:solidFill>
              </a:rPr>
              <a:t>r</a:t>
            </a:r>
            <a:r>
              <a:rPr lang="bg-BG" altLang="bg-BG" sz="2200" i="1" cap="none" baseline="-25000" dirty="0" err="1" smtClean="0">
                <a:solidFill>
                  <a:prstClr val="black"/>
                </a:solidFill>
              </a:rPr>
              <a:t>i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 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на типа връзка </a:t>
            </a:r>
            <a:r>
              <a:rPr lang="bg-BG" altLang="bg-BG" sz="2200" i="1" cap="none" dirty="0" err="1" smtClean="0">
                <a:solidFill>
                  <a:prstClr val="black"/>
                </a:solidFill>
              </a:rPr>
              <a:t>r</a:t>
            </a:r>
            <a:r>
              <a:rPr lang="bg-BG" altLang="bg-BG" sz="2200" i="1" cap="none" baseline="-25000" dirty="0" err="1" smtClean="0">
                <a:solidFill>
                  <a:prstClr val="black"/>
                </a:solidFill>
              </a:rPr>
              <a:t>i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 представя факта, че екземплярите 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е</a:t>
            </a:r>
            <a:r>
              <a:rPr lang="bg-BG" altLang="bg-BG" sz="2200" i="1" cap="none" baseline="-25000" dirty="0" smtClean="0">
                <a:solidFill>
                  <a:prstClr val="black"/>
                </a:solidFill>
              </a:rPr>
              <a:t>1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,е</a:t>
            </a:r>
            <a:r>
              <a:rPr lang="bg-BG" altLang="bg-BG" sz="2200" i="1" cap="none" baseline="-25000" dirty="0" smtClean="0">
                <a:solidFill>
                  <a:prstClr val="black"/>
                </a:solidFill>
              </a:rPr>
              <a:t>2</a:t>
            </a:r>
            <a:r>
              <a:rPr lang="bg-BG" altLang="bg-BG" sz="2200" i="1" cap="none" dirty="0" smtClean="0">
                <a:solidFill>
                  <a:prstClr val="black"/>
                </a:solidFill>
              </a:rPr>
              <a:t>,.....,</a:t>
            </a:r>
            <a:r>
              <a:rPr lang="bg-BG" altLang="bg-BG" sz="2200" i="1" cap="none" dirty="0" err="1" smtClean="0">
                <a:solidFill>
                  <a:prstClr val="black"/>
                </a:solidFill>
              </a:rPr>
              <a:t>Е</a:t>
            </a:r>
            <a:r>
              <a:rPr lang="bg-BG" altLang="bg-BG" sz="2200" i="1" cap="none" baseline="-25000" dirty="0" err="1" smtClean="0">
                <a:solidFill>
                  <a:prstClr val="black"/>
                </a:solidFill>
              </a:rPr>
              <a:t>n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 са в някакво отношение помежду си, което моделира взаимодействието им в реалния свят. </a:t>
            </a:r>
            <a:endParaRPr lang="bg-BG" sz="22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3645" y="6104539"/>
            <a:ext cx="2057400" cy="365125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4396" y="6249351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13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77405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1" y="620688"/>
            <a:ext cx="7467600" cy="72008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Структурни ограничения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331" y="1495873"/>
            <a:ext cx="7848103" cy="475252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Дефиниция - ограничения върху типовете връзки.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Характеристики: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ограничават възможни комбинации на обекти в отделните състояния на типовете връзки;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зависят от спецификата на приложението.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Ограниченията върху даден тип връзка се определят от моделираните ситуации в реалния свят.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Ограниченията забраняват някои комбинации на участващите в състоянието на връзката екземпляри от отделните типове обекти.</a:t>
            </a:r>
            <a:endParaRPr lang="bg-BG" altLang="bg-BG" sz="2400" cap="non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000066"/>
                </a:solidFill>
              </a:rPr>
              <a:t>Юлиана Пенева</a:t>
            </a:r>
            <a:endParaRPr lang="bg-BG" altLang="bg-BG">
              <a:solidFill>
                <a:srgbClr val="00006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000066"/>
                </a:solidFill>
              </a:rPr>
              <a:t>CIB709- </a:t>
            </a:r>
            <a:r>
              <a:rPr lang="bg-BG" altLang="bg-BG" smtClean="0">
                <a:solidFill>
                  <a:srgbClr val="000066"/>
                </a:solidFill>
              </a:rPr>
              <a:t>тема 7</a:t>
            </a:r>
            <a:endParaRPr lang="bg-BG" altLang="bg-BG" dirty="0">
              <a:solidFill>
                <a:srgbClr val="0000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49A4-B0DE-4930-80AB-9130FA827FA7}" type="slidenum">
              <a:rPr lang="bg-BG" altLang="bg-BG"/>
              <a:pPr/>
              <a:t>14</a:t>
            </a:fld>
            <a:endParaRPr lang="bg-BG" altLang="bg-BG" dirty="0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g-BG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61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3179" y="548680"/>
            <a:ext cx="7467600" cy="64807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Структурни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ограничения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21730" y="1196752"/>
            <a:ext cx="7931224" cy="536706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Два основни типа ограничения върху връзките: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Кардинално число или отношение за </a:t>
            </a:r>
            <a:r>
              <a:rPr lang="bg-BG" altLang="bg-BG" sz="2400" u="sng" cap="none" dirty="0" smtClean="0">
                <a:solidFill>
                  <a:srgbClr val="002060"/>
                </a:solidFill>
              </a:rPr>
              <a:t>двоични</a:t>
            </a:r>
            <a:r>
              <a:rPr lang="bg-BG" altLang="bg-BG" sz="2400" cap="none" dirty="0" smtClean="0">
                <a:solidFill>
                  <a:srgbClr val="002060"/>
                </a:solidFill>
              </a:rPr>
              <a:t> </a:t>
            </a:r>
            <a:r>
              <a:rPr lang="bg-BG" altLang="bg-BG" sz="2400" cap="none" dirty="0" smtClean="0"/>
              <a:t>връзки (</a:t>
            </a:r>
            <a:r>
              <a:rPr lang="bg-BG" altLang="bg-BG" sz="2400" cap="none" dirty="0" err="1" smtClean="0"/>
              <a:t>cardinality</a:t>
            </a:r>
            <a:r>
              <a:rPr lang="bg-BG" altLang="bg-BG" sz="2400" cap="none" dirty="0" smtClean="0"/>
              <a:t> </a:t>
            </a:r>
            <a:r>
              <a:rPr lang="bg-BG" altLang="bg-BG" sz="2400" cap="none" dirty="0" err="1" smtClean="0"/>
              <a:t>ratio</a:t>
            </a:r>
            <a:r>
              <a:rPr lang="bg-BG" altLang="bg-BG" sz="2400" cap="none" dirty="0" smtClean="0"/>
              <a:t>).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Задава броя на състоянията на връзката, в които даден обект може да </a:t>
            </a:r>
            <a:r>
              <a:rPr lang="bg-BG" altLang="bg-BG" sz="2400" cap="none" dirty="0" err="1" smtClean="0"/>
              <a:t>участвува</a:t>
            </a:r>
            <a:r>
              <a:rPr lang="bg-BG" altLang="bg-BG" sz="2400" cap="none" dirty="0" smtClean="0"/>
              <a:t>;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Двоичните връзки могат да бъдат с кардинално отношение 1:1, </a:t>
            </a:r>
            <a:r>
              <a:rPr lang="bg-BG" altLang="bg-BG" sz="2400" cap="none" dirty="0" smtClean="0"/>
              <a:t>1:</a:t>
            </a:r>
            <a:r>
              <a:rPr lang="en-US" altLang="bg-BG" sz="2400" cap="none" dirty="0" smtClean="0"/>
              <a:t>N</a:t>
            </a:r>
            <a:r>
              <a:rPr lang="bg-BG" altLang="bg-BG" sz="2400" cap="none" dirty="0" smtClean="0"/>
              <a:t> </a:t>
            </a:r>
            <a:r>
              <a:rPr lang="bg-BG" altLang="bg-BG" sz="2400" cap="none" dirty="0" smtClean="0"/>
              <a:t>и </a:t>
            </a:r>
            <a:r>
              <a:rPr lang="en-US" altLang="bg-BG" sz="2400" cap="none" dirty="0" smtClean="0"/>
              <a:t>M</a:t>
            </a:r>
            <a:r>
              <a:rPr lang="bg-BG" altLang="bg-BG" sz="2400" cap="none" dirty="0" smtClean="0"/>
              <a:t>:</a:t>
            </a:r>
            <a:r>
              <a:rPr lang="en-US" altLang="bg-BG" sz="2400" cap="none" dirty="0" smtClean="0"/>
              <a:t>N</a:t>
            </a:r>
            <a:r>
              <a:rPr lang="bg-BG" altLang="bg-BG" sz="2400" cap="none" dirty="0" smtClean="0"/>
              <a:t>. </a:t>
            </a:r>
            <a:endParaRPr lang="bg-BG" altLang="bg-BG" sz="24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 startAt="2"/>
            </a:pPr>
            <a:r>
              <a:rPr lang="bg-BG" altLang="bg-BG" sz="2400" cap="none" dirty="0" smtClean="0"/>
              <a:t>Ограничение за участие върху всеки тип обект (</a:t>
            </a:r>
            <a:r>
              <a:rPr lang="bg-BG" altLang="bg-BG" sz="2400" cap="none" dirty="0" err="1" smtClean="0"/>
              <a:t>participation</a:t>
            </a:r>
            <a:r>
              <a:rPr lang="bg-BG" altLang="bg-BG" sz="2400" cap="none" dirty="0" smtClean="0"/>
              <a:t> </a:t>
            </a:r>
            <a:r>
              <a:rPr lang="bg-BG" altLang="bg-BG" sz="2400" cap="none" dirty="0" err="1" smtClean="0"/>
              <a:t>constraint</a:t>
            </a:r>
            <a:r>
              <a:rPr lang="bg-BG" altLang="bg-BG" sz="2400" cap="none" dirty="0" smtClean="0"/>
              <a:t>).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определя дали съществуването на един тип обект зависи от това, че е свързан с друг тип обект чрез някакъв тип връзка;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бива: общо и частично.</a:t>
            </a:r>
            <a:endParaRPr lang="bg-BG" altLang="bg-BG" sz="2400" cap="non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000066"/>
                </a:solidFill>
              </a:rPr>
              <a:t>Юлиана Пенева</a:t>
            </a:r>
            <a:endParaRPr lang="bg-BG" altLang="bg-BG">
              <a:solidFill>
                <a:srgbClr val="00006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000066"/>
                </a:solidFill>
              </a:rPr>
              <a:t>CIB709- </a:t>
            </a:r>
            <a:r>
              <a:rPr lang="bg-BG" altLang="bg-BG" smtClean="0">
                <a:solidFill>
                  <a:srgbClr val="000066"/>
                </a:solidFill>
              </a:rPr>
              <a:t>тема 7</a:t>
            </a:r>
            <a:endParaRPr lang="bg-BG" altLang="bg-BG">
              <a:solidFill>
                <a:srgbClr val="0000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830F-6BAC-42BA-A2ED-6E3C09C4E0D1}" type="slidenum">
              <a:rPr lang="bg-BG" altLang="bg-BG"/>
              <a:pPr/>
              <a:t>15</a:t>
            </a:fld>
            <a:endParaRPr lang="bg-BG" altLang="bg-BG" dirty="0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g-BG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23027" y="738200"/>
            <a:ext cx="7467600" cy="64807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Структурни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ограничения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86408" y="1497286"/>
            <a:ext cx="7571184" cy="416396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400" cap="none" dirty="0" smtClean="0"/>
              <a:t>Общо, тотално ограничение за участие (</a:t>
            </a:r>
            <a:r>
              <a:rPr lang="bg-BG" altLang="bg-BG" sz="2400" cap="none" dirty="0" err="1" smtClean="0"/>
              <a:t>total</a:t>
            </a:r>
            <a:r>
              <a:rPr lang="bg-BG" altLang="bg-BG" sz="2400" cap="none" dirty="0" smtClean="0"/>
              <a:t>, или </a:t>
            </a:r>
            <a:r>
              <a:rPr lang="bg-BG" altLang="bg-BG" sz="2400" cap="none" dirty="0" err="1" smtClean="0"/>
              <a:t>existence</a:t>
            </a:r>
            <a:r>
              <a:rPr lang="bg-BG" altLang="bg-BG" sz="2400" cap="none" dirty="0" smtClean="0"/>
              <a:t> </a:t>
            </a:r>
            <a:r>
              <a:rPr lang="bg-BG" altLang="bg-BG" sz="2400" cap="none" dirty="0" err="1" smtClean="0"/>
              <a:t>dependency</a:t>
            </a:r>
            <a:r>
              <a:rPr lang="bg-BG" altLang="bg-BG" sz="2400" cap="none" dirty="0" smtClean="0"/>
              <a:t>).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altLang="bg-BG" sz="2200" cap="none" dirty="0" smtClean="0"/>
              <a:t>Всеки представител на даден тип обект </a:t>
            </a:r>
            <a:r>
              <a:rPr lang="bg-BG" altLang="bg-BG" sz="2200" cap="none" dirty="0" err="1" smtClean="0"/>
              <a:t>участвува</a:t>
            </a:r>
            <a:r>
              <a:rPr lang="bg-BG" altLang="bg-BG" sz="2200" cap="none" dirty="0" smtClean="0"/>
              <a:t> в някакво състояние на определен тип връзка.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bg-BG" altLang="bg-BG" sz="2400" cap="none" dirty="0" smtClean="0"/>
              <a:t>Частично ограничение за участие (</a:t>
            </a:r>
            <a:r>
              <a:rPr lang="bg-BG" altLang="bg-BG" sz="2400" cap="none" dirty="0" err="1" smtClean="0"/>
              <a:t>partial</a:t>
            </a:r>
            <a:r>
              <a:rPr lang="bg-BG" altLang="bg-BG" sz="2400" cap="none" dirty="0" smtClean="0"/>
              <a:t>).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altLang="bg-BG" sz="2200" cap="none" dirty="0" smtClean="0"/>
              <a:t>Само някои представители на даден тип обект участват в състоянията на определен тип връзка. </a:t>
            </a:r>
            <a:endParaRPr lang="bg-BG" altLang="bg-BG" sz="2200" cap="non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000066"/>
                </a:solidFill>
              </a:rPr>
              <a:t>Юлиана Пенева</a:t>
            </a:r>
            <a:endParaRPr lang="bg-BG" altLang="bg-BG" dirty="0">
              <a:solidFill>
                <a:srgbClr val="00006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560" y="6203111"/>
            <a:ext cx="3200400" cy="365760"/>
          </a:xfrm>
        </p:spPr>
        <p:txBody>
          <a:bodyPr/>
          <a:lstStyle/>
          <a:p>
            <a:r>
              <a:rPr lang="en-US" altLang="bg-BG" dirty="0" smtClean="0">
                <a:solidFill>
                  <a:srgbClr val="000066"/>
                </a:solidFill>
              </a:rPr>
              <a:t>CIB709- </a:t>
            </a:r>
            <a:r>
              <a:rPr lang="bg-BG" altLang="bg-BG" dirty="0" smtClean="0">
                <a:solidFill>
                  <a:srgbClr val="000066"/>
                </a:solidFill>
              </a:rPr>
              <a:t>тема 7</a:t>
            </a:r>
            <a:endParaRPr lang="bg-BG" altLang="bg-BG" dirty="0">
              <a:solidFill>
                <a:srgbClr val="0000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830F-6BAC-42BA-A2ED-6E3C09C4E0D1}" type="slidenum">
              <a:rPr lang="bg-BG" altLang="bg-BG"/>
              <a:pPr/>
              <a:t>16</a:t>
            </a:fld>
            <a:endParaRPr lang="bg-BG" altLang="bg-BG" dirty="0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51520" y="4046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g-BG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01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40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Означения при изграждането на диаграми в </a:t>
            </a:r>
            <a:r>
              <a:rPr lang="en-US" altLang="bg-BG" sz="3200" b="1" dirty="0">
                <a:solidFill>
                  <a:srgbClr val="C00000"/>
                </a:solidFill>
              </a:rPr>
              <a:t>E</a:t>
            </a:r>
            <a:r>
              <a:rPr lang="bg-BG" altLang="bg-BG" sz="3200" b="1" dirty="0">
                <a:solidFill>
                  <a:srgbClr val="C00000"/>
                </a:solidFill>
              </a:rPr>
              <a:t>-</a:t>
            </a:r>
            <a:r>
              <a:rPr lang="en-US" altLang="bg-BG" sz="3200" b="1" dirty="0">
                <a:solidFill>
                  <a:srgbClr val="C00000"/>
                </a:solidFill>
              </a:rPr>
              <a:t>R</a:t>
            </a:r>
            <a:r>
              <a:rPr lang="bg-BG" altLang="bg-BG" sz="3200" b="1" dirty="0">
                <a:solidFill>
                  <a:srgbClr val="C00000"/>
                </a:solidFill>
              </a:rPr>
              <a:t> модела </a:t>
            </a:r>
            <a:endParaRPr lang="bg-BG" sz="3200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63688" y="1583121"/>
            <a:ext cx="5473927" cy="447968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4048" y="6061700"/>
            <a:ext cx="2057400" cy="365125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381328"/>
            <a:ext cx="3200400" cy="365760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17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37875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772400" cy="73414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Подобрен </a:t>
            </a:r>
            <a:r>
              <a:rPr lang="en-US" altLang="bg-BG" sz="3200" b="1" dirty="0">
                <a:solidFill>
                  <a:srgbClr val="C00000"/>
                </a:solidFill>
              </a:rPr>
              <a:t>E-R</a:t>
            </a:r>
            <a:r>
              <a:rPr lang="bg-BG" altLang="bg-BG" sz="3200" b="1" dirty="0">
                <a:solidFill>
                  <a:srgbClr val="C00000"/>
                </a:solidFill>
              </a:rPr>
              <a:t> модел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340768"/>
            <a:ext cx="7467600" cy="487375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bg-BG" altLang="bg-BG" sz="2800" cap="none" dirty="0" smtClean="0"/>
              <a:t>Подобреният модел на Чен (</a:t>
            </a:r>
            <a:r>
              <a:rPr lang="en-US" altLang="bg-BG" sz="2800" cap="none" dirty="0" smtClean="0"/>
              <a:t>enhanced</a:t>
            </a:r>
            <a:r>
              <a:rPr lang="bg-BG" altLang="bg-BG" sz="2800" cap="none" dirty="0" smtClean="0"/>
              <a:t> ER </a:t>
            </a:r>
            <a:r>
              <a:rPr lang="bg-BG" altLang="bg-BG" sz="2800" cap="none" dirty="0" err="1" smtClean="0"/>
              <a:t>model</a:t>
            </a:r>
            <a:r>
              <a:rPr lang="bg-BG" altLang="bg-BG" sz="2800" cap="none" dirty="0" smtClean="0"/>
              <a:t>) разширява модела на </a:t>
            </a:r>
            <a:r>
              <a:rPr lang="bg-BG" altLang="bg-BG" sz="2800" cap="none" dirty="0"/>
              <a:t>Ч</a:t>
            </a:r>
            <a:r>
              <a:rPr lang="bg-BG" altLang="bg-BG" sz="2800" cap="none" dirty="0" smtClean="0"/>
              <a:t>ен с понятията:</a:t>
            </a:r>
          </a:p>
          <a:p>
            <a:pPr marL="800100" lvl="1" indent="-342900"/>
            <a:r>
              <a:rPr lang="bg-BG" altLang="bg-BG" sz="2400" cap="none" dirty="0" smtClean="0"/>
              <a:t>Специализация (</a:t>
            </a:r>
            <a:r>
              <a:rPr lang="bg-BG" altLang="bg-BG" sz="2400" cap="none" dirty="0" err="1" smtClean="0"/>
              <a:t>specialization</a:t>
            </a:r>
            <a:r>
              <a:rPr lang="bg-BG" altLang="bg-BG" sz="2400" cap="none" dirty="0" smtClean="0"/>
              <a:t>);</a:t>
            </a:r>
          </a:p>
          <a:p>
            <a:pPr marL="800100" lvl="1" indent="-342900"/>
            <a:r>
              <a:rPr lang="bg-BG" altLang="bg-BG" sz="2400" cap="none" dirty="0" smtClean="0"/>
              <a:t>Обобщение (</a:t>
            </a:r>
            <a:r>
              <a:rPr lang="bg-BG" altLang="bg-BG" sz="2400" cap="none" dirty="0" err="1" smtClean="0"/>
              <a:t>generalization</a:t>
            </a:r>
            <a:r>
              <a:rPr lang="bg-BG" altLang="bg-BG" sz="2400" cap="none" dirty="0" smtClean="0"/>
              <a:t>); </a:t>
            </a:r>
          </a:p>
          <a:p>
            <a:pPr marL="800100" lvl="1" indent="-342900"/>
            <a:r>
              <a:rPr lang="bg-BG" altLang="bg-BG" sz="2400" cap="none" dirty="0" smtClean="0"/>
              <a:t>Категория (</a:t>
            </a:r>
            <a:r>
              <a:rPr lang="bg-BG" altLang="bg-BG" sz="2400" cap="none" dirty="0" err="1" smtClean="0"/>
              <a:t>category</a:t>
            </a:r>
            <a:r>
              <a:rPr lang="bg-BG" altLang="bg-BG" sz="2400" cap="none" dirty="0" smtClean="0"/>
              <a:t>). </a:t>
            </a:r>
          </a:p>
          <a:p>
            <a:pPr marL="990600" lvl="1" indent="-533400">
              <a:buFontTx/>
              <a:buChar char="•"/>
            </a:pPr>
            <a:endParaRPr lang="bg-BG" altLang="bg-BG" sz="2400" dirty="0"/>
          </a:p>
          <a:p>
            <a:pPr marL="609600" indent="-609600">
              <a:buFontTx/>
              <a:buNone/>
            </a:pPr>
            <a:r>
              <a:rPr lang="bg-BG" altLang="bg-BG" sz="2800" cap="none" dirty="0" smtClean="0"/>
              <a:t>С тези понятия е свързан и механизъм за наследяване на атрибутите. </a:t>
            </a:r>
            <a:endParaRPr lang="bg-BG" altLang="bg-BG" sz="28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FFFFFF"/>
                </a:solidFill>
              </a:rPr>
              <a:t>CIB709- </a:t>
            </a:r>
            <a:r>
              <a:rPr lang="bg-BG" altLang="bg-BG" smtClean="0">
                <a:solidFill>
                  <a:srgbClr val="FFFFFF"/>
                </a:solidFill>
              </a:rPr>
              <a:t>тема 7</a:t>
            </a:r>
            <a:endParaRPr lang="bg-BG" altLang="bg-BG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157D-B515-4A22-B22A-3009FDA784CB}" type="slidenum">
              <a:rPr lang="bg-BG" altLang="bg-BG">
                <a:solidFill>
                  <a:srgbClr val="FFFFFF"/>
                </a:solidFill>
              </a:rPr>
              <a:pPr/>
              <a:t>18</a:t>
            </a:fld>
            <a:endParaRPr lang="bg-BG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54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18592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Подобрен </a:t>
            </a:r>
            <a:r>
              <a:rPr lang="en-US" altLang="bg-BG" sz="3200" b="1" dirty="0">
                <a:solidFill>
                  <a:srgbClr val="C00000"/>
                </a:solidFill>
              </a:rPr>
              <a:t>E-R</a:t>
            </a:r>
            <a:r>
              <a:rPr lang="bg-BG" altLang="bg-BG" sz="3200" b="1" dirty="0">
                <a:solidFill>
                  <a:srgbClr val="C00000"/>
                </a:solidFill>
              </a:rPr>
              <a:t> модел 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27584" y="1556792"/>
            <a:ext cx="7772400" cy="382833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400" cap="none" dirty="0" smtClean="0"/>
              <a:t>Всяка обособена група на даден тип обект се нарича подклас (</a:t>
            </a:r>
            <a:r>
              <a:rPr lang="bg-BG" altLang="bg-BG" sz="2400" cap="none" dirty="0" err="1" smtClean="0"/>
              <a:t>subclass</a:t>
            </a:r>
            <a:r>
              <a:rPr lang="bg-BG" altLang="bg-BG" sz="2400" cap="none" dirty="0" smtClean="0"/>
              <a:t>).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400" cap="none" dirty="0" smtClean="0"/>
              <a:t>Връзката между типа обект и неговите групи се нарича връзка “суперклас /подклас”, “клас/подклас” или връзка “това-е” (</a:t>
            </a:r>
            <a:r>
              <a:rPr lang="bg-BG" altLang="bg-BG" sz="2400" cap="none" dirty="0" err="1" smtClean="0"/>
              <a:t>is</a:t>
            </a:r>
            <a:r>
              <a:rPr lang="bg-BG" altLang="bg-BG" sz="2400" cap="none" dirty="0" smtClean="0"/>
              <a:t>-a).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400" cap="none" dirty="0" smtClean="0"/>
              <a:t>За представяне на схемата на </a:t>
            </a:r>
            <a:r>
              <a:rPr lang="bg-BG" altLang="bg-BG" sz="2400" cap="none" dirty="0" smtClean="0"/>
              <a:t>EER </a:t>
            </a:r>
            <a:r>
              <a:rPr lang="bg-BG" altLang="bg-BG" sz="2400" cap="none" dirty="0" smtClean="0"/>
              <a:t>модела се използват </a:t>
            </a:r>
            <a:r>
              <a:rPr lang="bg-BG" altLang="bg-BG" sz="2400" cap="none" dirty="0" smtClean="0"/>
              <a:t>EER </a:t>
            </a:r>
            <a:r>
              <a:rPr lang="bg-BG" altLang="bg-BG" sz="2400" cap="none" dirty="0" smtClean="0"/>
              <a:t>диаграми.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400" cap="none" dirty="0" smtClean="0"/>
              <a:t>Всеки обект, член на даден подклас представя същевременно и същия обект на суперкласа.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>
                <a:solidFill>
                  <a:srgbClr val="000066"/>
                </a:solidFill>
              </a:rPr>
              <a:t>CIB709- </a:t>
            </a:r>
            <a:r>
              <a:rPr lang="bg-BG" altLang="bg-BG" dirty="0" smtClean="0">
                <a:solidFill>
                  <a:srgbClr val="000066"/>
                </a:solidFill>
              </a:rPr>
              <a:t>тема 7</a:t>
            </a:r>
            <a:endParaRPr lang="bg-BG" altLang="bg-BG" dirty="0">
              <a:solidFill>
                <a:srgbClr val="00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4622-0FBA-439D-8E2F-6DBB4C29BFA4}" type="slidenum">
              <a:rPr lang="bg-BG" altLang="bg-BG">
                <a:solidFill>
                  <a:srgbClr val="FFFFFF"/>
                </a:solidFill>
              </a:rPr>
              <a:pPr/>
              <a:t>19</a:t>
            </a:fld>
            <a:endParaRPr lang="bg-BG" alt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66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Съдържание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70715" y="1484784"/>
            <a:ext cx="7467600" cy="3528392"/>
          </a:xfrm>
        </p:spPr>
        <p:txBody>
          <a:bodyPr/>
          <a:lstStyle/>
          <a:p>
            <a:pPr marL="990600" lvl="1" indent="-533400">
              <a:buFontTx/>
              <a:buAutoNum type="arabicPeriod"/>
            </a:pPr>
            <a:r>
              <a:rPr lang="bg-BG" altLang="bg-BG" sz="2800" cap="none" dirty="0" smtClean="0"/>
              <a:t>Въведение</a:t>
            </a:r>
            <a:r>
              <a:rPr lang="en-US" altLang="bg-BG" sz="2800" cap="none" dirty="0" smtClean="0"/>
              <a:t>.</a:t>
            </a:r>
            <a:endParaRPr lang="bg-BG" altLang="bg-BG" sz="2800" cap="none" dirty="0" smtClean="0"/>
          </a:p>
          <a:p>
            <a:pPr marL="990600" lvl="1" indent="-533400">
              <a:buFontTx/>
              <a:buAutoNum type="arabicPeriod"/>
            </a:pPr>
            <a:r>
              <a:rPr lang="bg-BG" altLang="bg-BG" sz="2800" cap="none" dirty="0" smtClean="0"/>
              <a:t>Моделиране на данни. </a:t>
            </a:r>
          </a:p>
          <a:p>
            <a:pPr marL="990600" lvl="1" indent="-533400">
              <a:buFontTx/>
              <a:buAutoNum type="arabicPeriod"/>
            </a:pPr>
            <a:r>
              <a:rPr lang="bg-BG" altLang="bg-BG" sz="2800" cap="none" dirty="0" smtClean="0"/>
              <a:t>Модел на </a:t>
            </a:r>
            <a:r>
              <a:rPr lang="bg-BG" altLang="bg-BG" sz="2800" cap="none" dirty="0"/>
              <a:t>Ч</a:t>
            </a:r>
            <a:r>
              <a:rPr lang="bg-BG" altLang="bg-BG" sz="2800" cap="none" dirty="0" smtClean="0"/>
              <a:t>ен</a:t>
            </a:r>
            <a:r>
              <a:rPr lang="bg-BG" altLang="bg-BG" sz="2800" cap="none" dirty="0" smtClean="0"/>
              <a:t>.</a:t>
            </a:r>
          </a:p>
          <a:p>
            <a:pPr marL="990600" lvl="1" indent="-533400">
              <a:buFontTx/>
              <a:buAutoNum type="arabicPeriod"/>
            </a:pPr>
            <a:r>
              <a:rPr lang="bg-BG" altLang="bg-BG" sz="2800" cap="none" dirty="0" smtClean="0"/>
              <a:t>Разширен модел на </a:t>
            </a:r>
            <a:r>
              <a:rPr lang="bg-BG" altLang="bg-BG" sz="2800" cap="none" dirty="0"/>
              <a:t>Ч</a:t>
            </a:r>
            <a:r>
              <a:rPr lang="bg-BG" altLang="bg-BG" sz="2800" cap="none" dirty="0" smtClean="0"/>
              <a:t>ен</a:t>
            </a:r>
            <a:r>
              <a:rPr lang="bg-BG" altLang="bg-BG" sz="2800" cap="none" dirty="0" smtClean="0"/>
              <a:t>.</a:t>
            </a:r>
          </a:p>
          <a:p>
            <a:pPr marL="990600" lvl="1" indent="-533400">
              <a:buFontTx/>
              <a:buNone/>
            </a:pPr>
            <a:endParaRPr lang="bg-BG" altLang="bg-BG" sz="2400" dirty="0"/>
          </a:p>
          <a:p>
            <a:pPr marL="990600" lvl="1" indent="-533400">
              <a:buFontTx/>
              <a:buNone/>
            </a:pPr>
            <a:r>
              <a:rPr lang="bg-BG" altLang="bg-BG" sz="24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36E1-BCB7-4304-A09F-FC96FAB16B31}" type="slidenum">
              <a:rPr lang="bg-BG" altLang="bg-BG"/>
              <a:pPr/>
              <a:t>2</a:t>
            </a:fld>
            <a:endParaRPr lang="bg-BG" altLang="bg-B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3034" y="173816"/>
            <a:ext cx="7772400" cy="797768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Подобрен </a:t>
            </a:r>
            <a:r>
              <a:rPr lang="en-US" altLang="bg-BG" sz="3200" b="1" dirty="0">
                <a:solidFill>
                  <a:srgbClr val="C00000"/>
                </a:solidFill>
              </a:rPr>
              <a:t>E-R</a:t>
            </a:r>
            <a:r>
              <a:rPr lang="bg-BG" altLang="bg-BG" sz="3200" b="1" dirty="0">
                <a:solidFill>
                  <a:srgbClr val="C00000"/>
                </a:solidFill>
              </a:rPr>
              <a:t> модел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80715" y="990438"/>
            <a:ext cx="6777039" cy="474202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619672" y="6352205"/>
            <a:ext cx="2011680" cy="384048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381328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CDF-58C1-4F3C-B282-8376B7E781DA}" type="slidenum">
              <a:rPr lang="bg-BG" altLang="bg-BG"/>
              <a:pPr/>
              <a:t>20</a:t>
            </a:fld>
            <a:endParaRPr lang="bg-BG" altLang="bg-BG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389" y="5715001"/>
            <a:ext cx="7632700" cy="533400"/>
          </a:xfrm>
        </p:spPr>
        <p:txBody>
          <a:bodyPr/>
          <a:lstStyle/>
          <a:p>
            <a:pPr algn="ctr">
              <a:buFontTx/>
              <a:buNone/>
            </a:pPr>
            <a:r>
              <a:rPr lang="bg-BG" altLang="bg-BG" sz="2400" cap="none" dirty="0" smtClean="0">
                <a:solidFill>
                  <a:schemeClr val="accent1"/>
                </a:solidFill>
              </a:rPr>
              <a:t>Подкласове на суперкласа </a:t>
            </a:r>
            <a:r>
              <a:rPr lang="en-US" altLang="bg-BG" sz="2400" cap="none" dirty="0" smtClean="0">
                <a:solidFill>
                  <a:schemeClr val="accent1"/>
                </a:solidFill>
              </a:rPr>
              <a:t>EMPLOYEE</a:t>
            </a:r>
            <a:r>
              <a:rPr lang="bg-BG" altLang="bg-BG" sz="2400" cap="none" dirty="0" smtClean="0">
                <a:solidFill>
                  <a:schemeClr val="accent1"/>
                </a:solidFill>
              </a:rPr>
              <a:t> </a:t>
            </a:r>
            <a:endParaRPr lang="bg-BG" altLang="bg-BG" sz="2400" cap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33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73833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Подобрен </a:t>
            </a:r>
            <a:r>
              <a:rPr lang="en-US" altLang="bg-BG" sz="3200" b="1" dirty="0">
                <a:solidFill>
                  <a:srgbClr val="C00000"/>
                </a:solidFill>
              </a:rPr>
              <a:t>E-R</a:t>
            </a:r>
            <a:r>
              <a:rPr lang="bg-BG" altLang="bg-BG" sz="3200" b="1" dirty="0">
                <a:solidFill>
                  <a:srgbClr val="C00000"/>
                </a:solidFill>
              </a:rPr>
              <a:t> модел </a:t>
            </a:r>
            <a:endParaRPr lang="bg-BG" sz="3200" b="1" dirty="0">
              <a:solidFill>
                <a:srgbClr val="C0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4992" y="854968"/>
            <a:ext cx="3960440" cy="479457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916972" y="5761955"/>
            <a:ext cx="7772400" cy="783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g-BG" altLang="bg-BG" sz="2400" cap="none" dirty="0" smtClean="0">
                <a:solidFill>
                  <a:schemeClr val="accent1"/>
                </a:solidFill>
              </a:rPr>
              <a:t>Обекти, принадлежащи към суперкласа </a:t>
            </a:r>
            <a:r>
              <a:rPr lang="en-US" altLang="bg-BG" sz="2400" cap="none" dirty="0" smtClean="0">
                <a:solidFill>
                  <a:schemeClr val="accent1"/>
                </a:solidFill>
              </a:rPr>
              <a:t>EMPLOYEE </a:t>
            </a:r>
            <a:r>
              <a:rPr lang="bg-BG" altLang="bg-BG" sz="2400" cap="none" dirty="0" smtClean="0">
                <a:solidFill>
                  <a:schemeClr val="accent1"/>
                </a:solidFill>
              </a:rPr>
              <a:t>и неговите подкласове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36952" y="5771802"/>
            <a:ext cx="360040" cy="1609328"/>
          </a:xfrm>
        </p:spPr>
        <p:txBody>
          <a:bodyPr vert="vert"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2699792" y="5780652"/>
            <a:ext cx="432048" cy="1584176"/>
          </a:xfrm>
        </p:spPr>
        <p:txBody>
          <a:bodyPr vert="vert"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5432" y="6356716"/>
            <a:ext cx="1905000" cy="457200"/>
          </a:xfrm>
        </p:spPr>
        <p:txBody>
          <a:bodyPr/>
          <a:lstStyle/>
          <a:p>
            <a:fld id="{B7FA7516-FE2A-4D3D-94C7-E37E236B8432}" type="slidenum">
              <a:rPr lang="bg-BG" altLang="bg-BG" smtClean="0"/>
              <a:pPr/>
              <a:t>21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517105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4669" y="620688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Подобрен </a:t>
            </a:r>
            <a:r>
              <a:rPr lang="en-US" altLang="bg-BG" sz="3200" b="1" dirty="0">
                <a:solidFill>
                  <a:srgbClr val="C00000"/>
                </a:solidFill>
              </a:rPr>
              <a:t>E-R</a:t>
            </a:r>
            <a:r>
              <a:rPr lang="bg-BG" altLang="bg-BG" sz="3200" b="1" dirty="0">
                <a:solidFill>
                  <a:srgbClr val="C00000"/>
                </a:solidFill>
              </a:rPr>
              <a:t> модел 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27942" y="1268761"/>
            <a:ext cx="7931224" cy="4614516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600" cap="none" dirty="0" smtClean="0">
                <a:solidFill>
                  <a:srgbClr val="006699"/>
                </a:solidFill>
              </a:rPr>
              <a:t>Специализация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Процес на дефиниране на множество от подкласове за даден тип обект, наречен суперклас на специализацията.</a:t>
            </a:r>
            <a:endParaRPr lang="en-US" altLang="bg-BG" sz="26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Всеки подклас се обособява от своя суперклас въз основа на специфични, присъщи само на него характеристики (атрибути).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Възможно е да се изградят няколко специализации на един и същ суперклас като се изберат различни белези</a:t>
            </a:r>
            <a:r>
              <a:rPr lang="bg-BG" altLang="bg-BG" sz="2800" dirty="0" smtClean="0"/>
              <a:t>. </a:t>
            </a:r>
            <a:endParaRPr lang="bg-BG" altLang="bg-BG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5696" y="5892225"/>
            <a:ext cx="2011680" cy="384048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A6E-B6C4-4CF9-A6FE-120C59BF9B33}" type="slidenum">
              <a:rPr lang="bg-BG" altLang="bg-BG"/>
              <a:pPr/>
              <a:t>22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282450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1" y="533400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bg-BG" altLang="bg-BG" sz="2800" b="1" dirty="0">
                <a:solidFill>
                  <a:srgbClr val="C00000"/>
                </a:solidFill>
              </a:rPr>
              <a:t>Подобрен </a:t>
            </a:r>
            <a:r>
              <a:rPr lang="en-US" altLang="bg-BG" sz="2800" b="1" dirty="0">
                <a:solidFill>
                  <a:srgbClr val="C00000"/>
                </a:solidFill>
              </a:rPr>
              <a:t>E-R</a:t>
            </a:r>
            <a:r>
              <a:rPr lang="bg-BG" altLang="bg-BG" sz="2800" b="1" dirty="0">
                <a:solidFill>
                  <a:srgbClr val="C00000"/>
                </a:solidFill>
              </a:rPr>
              <a:t> модел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143000"/>
            <a:ext cx="7772400" cy="4419600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800" cap="none" dirty="0" smtClean="0">
                <a:solidFill>
                  <a:srgbClr val="002060"/>
                </a:solidFill>
              </a:rPr>
              <a:t>Обобщение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Процес на идентифициране на общите за всички подкласове свойства и изграждането на техен суперклас.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Функционално обобщението е обратен процес на специализацията. 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3E5F-FC59-4363-B95A-F7E08AA9E21C}" type="slidenum">
              <a:rPr lang="bg-BG" altLang="bg-BG"/>
              <a:pPr/>
              <a:t>23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91798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1206" y="188640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Подобрен </a:t>
            </a:r>
            <a:r>
              <a:rPr lang="en-US" altLang="bg-BG" sz="3200" b="1" dirty="0">
                <a:solidFill>
                  <a:srgbClr val="C00000"/>
                </a:solidFill>
              </a:rPr>
              <a:t>E-R</a:t>
            </a:r>
            <a:r>
              <a:rPr lang="bg-BG" altLang="bg-BG" sz="3200" b="1" dirty="0">
                <a:solidFill>
                  <a:srgbClr val="C00000"/>
                </a:solidFill>
              </a:rPr>
              <a:t> модел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47664" y="1249900"/>
            <a:ext cx="6048673" cy="410763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193D-9BDD-4DD2-B212-3F2D8CFE6D38}" type="slidenum">
              <a:rPr lang="bg-BG" altLang="bg-BG"/>
              <a:pPr/>
              <a:t>24</a:t>
            </a:fld>
            <a:endParaRPr lang="bg-BG" altLang="bg-BG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1206" y="5387976"/>
            <a:ext cx="7089775" cy="4953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bg-BG" altLang="bg-BG" sz="2400" cap="none" dirty="0" smtClean="0">
                <a:solidFill>
                  <a:schemeClr val="accent1"/>
                </a:solidFill>
              </a:rPr>
              <a:t>Пример на обобщение</a:t>
            </a:r>
            <a:endParaRPr lang="bg-BG" altLang="bg-BG" sz="2400" cap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08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Подобрен </a:t>
            </a:r>
            <a:r>
              <a:rPr lang="en-US" altLang="bg-BG" sz="3200" b="1" dirty="0">
                <a:solidFill>
                  <a:srgbClr val="C00000"/>
                </a:solidFill>
              </a:rPr>
              <a:t>E-R</a:t>
            </a:r>
            <a:r>
              <a:rPr lang="bg-BG" altLang="bg-BG" sz="3200" b="1" dirty="0">
                <a:solidFill>
                  <a:srgbClr val="C00000"/>
                </a:solidFill>
              </a:rPr>
              <a:t> модел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65524"/>
            <a:ext cx="7529512" cy="60483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Пример на обобщение/специализация</a:t>
            </a:r>
            <a:endParaRPr lang="bg-BG" altLang="bg-BG" sz="2400" cap="none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200" y="6248400"/>
            <a:ext cx="1905000" cy="457200"/>
          </a:xfrm>
        </p:spPr>
        <p:txBody>
          <a:bodyPr/>
          <a:lstStyle/>
          <a:p>
            <a:fld id="{92418D96-AD3E-4EAB-AD09-607520851B52}" type="slidenum">
              <a:rPr lang="bg-BG" altLang="bg-BG"/>
              <a:pPr/>
              <a:t>25</a:t>
            </a:fld>
            <a:endParaRPr lang="bg-BG" altLang="bg-BG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2381"/>
            <a:ext cx="5961418" cy="3810000"/>
          </a:xfr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5242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78966"/>
            <a:ext cx="8243888" cy="1012825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Ограничения върху специализацията и обобщението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99592" y="1328126"/>
            <a:ext cx="7503368" cy="5166320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800" cap="none" dirty="0" smtClean="0">
                <a:solidFill>
                  <a:srgbClr val="006699"/>
                </a:solidFill>
              </a:rPr>
              <a:t>Видове специализации по дефиниция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Предикатно-дефинирани (</a:t>
            </a:r>
            <a:r>
              <a:rPr lang="bg-BG" altLang="bg-BG" sz="2400" cap="none" dirty="0" err="1" smtClean="0"/>
              <a:t>predicate-defined</a:t>
            </a:r>
            <a:r>
              <a:rPr lang="bg-BG" altLang="bg-BG" sz="2400" cap="none" dirty="0" smtClean="0"/>
              <a:t>) - обектите, които изграждат определен подклас се определят от условие върху стойностите на някой атрибут на суперкласа.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Атрибутно-дефинирани (</a:t>
            </a:r>
            <a:r>
              <a:rPr lang="bg-BG" altLang="bg-BG" sz="2400" cap="none" dirty="0" err="1" smtClean="0"/>
              <a:t>attribute</a:t>
            </a:r>
            <a:r>
              <a:rPr lang="bg-BG" altLang="bg-BG" sz="2400" cap="none" dirty="0" smtClean="0"/>
              <a:t>- </a:t>
            </a:r>
            <a:r>
              <a:rPr lang="bg-BG" altLang="bg-BG" sz="2400" cap="none" dirty="0" err="1" smtClean="0"/>
              <a:t>defined</a:t>
            </a:r>
            <a:r>
              <a:rPr lang="bg-BG" altLang="bg-BG" sz="2400" cap="none" dirty="0" smtClean="0"/>
              <a:t>) - всички подкласове на даден суперклас в специализацията имат условие за членство върху един и същ атрибут,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Потребителски-дефинирани (</a:t>
            </a:r>
            <a:r>
              <a:rPr lang="bg-BG" altLang="bg-BG" sz="2400" cap="none" dirty="0" err="1" smtClean="0"/>
              <a:t>user-defined</a:t>
            </a:r>
            <a:r>
              <a:rPr lang="bg-BG" altLang="bg-BG" sz="2400" cap="none" dirty="0" smtClean="0"/>
              <a:t>) - членството във всеки подклас се задава от потребителя на базата при добавяне на нов член и липсва предварително специфициран предикат.</a:t>
            </a:r>
            <a:endParaRPr lang="bg-BG" altLang="bg-BG" sz="2400" cap="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74" y="6309320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68E5-0013-4B36-AF01-6DB5588533B8}" type="slidenum">
              <a:rPr lang="bg-BG" altLang="bg-BG"/>
              <a:pPr/>
              <a:t>26</a:t>
            </a:fld>
            <a:endParaRPr lang="bg-BG" altLang="bg-BG" dirty="0"/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1043608" y="6299859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bg-BG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bg-BG" altLang="bg-BG" dirty="0" smtClean="0"/>
              <a:t>Юлиана Пенева</a:t>
            </a:r>
            <a:endParaRPr lang="bg-BG" altLang="bg-BG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250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8291"/>
            <a:ext cx="8334696" cy="108012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Ограничения върху специализацията и обобщението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25334" y="1239362"/>
            <a:ext cx="4934898" cy="435615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2202-9EBF-4FAD-BE54-C5E53D40B09A}" type="slidenum">
              <a:rPr lang="bg-BG" altLang="bg-BG"/>
              <a:pPr/>
              <a:t>27</a:t>
            </a:fld>
            <a:endParaRPr lang="bg-BG" altLang="bg-BG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584" y="5676298"/>
            <a:ext cx="7258050" cy="647700"/>
          </a:xfrm>
          <a:ln w="19050">
            <a:noFill/>
          </a:ln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bg-BG" altLang="bg-BG" cap="none" dirty="0" smtClean="0">
                <a:solidFill>
                  <a:schemeClr val="accent1"/>
                </a:solidFill>
              </a:rPr>
              <a:t>Атрибутно дефинирана специализация </a:t>
            </a:r>
            <a:endParaRPr lang="bg-BG" altLang="bg-BG" cap="none" dirty="0">
              <a:solidFill>
                <a:schemeClr val="accent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351886" y="6259040"/>
            <a:ext cx="3200400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bg-BG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en-US" altLang="bg-BG" dirty="0" smtClean="0">
                <a:solidFill>
                  <a:srgbClr val="000066"/>
                </a:solidFill>
              </a:rPr>
              <a:t>CIB709- </a:t>
            </a:r>
            <a:r>
              <a:rPr lang="bg-BG" altLang="bg-BG" dirty="0" smtClean="0">
                <a:solidFill>
                  <a:srgbClr val="000066"/>
                </a:solidFill>
              </a:rPr>
              <a:t>тема 7</a:t>
            </a:r>
            <a:endParaRPr lang="bg-BG" altLang="bg-BG" dirty="0">
              <a:solidFill>
                <a:srgbClr val="000066"/>
              </a:solidFill>
            </a:endParaRPr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-51107" y="6259040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bg-BG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bg-BG" altLang="bg-BG" dirty="0" smtClean="0">
                <a:solidFill>
                  <a:schemeClr val="tx1"/>
                </a:solidFill>
              </a:rPr>
              <a:t>Юлиана Пенева</a:t>
            </a:r>
            <a:endParaRPr lang="bg-BG" altLang="bg-BG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8137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144" y="888906"/>
            <a:ext cx="8358956" cy="993775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Ограничения върху специализацията и обобщението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63144" y="1916832"/>
            <a:ext cx="8039298" cy="3513142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Ограничение за пресичане/непресичане на подкласове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Указва, какви са подкласовете на специализацията: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пресичащи – бележи се с о;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err="1" smtClean="0"/>
              <a:t>непресичащи</a:t>
            </a:r>
            <a:r>
              <a:rPr lang="bg-BG" altLang="bg-BG" sz="2400" cap="none" dirty="0" smtClean="0"/>
              <a:t> се – бележи се с </a:t>
            </a:r>
            <a:r>
              <a:rPr lang="en-US" altLang="bg-BG" sz="2400" cap="none" dirty="0" smtClean="0"/>
              <a:t>D</a:t>
            </a:r>
            <a:r>
              <a:rPr lang="bg-BG" altLang="bg-BG" sz="2400" cap="none" dirty="0" smtClean="0"/>
              <a:t>.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bg-BG" altLang="bg-BG" sz="24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Указва членството на всеки обект на суперкласа – в няколко или само в един подклас. </a:t>
            </a:r>
            <a:endParaRPr lang="bg-BG" altLang="bg-BG" sz="2400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5A82-D636-4D40-8D36-F2F35D873080}" type="slidenum">
              <a:rPr lang="bg-BG" altLang="bg-BG"/>
              <a:pPr/>
              <a:t>28</a:t>
            </a:fld>
            <a:endParaRPr lang="bg-BG" altLang="bg-BG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67544" y="6234019"/>
            <a:ext cx="3114022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bg-BG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en-US" altLang="bg-BG" dirty="0" smtClean="0">
                <a:solidFill>
                  <a:srgbClr val="000066"/>
                </a:solidFill>
              </a:rPr>
              <a:t>CIB709- </a:t>
            </a:r>
            <a:r>
              <a:rPr lang="bg-BG" altLang="bg-BG" dirty="0" smtClean="0">
                <a:solidFill>
                  <a:srgbClr val="000066"/>
                </a:solidFill>
              </a:rPr>
              <a:t>тема 7</a:t>
            </a:r>
            <a:endParaRPr lang="bg-BG" altLang="bg-BG" dirty="0">
              <a:solidFill>
                <a:srgbClr val="000066"/>
              </a:solidFill>
            </a:endParaRP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1115616" y="6248401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bg-BG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bg-BG" altLang="bg-BG" dirty="0" smtClean="0"/>
              <a:t>Юлиана Пенева</a:t>
            </a:r>
            <a:endParaRPr lang="bg-BG" altLang="bg-BG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57347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458" y="586813"/>
            <a:ext cx="8196558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Ограничения върху специализацията и обобщението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72464" y="1747036"/>
            <a:ext cx="7467600" cy="382398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8DBE-A6EE-4A07-98DD-6A03DA6F468C}" type="slidenum">
              <a:rPr lang="bg-BG" altLang="bg-BG">
                <a:solidFill>
                  <a:srgbClr val="002060"/>
                </a:solidFill>
              </a:rPr>
              <a:pPr/>
              <a:t>29</a:t>
            </a:fld>
            <a:endParaRPr lang="bg-BG" altLang="bg-BG" dirty="0">
              <a:solidFill>
                <a:srgbClr val="002060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08235" y="5754852"/>
            <a:ext cx="7115175" cy="6778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bg-BG" altLang="bg-BG" cap="none" dirty="0" smtClean="0">
                <a:solidFill>
                  <a:schemeClr val="accent1"/>
                </a:solidFill>
              </a:rPr>
              <a:t>Специализация  с пресичащи се класове</a:t>
            </a:r>
            <a:endParaRPr lang="bg-BG" altLang="bg-BG" cap="none" dirty="0">
              <a:solidFill>
                <a:schemeClr val="accent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-399260" y="6289486"/>
            <a:ext cx="2144469" cy="419695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bg-BG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bg-BG" altLang="bg-BG" dirty="0">
                <a:solidFill>
                  <a:srgbClr val="002060"/>
                </a:solidFill>
              </a:rPr>
              <a:t>Ю</a:t>
            </a:r>
            <a:r>
              <a:rPr lang="bg-BG" altLang="bg-BG" dirty="0" smtClean="0">
                <a:solidFill>
                  <a:srgbClr val="002060"/>
                </a:solidFill>
              </a:rPr>
              <a:t>лиана Пенева</a:t>
            </a:r>
            <a:endParaRPr lang="bg-BG" altLang="bg-BG" dirty="0">
              <a:solidFill>
                <a:srgbClr val="002060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928568" y="6343421"/>
            <a:ext cx="2448272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bg-BG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en-US" altLang="bg-BG" dirty="0" smtClean="0">
                <a:solidFill>
                  <a:srgbClr val="000066"/>
                </a:solidFill>
              </a:rPr>
              <a:t>CIB709- </a:t>
            </a:r>
            <a:r>
              <a:rPr lang="bg-BG" altLang="bg-BG" dirty="0" smtClean="0">
                <a:solidFill>
                  <a:srgbClr val="000066"/>
                </a:solidFill>
              </a:rPr>
              <a:t>тема 7</a:t>
            </a:r>
            <a:endParaRPr lang="bg-BG" altLang="bg-BG" dirty="0">
              <a:solidFill>
                <a:srgbClr val="000066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9111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8517"/>
            <a:ext cx="7467600" cy="64807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Преговор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496944" cy="5256584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bg-BG" altLang="bg-BG" sz="2800" cap="none" dirty="0" smtClean="0"/>
              <a:t>Информационно моделиране - </a:t>
            </a:r>
            <a:r>
              <a:rPr lang="bg-BG" altLang="bg-BG" sz="2800" u="sng" cap="none" dirty="0" smtClean="0">
                <a:solidFill>
                  <a:srgbClr val="006699"/>
                </a:solidFill>
              </a:rPr>
              <a:t>основна дейност</a:t>
            </a:r>
            <a:r>
              <a:rPr lang="bg-BG" altLang="bg-BG" sz="2800" cap="none" dirty="0" smtClean="0">
                <a:solidFill>
                  <a:srgbClr val="006699"/>
                </a:solidFill>
              </a:rPr>
              <a:t> </a:t>
            </a:r>
            <a:r>
              <a:rPr lang="bg-BG" altLang="bg-BG" sz="2800" cap="none" dirty="0" smtClean="0"/>
              <a:t>при разработването на информационни системи.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bg-BG" altLang="bg-BG" sz="2800" cap="none" dirty="0" smtClean="0"/>
              <a:t>За да се изгради, експлоатира и поддържа една информационна система трябва да се моделира  информацията, свързана с дейността на дадена организация.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bg-BG" altLang="bg-BG" sz="2800" cap="none" dirty="0" smtClean="0"/>
              <a:t>Архитектурата на информационната система предполага:</a:t>
            </a:r>
          </a:p>
          <a:p>
            <a:pPr marL="1447800" lvl="2" indent="-533400">
              <a:lnSpc>
                <a:spcPct val="80000"/>
              </a:lnSpc>
              <a:buClr>
                <a:srgbClr val="C00000"/>
              </a:buClr>
            </a:pPr>
            <a:r>
              <a:rPr lang="bg-BG" altLang="bg-BG" sz="2400" cap="none" dirty="0" smtClean="0"/>
              <a:t>моделиране на данните и процесите в организацията;</a:t>
            </a:r>
          </a:p>
          <a:p>
            <a:pPr marL="1447800" lvl="2" indent="-533400">
              <a:lnSpc>
                <a:spcPct val="80000"/>
              </a:lnSpc>
              <a:buClr>
                <a:srgbClr val="C00000"/>
              </a:buClr>
            </a:pPr>
            <a:r>
              <a:rPr lang="bg-BG" altLang="bg-BG" sz="2400" cap="none" dirty="0" smtClean="0"/>
              <a:t>представяне на бизнеса на организацията чрез модела.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7725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1" y="445153"/>
            <a:ext cx="8208912" cy="108498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Ограничения върху специализацията и обобщението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11311" y="1425285"/>
            <a:ext cx="4829239" cy="426424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89787" y="6185263"/>
            <a:ext cx="2057400" cy="365125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462078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A4F5-13D3-454B-8437-087F4867FA16}" type="slidenum">
              <a:rPr lang="bg-BG" altLang="bg-BG"/>
              <a:pPr/>
              <a:t>30</a:t>
            </a:fld>
            <a:endParaRPr lang="bg-BG" altLang="bg-BG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4673" y="5741194"/>
            <a:ext cx="7402513" cy="64928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bg-BG" altLang="bg-BG" cap="none" dirty="0" smtClean="0">
                <a:solidFill>
                  <a:schemeClr val="accent1"/>
                </a:solidFill>
              </a:rPr>
              <a:t>Специализация  с </a:t>
            </a:r>
            <a:r>
              <a:rPr lang="bg-BG" altLang="bg-BG" cap="none" dirty="0" err="1" smtClean="0">
                <a:solidFill>
                  <a:schemeClr val="accent1"/>
                </a:solidFill>
              </a:rPr>
              <a:t>непресичащи</a:t>
            </a:r>
            <a:r>
              <a:rPr lang="bg-BG" altLang="bg-BG" cap="none" dirty="0" smtClean="0">
                <a:solidFill>
                  <a:schemeClr val="accent1"/>
                </a:solidFill>
              </a:rPr>
              <a:t> се класове</a:t>
            </a:r>
            <a:endParaRPr lang="bg-BG" altLang="bg-BG" cap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94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1" y="644029"/>
            <a:ext cx="8419258" cy="83820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Ограничения върху специализацията и обобщението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58608" y="1600201"/>
            <a:ext cx="7772400" cy="4648200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bg-BG" altLang="bg-BG" sz="2800" cap="none" dirty="0" smtClean="0">
                <a:solidFill>
                  <a:schemeClr val="accent1"/>
                </a:solidFill>
              </a:rPr>
              <a:t>Ограничение за пълнота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bg-BG" altLang="bg-BG" sz="800" cap="none" dirty="0" smtClean="0">
              <a:solidFill>
                <a:schemeClr val="accent2"/>
              </a:solidFill>
            </a:endParaRP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Определя начина на изграждане на подкласовете.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Може да бъде тотално (</a:t>
            </a:r>
            <a:r>
              <a:rPr lang="bg-BG" altLang="bg-BG" sz="2400" cap="none" dirty="0" err="1" smtClean="0"/>
              <a:t>total</a:t>
            </a:r>
            <a:r>
              <a:rPr lang="bg-BG" altLang="bg-BG" sz="2400" cap="none" dirty="0" smtClean="0"/>
              <a:t>) и частично (</a:t>
            </a:r>
            <a:r>
              <a:rPr lang="bg-BG" altLang="bg-BG" sz="2400" cap="none" dirty="0" err="1" smtClean="0"/>
              <a:t>partial</a:t>
            </a:r>
            <a:r>
              <a:rPr lang="bg-BG" altLang="bg-BG" sz="2400" cap="none" dirty="0" smtClean="0"/>
              <a:t>).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При специализация, за която ограничението за пълнота е тотално, всеки член на суперкласа задължително е член на някой подклас -  бележи с двойна линия.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При специализация, за която ограничението за пълнота е частично съществуват членове в суперкласа, които не принадлежат на никой подклас - бележи се с една линия.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634" y="6183810"/>
            <a:ext cx="2057400" cy="365125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183810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7FE4-B3DF-4FD7-A0B9-980BCB012104}" type="slidenum">
              <a:rPr lang="bg-BG" altLang="bg-BG"/>
              <a:pPr/>
              <a:t>31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157093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352928" cy="906016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Ограничения върху специализацията и обобщението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26144" y="1650264"/>
            <a:ext cx="7772400" cy="49530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Двата вида ограничение са независими едно от друго.</a:t>
            </a:r>
          </a:p>
          <a:p>
            <a:pPr marL="533400" indent="-5334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Възможни следните комбинации, които определят и съответни типове специализации: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</a:pPr>
            <a:r>
              <a:rPr lang="bg-BG" altLang="bg-BG" sz="2400" cap="none" dirty="0" err="1" smtClean="0"/>
              <a:t>Disjoint</a:t>
            </a:r>
            <a:r>
              <a:rPr lang="bg-BG" altLang="bg-BG" sz="2400" cap="none" dirty="0" smtClean="0"/>
              <a:t>, </a:t>
            </a:r>
            <a:r>
              <a:rPr lang="bg-BG" altLang="bg-BG" sz="2400" cap="none" dirty="0" err="1" smtClean="0"/>
              <a:t>total</a:t>
            </a:r>
            <a:r>
              <a:rPr lang="bg-BG" altLang="bg-BG" sz="2400" cap="none" dirty="0" smtClean="0"/>
              <a:t>;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</a:pPr>
            <a:r>
              <a:rPr lang="bg-BG" altLang="bg-BG" sz="2400" cap="none" dirty="0" err="1" smtClean="0"/>
              <a:t>Disjoint</a:t>
            </a:r>
            <a:r>
              <a:rPr lang="bg-BG" altLang="bg-BG" sz="2400" cap="none" dirty="0" smtClean="0"/>
              <a:t>, </a:t>
            </a:r>
            <a:r>
              <a:rPr lang="bg-BG" altLang="bg-BG" sz="2400" cap="none" dirty="0" err="1" smtClean="0"/>
              <a:t>partial</a:t>
            </a:r>
            <a:r>
              <a:rPr lang="bg-BG" altLang="bg-BG" sz="2400" cap="none" dirty="0" smtClean="0"/>
              <a:t>;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</a:pPr>
            <a:r>
              <a:rPr lang="bg-BG" altLang="bg-BG" sz="2400" cap="none" dirty="0" err="1" smtClean="0"/>
              <a:t>Overlapping</a:t>
            </a:r>
            <a:r>
              <a:rPr lang="bg-BG" altLang="bg-BG" sz="2400" cap="none" dirty="0" smtClean="0"/>
              <a:t>, </a:t>
            </a:r>
            <a:r>
              <a:rPr lang="bg-BG" altLang="bg-BG" sz="2400" cap="none" dirty="0" err="1" smtClean="0"/>
              <a:t>total</a:t>
            </a:r>
            <a:r>
              <a:rPr lang="bg-BG" altLang="bg-BG" sz="2400" cap="none" dirty="0" smtClean="0"/>
              <a:t>;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</a:pPr>
            <a:r>
              <a:rPr lang="bg-BG" altLang="bg-BG" sz="2400" cap="none" dirty="0" err="1" smtClean="0"/>
              <a:t>Overlapping</a:t>
            </a:r>
            <a:r>
              <a:rPr lang="bg-BG" altLang="bg-BG" sz="2400" cap="none" dirty="0" smtClean="0"/>
              <a:t>, </a:t>
            </a:r>
            <a:r>
              <a:rPr lang="bg-BG" altLang="bg-BG" sz="2400" cap="none" dirty="0" err="1" smtClean="0"/>
              <a:t>partial</a:t>
            </a:r>
            <a:r>
              <a:rPr lang="bg-BG" altLang="bg-BG" sz="2400" cap="none" dirty="0" smtClean="0"/>
              <a:t>.</a:t>
            </a:r>
          </a:p>
          <a:p>
            <a:pPr marL="533400" indent="-5334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Точните ограничения се определят от моделираното приложение. </a:t>
            </a:r>
            <a:endParaRPr lang="bg-BG" altLang="bg-BG" sz="28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9632" y="6229095"/>
            <a:ext cx="1723648" cy="384048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293" y="6258778"/>
            <a:ext cx="1392387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B5F7-3C59-4BA6-9E94-E805D46DEB02}" type="slidenum">
              <a:rPr lang="bg-BG" altLang="bg-BG"/>
              <a:pPr/>
              <a:t>32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650739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79028"/>
            <a:ext cx="8275242" cy="975165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Ограничения върху специализацията и обобщението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87876" y="1798456"/>
            <a:ext cx="7023201" cy="392616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8069" y="6309320"/>
            <a:ext cx="1057588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53A6-AFF0-43AA-B799-B082D1FC743E}" type="slidenum">
              <a:rPr lang="bg-BG" altLang="bg-BG"/>
              <a:pPr/>
              <a:t>33</a:t>
            </a:fld>
            <a:endParaRPr lang="bg-BG" altLang="bg-BG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42719" y="5696683"/>
            <a:ext cx="6513513" cy="563563"/>
          </a:xfrm>
        </p:spPr>
        <p:txBody>
          <a:bodyPr/>
          <a:lstStyle/>
          <a:p>
            <a:pPr algn="ctr">
              <a:buFontTx/>
              <a:buNone/>
            </a:pPr>
            <a:r>
              <a:rPr lang="bg-BG" altLang="bg-BG" sz="2400" cap="none" dirty="0" smtClean="0">
                <a:solidFill>
                  <a:schemeClr val="accent1"/>
                </a:solidFill>
              </a:rPr>
              <a:t>Решетка </a:t>
            </a:r>
            <a:r>
              <a:rPr lang="bg-BG" altLang="bg-BG" cap="none" dirty="0" smtClean="0">
                <a:solidFill>
                  <a:schemeClr val="accent1"/>
                </a:solidFill>
              </a:rPr>
              <a:t>от</a:t>
            </a:r>
            <a:r>
              <a:rPr lang="bg-BG" altLang="bg-BG" sz="2400" cap="none" dirty="0" smtClean="0">
                <a:solidFill>
                  <a:schemeClr val="accent1"/>
                </a:solidFill>
              </a:rPr>
              <a:t> специализации </a:t>
            </a:r>
            <a:endParaRPr lang="bg-BG" altLang="bg-BG" sz="2400" cap="none" dirty="0">
              <a:solidFill>
                <a:schemeClr val="accent1"/>
              </a:solidFill>
            </a:endParaRPr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1118131" y="6319648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bg-BG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bg-BG" altLang="bg-BG" dirty="0" smtClean="0">
                <a:solidFill>
                  <a:schemeClr val="tx1"/>
                </a:solidFill>
              </a:rPr>
              <a:t>Юлиана Пенева</a:t>
            </a:r>
            <a:endParaRPr lang="bg-BG" altLang="bg-BG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30223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854" y="148181"/>
            <a:ext cx="8275242" cy="616523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ПРИМЕРИ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8069" y="6309320"/>
            <a:ext cx="1057588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573161" cy="365125"/>
          </a:xfrm>
        </p:spPr>
        <p:txBody>
          <a:bodyPr/>
          <a:lstStyle/>
          <a:p>
            <a:fld id="{82C153A6-AFF0-43AA-B799-B082D1FC743E}" type="slidenum">
              <a:rPr lang="bg-BG" altLang="bg-BG"/>
              <a:pPr/>
              <a:t>34</a:t>
            </a:fld>
            <a:endParaRPr lang="bg-BG" altLang="bg-BG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5494" y="5576465"/>
            <a:ext cx="8424936" cy="522578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bg-BG" altLang="bg-BG" cap="none" dirty="0" smtClean="0">
                <a:solidFill>
                  <a:schemeClr val="accent1"/>
                </a:solidFill>
              </a:rPr>
              <a:t>Решетка от специализации </a:t>
            </a:r>
            <a:r>
              <a:rPr lang="bg-BG" altLang="bg-BG" cap="none" dirty="0" smtClean="0">
                <a:solidFill>
                  <a:schemeClr val="accent1"/>
                </a:solidFill>
              </a:rPr>
              <a:t>с множествено наследяване за база от данни Университет</a:t>
            </a:r>
            <a:endParaRPr lang="bg-BG" altLang="bg-BG" cap="none" dirty="0">
              <a:solidFill>
                <a:schemeClr val="accent1"/>
              </a:solidFill>
            </a:endParaRPr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1475657" y="6264497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bg-BG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bg-BG" altLang="bg-BG" dirty="0" smtClean="0">
                <a:solidFill>
                  <a:schemeClr val="tx1"/>
                </a:solidFill>
              </a:rPr>
              <a:t>Юлиана Пенева</a:t>
            </a:r>
            <a:endParaRPr lang="bg-BG" altLang="bg-BG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476103" y="759103"/>
            <a:ext cx="6246744" cy="4791462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2845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854" y="148181"/>
            <a:ext cx="8275242" cy="616523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ПРИМЕР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8069" y="6309320"/>
            <a:ext cx="1057588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573161" cy="365125"/>
          </a:xfrm>
        </p:spPr>
        <p:txBody>
          <a:bodyPr/>
          <a:lstStyle/>
          <a:p>
            <a:fld id="{82C153A6-AFF0-43AA-B799-B082D1FC743E}" type="slidenum">
              <a:rPr lang="bg-BG" altLang="bg-BG"/>
              <a:pPr/>
              <a:t>35</a:t>
            </a:fld>
            <a:endParaRPr lang="bg-BG" altLang="bg-BG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39520" y="5957318"/>
            <a:ext cx="8424936" cy="365787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altLang="bg-BG" cap="none" dirty="0" smtClean="0">
                <a:solidFill>
                  <a:schemeClr val="accent1"/>
                </a:solidFill>
              </a:rPr>
              <a:t>EER </a:t>
            </a:r>
            <a:r>
              <a:rPr lang="bg-BG" altLang="bg-BG" cap="none" dirty="0" smtClean="0">
                <a:solidFill>
                  <a:schemeClr val="accent1"/>
                </a:solidFill>
              </a:rPr>
              <a:t>схема на </a:t>
            </a:r>
            <a:r>
              <a:rPr lang="bg-BG" altLang="bg-BG" cap="none" dirty="0" smtClean="0">
                <a:solidFill>
                  <a:schemeClr val="accent1"/>
                </a:solidFill>
              </a:rPr>
              <a:t>база от данни Университет</a:t>
            </a:r>
            <a:endParaRPr lang="bg-BG" altLang="bg-BG" cap="none" dirty="0">
              <a:solidFill>
                <a:schemeClr val="accent1"/>
              </a:solidFill>
            </a:endParaRPr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1475657" y="6264497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bg-BG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bg-BG" altLang="bg-BG" dirty="0" smtClean="0">
                <a:solidFill>
                  <a:schemeClr val="tx1"/>
                </a:solidFill>
              </a:rPr>
              <a:t>Юлиана Пенева</a:t>
            </a:r>
            <a:endParaRPr lang="bg-BG" altLang="bg-BG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478884" y="764704"/>
            <a:ext cx="4685404" cy="5161575"/>
          </a:xfrm>
          <a:prstGeom prst="rect">
            <a:avLst/>
          </a:prstGeom>
          <a:ln w="254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65428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854" y="148181"/>
            <a:ext cx="8275242" cy="616523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ПРИМЕР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8069" y="6309320"/>
            <a:ext cx="1057588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573161" cy="365125"/>
          </a:xfrm>
        </p:spPr>
        <p:txBody>
          <a:bodyPr/>
          <a:lstStyle/>
          <a:p>
            <a:fld id="{82C153A6-AFF0-43AA-B799-B082D1FC743E}" type="slidenum">
              <a:rPr lang="bg-BG" altLang="bg-BG"/>
              <a:pPr/>
              <a:t>36</a:t>
            </a:fld>
            <a:endParaRPr lang="bg-BG" altLang="bg-BG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3069" y="5921121"/>
            <a:ext cx="8424936" cy="365787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altLang="bg-BG" cap="none" dirty="0" smtClean="0">
                <a:solidFill>
                  <a:schemeClr val="accent1"/>
                </a:solidFill>
              </a:rPr>
              <a:t>ER </a:t>
            </a:r>
            <a:r>
              <a:rPr lang="bg-BG" altLang="bg-BG" cap="none" dirty="0" smtClean="0">
                <a:solidFill>
                  <a:schemeClr val="accent1"/>
                </a:solidFill>
              </a:rPr>
              <a:t>схема на </a:t>
            </a:r>
            <a:r>
              <a:rPr lang="bg-BG" altLang="bg-BG" cap="none" dirty="0" smtClean="0">
                <a:solidFill>
                  <a:schemeClr val="accent1"/>
                </a:solidFill>
              </a:rPr>
              <a:t>база от данни </a:t>
            </a:r>
            <a:r>
              <a:rPr lang="en-US" altLang="bg-BG" cap="none" dirty="0">
                <a:solidFill>
                  <a:schemeClr val="accent1"/>
                </a:solidFill>
              </a:rPr>
              <a:t>M</a:t>
            </a:r>
            <a:r>
              <a:rPr lang="en-US" altLang="bg-BG" cap="none" dirty="0" smtClean="0">
                <a:solidFill>
                  <a:schemeClr val="accent1"/>
                </a:solidFill>
              </a:rPr>
              <a:t>ovies</a:t>
            </a:r>
            <a:endParaRPr lang="bg-BG" altLang="bg-BG" cap="none" dirty="0">
              <a:solidFill>
                <a:schemeClr val="accent1"/>
              </a:solidFill>
            </a:endParaRPr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1475657" y="6264497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bg-BG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bg-BG" altLang="bg-BG" dirty="0" smtClean="0">
                <a:solidFill>
                  <a:schemeClr val="tx1"/>
                </a:solidFill>
              </a:rPr>
              <a:t>Юлиана Пенева</a:t>
            </a:r>
            <a:endParaRPr lang="bg-BG" altLang="bg-BG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487097" y="756231"/>
            <a:ext cx="6320844" cy="5112447"/>
          </a:xfrm>
          <a:prstGeom prst="rect">
            <a:avLst/>
          </a:prstGeom>
          <a:ln w="254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43184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0" y="714671"/>
            <a:ext cx="8092362" cy="107099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Моделиране на обединение от типове чрез категории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45076" y="2100733"/>
            <a:ext cx="7772870" cy="3424107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Понякога е необходимо да се моделира единична връзка от типа “това-е”, която да има повече от един суперклас.</a:t>
            </a:r>
            <a:endParaRPr lang="en-US" altLang="bg-BG" sz="24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Отделните </a:t>
            </a:r>
            <a:r>
              <a:rPr lang="bg-BG" altLang="bg-BG" sz="2400" cap="none" dirty="0" err="1" smtClean="0"/>
              <a:t>суперкласове</a:t>
            </a:r>
            <a:r>
              <a:rPr lang="bg-BG" altLang="bg-BG" sz="2400" cap="none" dirty="0" smtClean="0"/>
              <a:t> представят различни типове обекти.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Общият подклас се нарича категория.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31" y="5883276"/>
            <a:ext cx="1798437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A6B6-3E05-4240-A140-AC374238247F}" type="slidenum">
              <a:rPr lang="bg-BG" altLang="bg-BG"/>
              <a:pPr/>
              <a:t>37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441492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759700" cy="944687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Моделиране на обединение от типове чрез категории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5492" y="1108871"/>
            <a:ext cx="4680843" cy="5486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Три типа обекти “лице”, “банка”, “фирма”.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В базата от данни за регистриране на </a:t>
            </a:r>
            <a:r>
              <a:rPr lang="bg-BG" altLang="bg-BG" sz="2400" cap="none" dirty="0" err="1" smtClean="0"/>
              <a:t>мпс</a:t>
            </a:r>
            <a:r>
              <a:rPr lang="bg-BG" altLang="bg-BG" sz="2400" cap="none" dirty="0" smtClean="0"/>
              <a:t> собственикът може да бъде един от трите възможни типа.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Подкласът “собственик на </a:t>
            </a:r>
            <a:r>
              <a:rPr lang="bg-BG" altLang="bg-BG" sz="2400" cap="none" dirty="0" err="1" smtClean="0"/>
              <a:t>мпс</a:t>
            </a:r>
            <a:r>
              <a:rPr lang="bg-BG" altLang="bg-BG" sz="2400" cap="none" dirty="0" smtClean="0"/>
              <a:t>”,  съдържа всички различни типове обекти.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“Собственик” се нарича категория = подклас на обединението на трите суперкласа “лице”, “банка”, “фирма” (бележи се с </a:t>
            </a:r>
            <a:r>
              <a:rPr lang="bg-BG" altLang="bg-BG" sz="2400" b="1" cap="none" dirty="0" smtClean="0"/>
              <a:t>u</a:t>
            </a:r>
            <a:r>
              <a:rPr lang="bg-BG" altLang="bg-BG" sz="2400" cap="none" dirty="0" smtClean="0"/>
              <a:t>).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Показани две категории: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sz="2400" cap="none" dirty="0" smtClean="0"/>
              <a:t>“Собственик” - подклас на обединението на “лице”, “банка”, “фирма”;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sz="2400" cap="none" dirty="0" smtClean="0"/>
              <a:t>“Регистрирано МПС” - подклас на обединението на класовете “автомобил” и</a:t>
            </a:r>
            <a:r>
              <a:rPr lang="bg-BG" altLang="bg-BG" sz="1700" dirty="0" smtClean="0"/>
              <a:t> </a:t>
            </a:r>
            <a:r>
              <a:rPr lang="bg-BG" altLang="bg-BG" sz="1700" dirty="0"/>
              <a:t>“Камион”.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048" y="1268760"/>
            <a:ext cx="3952668" cy="439248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396552" y="6383518"/>
            <a:ext cx="1905000" cy="457200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0735" y="6383518"/>
            <a:ext cx="2895600" cy="457200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216" y="6450270"/>
            <a:ext cx="1905000" cy="457200"/>
          </a:xfrm>
        </p:spPr>
        <p:txBody>
          <a:bodyPr/>
          <a:lstStyle/>
          <a:p>
            <a:fld id="{548F1BA3-4C6C-4DFD-87DD-60426187EE6A}" type="slidenum">
              <a:rPr lang="bg-BG" altLang="bg-BG"/>
              <a:pPr/>
              <a:t>38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4136181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7772400" cy="964367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Моделиране на обединение от типове чрез категории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64367"/>
            <a:ext cx="4188819" cy="5588833"/>
          </a:xfrm>
        </p:spPr>
        <p:txBody>
          <a:bodyPr>
            <a:normAutofit lnSpcReduction="10000"/>
          </a:bodyPr>
          <a:lstStyle/>
          <a:p>
            <a:pPr marL="381000" indent="-381000" algn="ctr">
              <a:lnSpc>
                <a:spcPct val="90000"/>
              </a:lnSpc>
              <a:buFontTx/>
              <a:buNone/>
            </a:pPr>
            <a:r>
              <a:rPr lang="bg-BG" altLang="bg-BG" sz="2200" cap="none" dirty="0" smtClean="0">
                <a:solidFill>
                  <a:srgbClr val="002060"/>
                </a:solidFill>
              </a:rPr>
              <a:t>Сравнение на  понятията “категория” и “споделен подклас”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bg-BG" altLang="bg-BG" sz="2000" cap="none" dirty="0" smtClean="0"/>
              <a:t>“собственик” е категория, а “ръководител-инженер” е споделен подклас.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bg-BG" altLang="bg-BG" sz="2000" cap="none" dirty="0" smtClean="0"/>
              <a:t>Споделеният подклас е подклас на три суперкласа - </a:t>
            </a:r>
            <a:r>
              <a:rPr lang="bg-BG" altLang="bg-BG" sz="2000" u="sng" cap="none" dirty="0" smtClean="0"/>
              <a:t>всеки</a:t>
            </a:r>
            <a:r>
              <a:rPr lang="bg-BG" altLang="bg-BG" sz="2000" cap="none" dirty="0" smtClean="0"/>
              <a:t> негов член съществува във </a:t>
            </a:r>
            <a:r>
              <a:rPr lang="bg-BG" altLang="bg-BG" sz="2000" u="sng" cap="none" dirty="0" smtClean="0"/>
              <a:t>всеки </a:t>
            </a:r>
            <a:r>
              <a:rPr lang="bg-BG" altLang="bg-BG" sz="2000" cap="none" dirty="0" smtClean="0"/>
              <a:t>един от </a:t>
            </a:r>
            <a:r>
              <a:rPr lang="bg-BG" altLang="bg-BG" sz="2000" cap="none" dirty="0" err="1" smtClean="0"/>
              <a:t>суперкласовете</a:t>
            </a:r>
            <a:r>
              <a:rPr lang="bg-BG" altLang="bg-BG" sz="2000" cap="none" dirty="0" smtClean="0"/>
              <a:t>.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bg-BG" altLang="bg-BG" sz="2000" cap="none" dirty="0" smtClean="0"/>
              <a:t>Категорията е подмножество на обединението от нейните </a:t>
            </a:r>
            <a:r>
              <a:rPr lang="bg-BG" altLang="bg-BG" sz="2000" cap="none" dirty="0" err="1" smtClean="0"/>
              <a:t>суперкласове</a:t>
            </a:r>
            <a:r>
              <a:rPr lang="bg-BG" altLang="bg-BG" sz="2000" cap="none" dirty="0" smtClean="0"/>
              <a:t> - обект, който е член на дадена категория принадлежи </a:t>
            </a:r>
            <a:r>
              <a:rPr lang="bg-BG" altLang="bg-BG" sz="2000" u="sng" cap="none" dirty="0" smtClean="0"/>
              <a:t>поне на един</a:t>
            </a:r>
            <a:r>
              <a:rPr lang="bg-BG" altLang="bg-BG" sz="2000" cap="none" dirty="0" smtClean="0"/>
              <a:t> от </a:t>
            </a:r>
            <a:r>
              <a:rPr lang="bg-BG" altLang="bg-BG" sz="2000" cap="none" dirty="0" err="1" smtClean="0"/>
              <a:t>суперкласовете</a:t>
            </a:r>
            <a:r>
              <a:rPr lang="bg-BG" altLang="bg-BG" sz="2000" cap="none" dirty="0" smtClean="0"/>
              <a:t>.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bg-BG" altLang="bg-BG" sz="2000" cap="none" dirty="0" smtClean="0"/>
              <a:t>Наследяването става по различен начин.</a:t>
            </a:r>
            <a:endParaRPr lang="bg-BG" altLang="bg-BG" sz="2000" cap="non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2040" y="1192763"/>
            <a:ext cx="3861843" cy="21602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025362" y="3717032"/>
            <a:ext cx="3768521" cy="19812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51520" y="6402371"/>
            <a:ext cx="1905000" cy="457200"/>
          </a:xfrm>
        </p:spPr>
        <p:txBody>
          <a:bodyPr/>
          <a:lstStyle/>
          <a:p>
            <a:r>
              <a:rPr lang="en-US" altLang="bg-BG" smtClean="0">
                <a:solidFill>
                  <a:srgbClr val="002060"/>
                </a:solidFill>
              </a:rPr>
              <a:t>Юлиана Пенева</a:t>
            </a:r>
            <a:endParaRPr lang="bg-BG" altLang="bg-BG" dirty="0">
              <a:solidFill>
                <a:srgbClr val="00206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907060" y="6400800"/>
            <a:ext cx="2895600" cy="457200"/>
          </a:xfrm>
        </p:spPr>
        <p:txBody>
          <a:bodyPr/>
          <a:lstStyle/>
          <a:p>
            <a:r>
              <a:rPr lang="en-US" altLang="bg-BG" dirty="0" smtClean="0">
                <a:solidFill>
                  <a:srgbClr val="002060"/>
                </a:solidFill>
              </a:rPr>
              <a:t>CIB709- </a:t>
            </a:r>
            <a:r>
              <a:rPr lang="bg-BG" altLang="bg-BG" dirty="0" smtClean="0">
                <a:solidFill>
                  <a:srgbClr val="002060"/>
                </a:solidFill>
              </a:rPr>
              <a:t>тема 7</a:t>
            </a:r>
            <a:endParaRPr lang="bg-BG" altLang="bg-BG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/>
          <a:p>
            <a:fld id="{CAD7C9CA-7C35-4440-8CF4-4FE1EA3EA932}" type="slidenum">
              <a:rPr lang="bg-BG" altLang="bg-BG">
                <a:solidFill>
                  <a:srgbClr val="002060"/>
                </a:solidFill>
              </a:rPr>
              <a:pPr/>
              <a:t>39</a:t>
            </a:fld>
            <a:endParaRPr lang="bg-BG" altLang="bg-B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88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09" y="413792"/>
            <a:ext cx="7467600" cy="71095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Преговор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7715200" cy="5349208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bg-BG" altLang="bg-BG" sz="2800" cap="none" dirty="0" smtClean="0">
                <a:solidFill>
                  <a:schemeClr val="accent1">
                    <a:lumMod val="75000"/>
                  </a:schemeClr>
                </a:solidFill>
              </a:rPr>
              <a:t>Класификация на методите за моделиране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bg-BG" altLang="bg-BG" sz="800" cap="none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bg-BG" altLang="bg-BG" sz="2800" cap="none" dirty="0" smtClean="0"/>
              <a:t>По степен на формализация:</a:t>
            </a:r>
          </a:p>
          <a:p>
            <a:pPr marL="990600" lvl="1" indent="-533400">
              <a:lnSpc>
                <a:spcPct val="90000"/>
              </a:lnSpc>
            </a:pPr>
            <a:r>
              <a:rPr lang="bg-BG" altLang="bg-BG" sz="2400" cap="none" dirty="0" smtClean="0"/>
              <a:t>формални: </a:t>
            </a:r>
            <a:r>
              <a:rPr lang="en-US" altLang="bg-BG" sz="2400" cap="none" dirty="0" smtClean="0"/>
              <a:t>Z, VDM,…………</a:t>
            </a:r>
            <a:r>
              <a:rPr lang="bg-BG" altLang="bg-BG" sz="2400" cap="none" dirty="0" smtClean="0"/>
              <a:t> </a:t>
            </a:r>
          </a:p>
          <a:p>
            <a:pPr marL="990600" lvl="1" indent="-533400">
              <a:lnSpc>
                <a:spcPct val="90000"/>
              </a:lnSpc>
            </a:pPr>
            <a:r>
              <a:rPr lang="bg-BG" altLang="bg-BG" sz="2400" cap="none" dirty="0"/>
              <a:t>н</a:t>
            </a:r>
            <a:r>
              <a:rPr lang="bg-BG" altLang="bg-BG" sz="2400" cap="none" dirty="0" smtClean="0"/>
              <a:t>еформални.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bg-BG" altLang="bg-BG" sz="2800" cap="none" dirty="0" smtClean="0"/>
              <a:t>По област на приложение:</a:t>
            </a:r>
          </a:p>
          <a:p>
            <a:pPr marL="990600" lvl="1" indent="-533400">
              <a:lnSpc>
                <a:spcPct val="90000"/>
              </a:lnSpc>
            </a:pPr>
            <a:r>
              <a:rPr lang="bg-BG" altLang="bg-BG" sz="2400" cap="none" dirty="0" smtClean="0"/>
              <a:t>системно – ориентирани;</a:t>
            </a:r>
          </a:p>
          <a:p>
            <a:pPr marL="990600" lvl="1" indent="-533400">
              <a:lnSpc>
                <a:spcPct val="90000"/>
              </a:lnSpc>
            </a:pPr>
            <a:r>
              <a:rPr lang="bg-BG" altLang="bg-BG" sz="2400" cap="none" dirty="0" smtClean="0"/>
              <a:t>универсални.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bg-BG" altLang="bg-BG" sz="2800" cap="none" dirty="0" smtClean="0"/>
              <a:t>По етап на разработване:</a:t>
            </a:r>
          </a:p>
          <a:p>
            <a:pPr marL="990600" lvl="1" indent="-533400">
              <a:lnSpc>
                <a:spcPct val="90000"/>
              </a:lnSpc>
            </a:pPr>
            <a:r>
              <a:rPr lang="bg-BG" altLang="bg-BG" sz="2400" cap="none" dirty="0" smtClean="0"/>
              <a:t>за анализ;</a:t>
            </a:r>
          </a:p>
          <a:p>
            <a:pPr marL="990600" lvl="1" indent="-533400">
              <a:lnSpc>
                <a:spcPct val="90000"/>
              </a:lnSpc>
            </a:pPr>
            <a:r>
              <a:rPr lang="bg-BG" altLang="bg-BG" sz="2400" cap="none" dirty="0" smtClean="0"/>
              <a:t>за проектиране.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11613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854" y="148181"/>
            <a:ext cx="8275242" cy="616523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ПРИМЕР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8069" y="6309320"/>
            <a:ext cx="1057588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573161" cy="365125"/>
          </a:xfrm>
        </p:spPr>
        <p:txBody>
          <a:bodyPr/>
          <a:lstStyle/>
          <a:p>
            <a:fld id="{82C153A6-AFF0-43AA-B799-B082D1FC743E}" type="slidenum">
              <a:rPr lang="bg-BG" altLang="bg-BG"/>
              <a:pPr/>
              <a:t>40</a:t>
            </a:fld>
            <a:endParaRPr lang="bg-BG" altLang="bg-BG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3069" y="5921121"/>
            <a:ext cx="8424936" cy="365787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altLang="bg-BG" cap="none" dirty="0" smtClean="0">
                <a:solidFill>
                  <a:schemeClr val="accent1"/>
                </a:solidFill>
              </a:rPr>
              <a:t>EER </a:t>
            </a:r>
            <a:r>
              <a:rPr lang="bg-BG" altLang="bg-BG" cap="none" dirty="0" smtClean="0">
                <a:solidFill>
                  <a:schemeClr val="accent1"/>
                </a:solidFill>
              </a:rPr>
              <a:t>схема на </a:t>
            </a:r>
            <a:r>
              <a:rPr lang="bg-BG" altLang="bg-BG" cap="none" dirty="0" smtClean="0">
                <a:solidFill>
                  <a:schemeClr val="accent1"/>
                </a:solidFill>
              </a:rPr>
              <a:t>база от данни </a:t>
            </a:r>
            <a:r>
              <a:rPr lang="en-US" altLang="bg-BG" cap="none" dirty="0" smtClean="0">
                <a:solidFill>
                  <a:schemeClr val="accent1"/>
                </a:solidFill>
              </a:rPr>
              <a:t>Small Airport</a:t>
            </a:r>
            <a:endParaRPr lang="bg-BG" altLang="bg-BG" cap="none" dirty="0">
              <a:solidFill>
                <a:schemeClr val="accent1"/>
              </a:solidFill>
            </a:endParaRPr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1475657" y="6264497"/>
            <a:ext cx="2011680" cy="384048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bg-BG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bg-BG" altLang="bg-BG" dirty="0" smtClean="0">
                <a:solidFill>
                  <a:schemeClr val="tx1"/>
                </a:solidFill>
              </a:rPr>
              <a:t>Юлиана Пенева</a:t>
            </a:r>
            <a:endParaRPr lang="bg-BG" altLang="bg-BG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987881" y="764703"/>
            <a:ext cx="5596927" cy="5130517"/>
          </a:xfrm>
          <a:prstGeom prst="rect">
            <a:avLst/>
          </a:prstGeom>
          <a:ln w="254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4181845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9652"/>
            <a:ext cx="8280920" cy="92710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Концептуално моделиране на обекти чрез клас-диаграми на </a:t>
            </a:r>
            <a:r>
              <a:rPr lang="en-US" altLang="bg-BG" sz="3200" b="1" dirty="0">
                <a:solidFill>
                  <a:srgbClr val="C00000"/>
                </a:solidFill>
              </a:rPr>
              <a:t>UML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2881" y="1340768"/>
            <a:ext cx="7772400" cy="5051649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en-US" altLang="bg-BG" sz="2400" cap="none" dirty="0" smtClean="0"/>
              <a:t>UML </a:t>
            </a:r>
            <a:r>
              <a:rPr lang="bg-BG" altLang="bg-BG" sz="2400" cap="none" dirty="0" smtClean="0"/>
              <a:t>интегрира идеи от различни обектно-ориентирани методологии за концептуално моделиране.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Приложим е в различни области.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Езиково и платформено независим - разработените с него концептуални модели са независими от крайната софтуерна реализация.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С </a:t>
            </a:r>
            <a:r>
              <a:rPr lang="en-US" altLang="bg-BG" sz="2400" cap="none" dirty="0" smtClean="0"/>
              <a:t>UML </a:t>
            </a:r>
            <a:r>
              <a:rPr lang="bg-BG" altLang="bg-BG" sz="2400" cap="none" dirty="0" smtClean="0"/>
              <a:t>се изгражда множество от различни видове диаграми.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Клас-диаграмите се използват за представяне на статичната структура на софтуерната система.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Клас-диаграмите с известно приближение са  алтернатива на </a:t>
            </a:r>
            <a:r>
              <a:rPr lang="en-US" altLang="bg-BG" sz="2400" cap="none" dirty="0" smtClean="0"/>
              <a:t>ER</a:t>
            </a:r>
            <a:r>
              <a:rPr lang="bg-BG" altLang="bg-BG" sz="2400" cap="none" dirty="0" smtClean="0"/>
              <a:t>/</a:t>
            </a:r>
            <a:r>
              <a:rPr lang="en-US" altLang="bg-BG" sz="2400" cap="none" dirty="0" smtClean="0"/>
              <a:t>EER </a:t>
            </a:r>
            <a:r>
              <a:rPr lang="bg-BG" altLang="bg-BG" sz="2400" cap="none" dirty="0" smtClean="0"/>
              <a:t>моделите. 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7254" y="6171308"/>
            <a:ext cx="2057400" cy="365125"/>
          </a:xfrm>
        </p:spPr>
        <p:txBody>
          <a:bodyPr/>
          <a:lstStyle/>
          <a:p>
            <a:pPr algn="ctr"/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2F13-D86B-4DC9-8CAD-D83E3A6593C3}" type="slidenum">
              <a:rPr lang="bg-BG" altLang="bg-BG"/>
              <a:pPr/>
              <a:t>41</a:t>
            </a:fld>
            <a:endParaRPr lang="bg-BG" altLang="bg-BG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51520" y="6281545"/>
            <a:ext cx="3024336" cy="365760"/>
          </a:xfrm>
          <a:prstGeom prst="rect">
            <a:avLst/>
          </a:prstGeom>
        </p:spPr>
        <p:txBody>
          <a:bodyPr vert="horz" rtlCol="0" anchor="ctr" anchorCtr="0"/>
          <a:lstStyle>
            <a:defPPr>
              <a:defRPr lang="bg-BG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en-US" altLang="bg-BG" dirty="0" smtClean="0">
                <a:solidFill>
                  <a:srgbClr val="000066"/>
                </a:solidFill>
              </a:rPr>
              <a:t>CIB709- </a:t>
            </a:r>
            <a:r>
              <a:rPr lang="bg-BG" altLang="bg-BG" dirty="0" smtClean="0">
                <a:solidFill>
                  <a:srgbClr val="000066"/>
                </a:solidFill>
              </a:rPr>
              <a:t>тема 7</a:t>
            </a:r>
            <a:endParaRPr lang="bg-BG" altLang="bg-BG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21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18" y="367358"/>
            <a:ext cx="8216260" cy="1032183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Концептуално моделиране на обекти чрез клас-диаграми на </a:t>
            </a:r>
            <a:r>
              <a:rPr lang="en-US" altLang="bg-BG" sz="3200" b="1" dirty="0">
                <a:solidFill>
                  <a:srgbClr val="C00000"/>
                </a:solidFill>
              </a:rPr>
              <a:t>UML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1637" y="1988840"/>
            <a:ext cx="3960440" cy="295593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93539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4578382" y="1399541"/>
            <a:ext cx="3657600" cy="54006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000" cap="none" dirty="0" smtClean="0"/>
              <a:t>Понятията “</a:t>
            </a:r>
            <a:r>
              <a:rPr lang="en-US" altLang="bg-BG" sz="2000" cap="none" dirty="0" smtClean="0"/>
              <a:t>EER</a:t>
            </a:r>
            <a:r>
              <a:rPr lang="bg-BG" altLang="bg-BG" sz="2000" cap="none" dirty="0" smtClean="0"/>
              <a:t>-обект” (</a:t>
            </a:r>
            <a:r>
              <a:rPr lang="en-US" altLang="bg-BG" sz="2000" cap="none" dirty="0" smtClean="0"/>
              <a:t>entity</a:t>
            </a:r>
            <a:r>
              <a:rPr lang="bg-BG" altLang="bg-BG" sz="2000" cap="none" dirty="0" smtClean="0"/>
              <a:t>) и “</a:t>
            </a:r>
            <a:r>
              <a:rPr lang="en-US" altLang="bg-BG" sz="2000" cap="none" dirty="0" smtClean="0"/>
              <a:t>UML</a:t>
            </a:r>
            <a:r>
              <a:rPr lang="bg-BG" altLang="bg-BG" sz="2000" cap="none" dirty="0" smtClean="0"/>
              <a:t>-обект” (</a:t>
            </a:r>
            <a:r>
              <a:rPr lang="en-US" altLang="bg-BG" sz="2000" cap="none" dirty="0" smtClean="0"/>
              <a:t>object</a:t>
            </a:r>
            <a:r>
              <a:rPr lang="bg-BG" altLang="bg-BG" sz="2000" cap="none" dirty="0" smtClean="0"/>
              <a:t>) са идентични </a:t>
            </a:r>
          </a:p>
          <a:p>
            <a:pPr marL="533400" indent="-5334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000" cap="none" dirty="0" smtClean="0"/>
              <a:t>Съществена разлика при </a:t>
            </a:r>
            <a:r>
              <a:rPr lang="en-US" altLang="bg-BG" sz="2000" cap="none" dirty="0" smtClean="0"/>
              <a:t>UML </a:t>
            </a:r>
            <a:r>
              <a:rPr lang="bg-BG" altLang="bg-BG" sz="2000" cap="none" dirty="0" smtClean="0"/>
              <a:t>клас диаграмите е, че при тях, за разлика от </a:t>
            </a:r>
            <a:r>
              <a:rPr lang="en-US" altLang="bg-BG" sz="2000" cap="none" dirty="0" smtClean="0"/>
              <a:t>EER</a:t>
            </a:r>
            <a:r>
              <a:rPr lang="bg-BG" altLang="bg-BG" sz="2000" cap="none" dirty="0" smtClean="0"/>
              <a:t> диаграмите, могат да се указват приложимите върху класа операции.</a:t>
            </a:r>
          </a:p>
          <a:p>
            <a:pPr marL="533400" indent="-5334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000" cap="none" dirty="0" smtClean="0"/>
              <a:t>Операциите могат да се реализират по-нататък със средствата </a:t>
            </a:r>
            <a:r>
              <a:rPr lang="en-US" altLang="bg-BG" sz="2000" cap="none" dirty="0" smtClean="0"/>
              <a:t>PL</a:t>
            </a:r>
            <a:r>
              <a:rPr lang="bg-BG" altLang="bg-BG" sz="2000" cap="none" dirty="0" smtClean="0"/>
              <a:t>/</a:t>
            </a:r>
            <a:r>
              <a:rPr lang="en-US" altLang="bg-BG" sz="2000" cap="none" dirty="0" smtClean="0"/>
              <a:t>SQL</a:t>
            </a:r>
            <a:r>
              <a:rPr lang="bg-BG" altLang="bg-BG" sz="2000" cap="none" dirty="0" smtClean="0"/>
              <a:t>, </a:t>
            </a:r>
            <a:r>
              <a:rPr lang="en-US" altLang="bg-BG" sz="2000" cap="none" dirty="0" smtClean="0"/>
              <a:t>Java</a:t>
            </a:r>
            <a:r>
              <a:rPr lang="bg-BG" altLang="bg-BG" sz="2000" cap="none" dirty="0" smtClean="0"/>
              <a:t>, </a:t>
            </a:r>
            <a:r>
              <a:rPr lang="en-US" altLang="bg-BG" sz="2000" cap="none" dirty="0" smtClean="0"/>
              <a:t>C</a:t>
            </a:r>
            <a:r>
              <a:rPr lang="bg-BG" altLang="bg-BG" sz="2000" cap="none" dirty="0" smtClean="0"/>
              <a:t>/</a:t>
            </a:r>
            <a:r>
              <a:rPr lang="en-US" altLang="bg-BG" sz="2000" cap="none" dirty="0" smtClean="0"/>
              <a:t>C</a:t>
            </a:r>
            <a:r>
              <a:rPr lang="bg-BG" altLang="bg-BG" sz="2000" cap="none" dirty="0" smtClean="0"/>
              <a:t>++, 4</a:t>
            </a:r>
            <a:r>
              <a:rPr lang="en-US" altLang="bg-BG" sz="2000" cap="none" dirty="0" smtClean="0"/>
              <a:t>GL </a:t>
            </a:r>
            <a:r>
              <a:rPr lang="bg-BG" altLang="bg-BG" sz="2000" cap="none" dirty="0" smtClean="0"/>
              <a:t>или друг език за програмиране. </a:t>
            </a:r>
            <a:endParaRPr lang="bg-BG" altLang="bg-BG" sz="2000" cap="non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5655" y="5899285"/>
            <a:ext cx="1821379" cy="365125"/>
          </a:xfrm>
        </p:spPr>
        <p:txBody>
          <a:bodyPr/>
          <a:lstStyle/>
          <a:p>
            <a:pPr algn="ctr"/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331" y="5883276"/>
            <a:ext cx="934341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405B-6B69-4A17-93D2-44542F3155D0}" type="slidenum">
              <a:rPr lang="bg-BG" altLang="bg-BG"/>
              <a:pPr/>
              <a:t>42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53449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8912" cy="1026368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Концептуално моделиране на обекти чрез клас-диаграми на </a:t>
            </a:r>
            <a:r>
              <a:rPr lang="en-US" altLang="bg-BG" sz="3200" b="1" dirty="0">
                <a:solidFill>
                  <a:srgbClr val="C00000"/>
                </a:solidFill>
              </a:rPr>
              <a:t>UML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pic>
        <p:nvPicPr>
          <p:cNvPr id="19456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375124" cy="4104456"/>
          </a:xfrm>
          <a:noFill/>
          <a:ln w="19050">
            <a:solidFill>
              <a:srgbClr val="C000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48289" y="6248400"/>
            <a:ext cx="2057400" cy="365125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248401"/>
            <a:ext cx="4933179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1273" y="6248400"/>
            <a:ext cx="573161" cy="365125"/>
          </a:xfrm>
        </p:spPr>
        <p:txBody>
          <a:bodyPr/>
          <a:lstStyle/>
          <a:p>
            <a:fld id="{48118CC7-C45E-4A30-8A58-EBF0B1CB2132}" type="slidenum">
              <a:rPr lang="bg-BG" altLang="bg-BG"/>
              <a:pPr/>
              <a:t>43</a:t>
            </a:fld>
            <a:endParaRPr lang="bg-BG" altLang="bg-BG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4755" y="5517232"/>
            <a:ext cx="6465888" cy="792162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bg-BG" altLang="bg-BG" sz="2400" cap="none" dirty="0" smtClean="0">
                <a:solidFill>
                  <a:schemeClr val="accent1"/>
                </a:solidFill>
              </a:rPr>
              <a:t>Моделиране на връзки в </a:t>
            </a:r>
            <a:r>
              <a:rPr lang="en-US" altLang="bg-BG" sz="2400" cap="none" dirty="0" smtClean="0">
                <a:solidFill>
                  <a:schemeClr val="accent1"/>
                </a:solidFill>
              </a:rPr>
              <a:t>UML - 1:N, M:N, </a:t>
            </a:r>
            <a:r>
              <a:rPr lang="bg-BG" altLang="bg-BG" sz="2400" cap="none" dirty="0" smtClean="0">
                <a:solidFill>
                  <a:schemeClr val="accent1"/>
                </a:solidFill>
              </a:rPr>
              <a:t>рекурсивна, чрез асоциация</a:t>
            </a:r>
            <a:r>
              <a:rPr lang="en-US" altLang="bg-BG" sz="2400" cap="none" dirty="0" smtClean="0">
                <a:solidFill>
                  <a:schemeClr val="accent1"/>
                </a:solidFill>
              </a:rPr>
              <a:t> </a:t>
            </a:r>
            <a:endParaRPr lang="bg-BG" altLang="bg-BG" sz="2400" cap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3"/>
            <a:ext cx="8208912" cy="1131229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Концептуално моделиране на обекти чрез клас-диаграми на </a:t>
            </a:r>
            <a:r>
              <a:rPr lang="en-US" altLang="bg-BG" sz="3200" b="1" dirty="0">
                <a:solidFill>
                  <a:srgbClr val="C00000"/>
                </a:solidFill>
              </a:rPr>
              <a:t>UML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2639" y="6452666"/>
            <a:ext cx="2057400" cy="365125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980" y="6452666"/>
            <a:ext cx="1201674" cy="365125"/>
          </a:xfrm>
        </p:spPr>
        <p:txBody>
          <a:bodyPr/>
          <a:lstStyle/>
          <a:p>
            <a:r>
              <a:rPr lang="en-US" altLang="bg-BG" dirty="0" smtClean="0">
                <a:solidFill>
                  <a:srgbClr val="002060"/>
                </a:solidFill>
              </a:rPr>
              <a:t>CIB709- </a:t>
            </a:r>
            <a:r>
              <a:rPr lang="bg-BG" altLang="bg-BG" dirty="0" smtClean="0">
                <a:solidFill>
                  <a:srgbClr val="002060"/>
                </a:solidFill>
              </a:rPr>
              <a:t>тема 7</a:t>
            </a:r>
            <a:endParaRPr lang="bg-BG" altLang="bg-BG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86787" y="6389191"/>
            <a:ext cx="573161" cy="365125"/>
          </a:xfrm>
        </p:spPr>
        <p:txBody>
          <a:bodyPr/>
          <a:lstStyle/>
          <a:p>
            <a:fld id="{AAA95B62-506E-4DA2-B3D8-EF46CF3DF991}" type="slidenum">
              <a:rPr lang="bg-BG" altLang="bg-BG">
                <a:solidFill>
                  <a:srgbClr val="002060"/>
                </a:solidFill>
              </a:rPr>
              <a:pPr/>
              <a:t>44</a:t>
            </a:fld>
            <a:endParaRPr lang="bg-BG" altLang="bg-BG" dirty="0">
              <a:solidFill>
                <a:srgbClr val="002060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65521" y="5885805"/>
            <a:ext cx="6192838" cy="503386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bg-BG" altLang="bg-BG" cap="none" dirty="0" smtClean="0">
                <a:solidFill>
                  <a:srgbClr val="002060"/>
                </a:solidFill>
              </a:rPr>
              <a:t>Концептуална схема на </a:t>
            </a:r>
            <a:r>
              <a:rPr lang="en-US" altLang="bg-BG" cap="none" dirty="0" smtClean="0">
                <a:solidFill>
                  <a:srgbClr val="002060"/>
                </a:solidFill>
              </a:rPr>
              <a:t>UML</a:t>
            </a:r>
            <a:r>
              <a:rPr lang="bg-BG" altLang="bg-BG" cap="none" dirty="0" smtClean="0">
                <a:solidFill>
                  <a:srgbClr val="002060"/>
                </a:solidFill>
              </a:rPr>
              <a:t> на базата ПРЕДПРИЯТИЕ </a:t>
            </a:r>
            <a:endParaRPr lang="bg-BG" altLang="bg-BG" cap="none" dirty="0">
              <a:solidFill>
                <a:srgbClr val="00206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43608" y="1210767"/>
            <a:ext cx="7329760" cy="4609034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45499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130175"/>
            <a:ext cx="7848600" cy="91440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Концептуално моделиране на обекти чрез клас-диаграми на </a:t>
            </a:r>
            <a:r>
              <a:rPr lang="en-US" altLang="bg-BG" sz="3200" b="1" dirty="0">
                <a:solidFill>
                  <a:srgbClr val="C00000"/>
                </a:solidFill>
              </a:rPr>
              <a:t>UML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334000"/>
            <a:ext cx="7385050" cy="7620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endParaRPr lang="bg-BG" altLang="bg-BG" sz="2400" dirty="0">
              <a:solidFill>
                <a:schemeClr val="accent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9800" y="6248400"/>
            <a:ext cx="1905000" cy="457200"/>
          </a:xfrm>
        </p:spPr>
        <p:txBody>
          <a:bodyPr/>
          <a:lstStyle/>
          <a:p>
            <a:fld id="{8F64BE62-2ED6-4CB3-8E24-91917B2364B5}" type="slidenum">
              <a:rPr lang="bg-BG" altLang="bg-BG"/>
              <a:pPr/>
              <a:t>45</a:t>
            </a:fld>
            <a:endParaRPr lang="bg-BG" alt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16024"/>
            <a:ext cx="6811433" cy="5108575"/>
          </a:xfr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578405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130175"/>
            <a:ext cx="7848600" cy="91440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Концептуално моделиране на обекти чрез клас-диаграми на </a:t>
            </a:r>
            <a:r>
              <a:rPr lang="en-US" altLang="bg-BG" sz="3200" b="1" dirty="0">
                <a:solidFill>
                  <a:srgbClr val="C00000"/>
                </a:solidFill>
              </a:rPr>
              <a:t>UML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334000"/>
            <a:ext cx="7385050" cy="7620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endParaRPr lang="bg-BG" altLang="bg-BG" sz="2400" dirty="0">
              <a:solidFill>
                <a:schemeClr val="accent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9800" y="6248400"/>
            <a:ext cx="1905000" cy="457200"/>
          </a:xfrm>
        </p:spPr>
        <p:txBody>
          <a:bodyPr/>
          <a:lstStyle/>
          <a:p>
            <a:fld id="{8F64BE62-2ED6-4CB3-8E24-91917B2364B5}" type="slidenum">
              <a:rPr lang="bg-BG" altLang="bg-BG"/>
              <a:pPr/>
              <a:t>46</a:t>
            </a:fld>
            <a:endParaRPr lang="bg-BG" altLang="bg-BG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169987"/>
            <a:ext cx="6604000" cy="4953000"/>
          </a:xfr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253151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130175"/>
            <a:ext cx="7848600" cy="91440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Концептуално моделиране на обекти чрез клас-диаграми на </a:t>
            </a:r>
            <a:r>
              <a:rPr lang="en-US" altLang="bg-BG" sz="3200" b="1" dirty="0">
                <a:solidFill>
                  <a:srgbClr val="C00000"/>
                </a:solidFill>
              </a:rPr>
              <a:t>UML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8351" y="5360469"/>
            <a:ext cx="7385050" cy="907653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bg-BG" altLang="bg-BG" sz="2400" cap="none" dirty="0">
                <a:solidFill>
                  <a:schemeClr val="accent1"/>
                </a:solidFill>
              </a:rPr>
              <a:t>Решетка от специализации с множествено наследяване за база от </a:t>
            </a:r>
            <a:r>
              <a:rPr lang="bg-BG" altLang="bg-BG" sz="2400" cap="none" dirty="0" smtClean="0">
                <a:solidFill>
                  <a:schemeClr val="accent1"/>
                </a:solidFill>
              </a:rPr>
              <a:t>данни Университет - </a:t>
            </a:r>
            <a:r>
              <a:rPr lang="en-US" altLang="bg-BG" sz="2400" cap="none" dirty="0" smtClean="0">
                <a:solidFill>
                  <a:schemeClr val="accent1"/>
                </a:solidFill>
              </a:rPr>
              <a:t>UML</a:t>
            </a:r>
            <a:endParaRPr lang="bg-BG" altLang="bg-BG" sz="2400" dirty="0">
              <a:solidFill>
                <a:schemeClr val="accent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9800" y="6248400"/>
            <a:ext cx="1905000" cy="457200"/>
          </a:xfrm>
        </p:spPr>
        <p:txBody>
          <a:bodyPr/>
          <a:lstStyle/>
          <a:p>
            <a:fld id="{8F64BE62-2ED6-4CB3-8E24-91917B2364B5}" type="slidenum">
              <a:rPr lang="bg-BG" altLang="bg-BG"/>
              <a:pPr/>
              <a:t>47</a:t>
            </a:fld>
            <a:endParaRPr lang="bg-BG" altLang="bg-BG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11760" y="1268760"/>
            <a:ext cx="4394486" cy="422547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9335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00" y="260648"/>
            <a:ext cx="7467600" cy="673224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Моделиране на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данни - преговор 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933872"/>
            <a:ext cx="7715200" cy="5256584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Моделът на данни представлява множество от понятия за описание на данните, взаимодействията между тях и ограниченията, наложени върху тях.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>
                <a:solidFill>
                  <a:srgbClr val="006699"/>
                </a:solidFill>
              </a:rPr>
              <a:t>Концептуално моделиране </a:t>
            </a:r>
            <a:r>
              <a:rPr lang="bg-BG" altLang="bg-BG" sz="2600" cap="none" dirty="0" smtClean="0"/>
              <a:t>се нарича процесът на изграждане на база от данни, независимо от начина на нейното реализиране.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>
                <a:solidFill>
                  <a:srgbClr val="006699"/>
                </a:solidFill>
              </a:rPr>
              <a:t>Концептуален модел </a:t>
            </a:r>
            <a:r>
              <a:rPr lang="bg-BG" altLang="bg-BG" sz="2600" cap="none" dirty="0" smtClean="0"/>
              <a:t>- абстрактно представяне на явления от реалния свят, присъщи на определено приложение.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В практиката най-често използваните модели на данни са:</a:t>
            </a:r>
            <a:r>
              <a:rPr lang="ru-RU" altLang="bg-BG" sz="2600" cap="none" dirty="0" smtClean="0"/>
              <a:t> </a:t>
            </a:r>
          </a:p>
          <a:p>
            <a:pPr marL="1447800" lvl="2" indent="-5334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altLang="bg-BG" sz="2400" cap="none" dirty="0" smtClean="0"/>
              <a:t>ER</a:t>
            </a:r>
            <a:r>
              <a:rPr lang="ru-RU" altLang="bg-BG" sz="2400" cap="none" dirty="0" smtClean="0"/>
              <a:t>/</a:t>
            </a:r>
            <a:r>
              <a:rPr lang="en-US" altLang="bg-BG" sz="2400" cap="none" dirty="0" smtClean="0"/>
              <a:t>EER</a:t>
            </a:r>
            <a:r>
              <a:rPr lang="bg-BG" altLang="bg-BG" sz="2400" cap="none" dirty="0" smtClean="0"/>
              <a:t>;</a:t>
            </a:r>
            <a:endParaRPr lang="ru-RU" altLang="bg-BG" sz="2400" cap="none" dirty="0" smtClean="0"/>
          </a:p>
          <a:p>
            <a:pPr marL="1447800" lvl="2" indent="-5334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altLang="bg-BG" sz="2400" cap="none" dirty="0" smtClean="0"/>
              <a:t>ORM</a:t>
            </a:r>
            <a:r>
              <a:rPr lang="ru-RU" altLang="bg-BG" sz="2400" cap="none" dirty="0" smtClean="0"/>
              <a:t> (</a:t>
            </a:r>
            <a:r>
              <a:rPr lang="en-US" altLang="bg-BG" sz="2400" cap="none" dirty="0" smtClean="0"/>
              <a:t>Object Role Modeling</a:t>
            </a:r>
            <a:r>
              <a:rPr lang="ru-RU" altLang="bg-BG" sz="2400" cap="none" dirty="0" smtClean="0"/>
              <a:t>);</a:t>
            </a:r>
          </a:p>
          <a:p>
            <a:pPr marL="1447800" lvl="2" indent="-5334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altLang="bg-BG" sz="2400" cap="none" dirty="0" smtClean="0"/>
              <a:t>к</a:t>
            </a:r>
            <a:r>
              <a:rPr lang="ru-RU" altLang="bg-BG" sz="2400" cap="none" dirty="0" smtClean="0"/>
              <a:t>лас диаграмите в </a:t>
            </a:r>
            <a:r>
              <a:rPr lang="en-US" altLang="bg-BG" sz="2400" cap="none" dirty="0" smtClean="0"/>
              <a:t>UML</a:t>
            </a:r>
            <a:r>
              <a:rPr lang="bg-BG" altLang="bg-BG" sz="2400" cap="none" dirty="0" smtClean="0"/>
              <a:t>.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000" y="6258778"/>
            <a:ext cx="5004665" cy="365125"/>
          </a:xfrm>
        </p:spPr>
        <p:txBody>
          <a:bodyPr/>
          <a:lstStyle/>
          <a:p>
            <a:r>
              <a:rPr lang="en-US" altLang="bg-BG" dirty="0" smtClean="0"/>
              <a:t>CIB709- </a:t>
            </a:r>
            <a:r>
              <a:rPr lang="bg-BG" altLang="bg-BG" dirty="0" smtClean="0"/>
              <a:t>тема 7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5744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43887" cy="725487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Концептуален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модел - преговор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57370" y="1268760"/>
            <a:ext cx="7859216" cy="4614516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800" cap="none" dirty="0" smtClean="0">
                <a:solidFill>
                  <a:srgbClr val="002060"/>
                </a:solidFill>
              </a:rPr>
              <a:t>Етапи при процеса на моделиране</a:t>
            </a:r>
          </a:p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bg-BG" altLang="bg-BG" sz="1000" cap="none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Абстракция.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Информационно моделиране.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Използване на езиков или диаграмен метод за представяне на модела.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Анализ на бизнес правилата и семантичните ограничения на приложението</a:t>
            </a:r>
            <a:r>
              <a:rPr lang="bg-BG" altLang="bg-BG" sz="2800" dirty="0" smtClean="0"/>
              <a:t>.</a:t>
            </a:r>
            <a:endParaRPr lang="bg-BG" altLang="bg-BG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563F-8DE5-435D-A902-7EBD7A1C7A5F}" type="slidenum">
              <a:rPr lang="bg-BG" altLang="bg-BG"/>
              <a:pPr/>
              <a:t>6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43887" cy="65246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Моделиране на данни - преговор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85000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613531" y="985118"/>
            <a:ext cx="7931224" cy="51845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g-BG" altLang="bg-BG" sz="2600" cap="none" dirty="0" smtClean="0">
                <a:solidFill>
                  <a:srgbClr val="002060"/>
                </a:solidFill>
              </a:rPr>
              <a:t>Примери за концептуални модели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Семантични мрежи. 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Езикът </a:t>
            </a:r>
            <a:r>
              <a:rPr lang="en-US" altLang="bg-BG" sz="2600" cap="none" dirty="0" smtClean="0"/>
              <a:t>SIMULA</a:t>
            </a:r>
            <a:r>
              <a:rPr lang="bg-BG" altLang="bg-BG" sz="2600" cap="none" dirty="0" smtClean="0"/>
              <a:t>.</a:t>
            </a:r>
            <a:r>
              <a:rPr lang="en-US" altLang="bg-BG" sz="2600" cap="none" dirty="0" smtClean="0"/>
              <a:t> </a:t>
            </a:r>
            <a:endParaRPr lang="bg-BG" altLang="bg-BG" sz="2600" cap="none" dirty="0" smtClean="0"/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en-US" altLang="bg-BG" sz="2600" u="sng" cap="none" dirty="0" smtClean="0"/>
              <a:t>ER </a:t>
            </a:r>
            <a:r>
              <a:rPr lang="bg-BG" altLang="bg-BG" sz="2600" u="sng" cap="none" dirty="0" smtClean="0"/>
              <a:t>модел („същност-</a:t>
            </a:r>
            <a:r>
              <a:rPr lang="bg-BG" altLang="bg-BG" sz="2600" u="sng" cap="none" dirty="0" err="1" smtClean="0"/>
              <a:t>връзка“или</a:t>
            </a:r>
            <a:r>
              <a:rPr lang="bg-BG" altLang="bg-BG" sz="2600" u="sng" cap="none" dirty="0" smtClean="0"/>
              <a:t> модел на </a:t>
            </a:r>
            <a:r>
              <a:rPr lang="bg-BG" altLang="bg-BG" sz="2600" u="sng" cap="none" dirty="0" err="1" smtClean="0"/>
              <a:t>чен</a:t>
            </a:r>
            <a:r>
              <a:rPr lang="bg-BG" altLang="bg-BG" sz="2600" u="sng" cap="none" dirty="0" smtClean="0"/>
              <a:t>).</a:t>
            </a:r>
            <a:endParaRPr lang="en-US" altLang="bg-BG" sz="2600" u="sng" cap="none" dirty="0" smtClean="0"/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en-US" altLang="bg-BG" sz="2600" cap="none" dirty="0" smtClean="0"/>
              <a:t>SADT</a:t>
            </a:r>
            <a:r>
              <a:rPr lang="bg-BG" altLang="bg-BG" sz="2600" cap="none" dirty="0" smtClean="0"/>
              <a:t> (</a:t>
            </a:r>
            <a:r>
              <a:rPr lang="en-US" altLang="bg-BG" sz="2600" cap="none" dirty="0" smtClean="0"/>
              <a:t>structured analysis and design </a:t>
            </a:r>
            <a:r>
              <a:rPr lang="en-US" altLang="bg-BG" sz="2600" cap="none" dirty="0" err="1" smtClean="0"/>
              <a:t>techique</a:t>
            </a:r>
            <a:r>
              <a:rPr lang="en-US" altLang="bg-BG" sz="2600" cap="none" dirty="0" smtClean="0"/>
              <a:t>)</a:t>
            </a:r>
            <a:r>
              <a:rPr lang="bg-BG" altLang="bg-BG" sz="2600" cap="none" dirty="0" smtClean="0"/>
              <a:t>.</a:t>
            </a:r>
            <a:endParaRPr lang="en-US" altLang="bg-BG" sz="2600" cap="none" dirty="0" smtClean="0"/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Семантични модели за нуждите на базите от данни .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u="sng" cap="none" dirty="0" smtClean="0"/>
              <a:t>Обектно-ориентирани модели на данните </a:t>
            </a:r>
            <a:r>
              <a:rPr lang="en-US" altLang="bg-BG" sz="2600" u="sng" cap="none" dirty="0" smtClean="0"/>
              <a:t>– ORM (object role modeling)</a:t>
            </a:r>
            <a:r>
              <a:rPr lang="bg-BG" altLang="bg-BG" sz="2600" u="sng" cap="none" dirty="0" smtClean="0"/>
              <a:t>.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Фреймови модели. </a:t>
            </a:r>
            <a:endParaRPr lang="en-US" altLang="bg-BG" sz="2600" cap="none" dirty="0" smtClean="0"/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600" cap="none" dirty="0" smtClean="0"/>
              <a:t>Терминологични езици.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en-US" altLang="bg-BG" sz="2600" cap="none" dirty="0" smtClean="0"/>
              <a:t>Data flow analysis + ER</a:t>
            </a:r>
            <a:r>
              <a:rPr lang="bg-BG" altLang="bg-BG" sz="2600" cap="none" dirty="0" smtClean="0"/>
              <a:t>.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en-US" altLang="bg-BG" sz="2600" u="sng" cap="none" dirty="0" smtClean="0"/>
              <a:t>UML (unified modeling language)</a:t>
            </a:r>
            <a:r>
              <a:rPr lang="bg-BG" altLang="bg-BG" sz="2600" u="sng" cap="none" dirty="0" smtClean="0"/>
              <a:t>.</a:t>
            </a:r>
            <a:endParaRPr lang="en-US" altLang="bg-BG" sz="2600" u="sng" cap="none" dirty="0" smtClean="0"/>
          </a:p>
          <a:p>
            <a:pPr marL="609600" indent="-609600">
              <a:buFontTx/>
              <a:buAutoNum type="arabicPeriod"/>
            </a:pPr>
            <a:endParaRPr lang="bg-BG" alt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3E16-64DC-4570-A259-F63C91B8CE3D}" type="slidenum">
              <a:rPr lang="bg-BG" altLang="bg-BG"/>
              <a:pPr/>
              <a:t>7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4045934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514" y="632203"/>
            <a:ext cx="7467600" cy="792088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Моделиране на данни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621879"/>
            <a:ext cx="7467600" cy="460851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bg-BG" altLang="bg-BG" sz="2800" cap="none" dirty="0" smtClean="0"/>
              <a:t>Модел на </a:t>
            </a:r>
            <a:r>
              <a:rPr lang="bg-BG" altLang="bg-BG" sz="2800" cap="none" dirty="0"/>
              <a:t>Ч</a:t>
            </a:r>
            <a:r>
              <a:rPr lang="bg-BG" altLang="bg-BG" sz="2800" cap="none" dirty="0" smtClean="0"/>
              <a:t>ен – </a:t>
            </a:r>
            <a:r>
              <a:rPr lang="en-US" altLang="bg-BG" sz="2800" cap="none" dirty="0" smtClean="0"/>
              <a:t>E</a:t>
            </a:r>
            <a:r>
              <a:rPr lang="bg-BG" altLang="bg-BG" sz="2800" cap="none" dirty="0" smtClean="0"/>
              <a:t>-</a:t>
            </a:r>
            <a:r>
              <a:rPr lang="en-US" altLang="bg-BG" sz="2800" cap="none" dirty="0" smtClean="0"/>
              <a:t>R</a:t>
            </a:r>
            <a:r>
              <a:rPr lang="bg-BG" altLang="bg-BG" sz="2800" cap="none" dirty="0" smtClean="0"/>
              <a:t> модел. </a:t>
            </a:r>
          </a:p>
          <a:p>
            <a:pPr marL="609600" indent="-609600">
              <a:buFontTx/>
              <a:buAutoNum type="arabicPeriod"/>
            </a:pPr>
            <a:r>
              <a:rPr lang="bg-BG" altLang="bg-BG" sz="2800" cap="none" dirty="0" smtClean="0"/>
              <a:t>Подобрен модел на Чен – Е</a:t>
            </a:r>
            <a:r>
              <a:rPr lang="en-US" altLang="bg-BG" sz="2800" cap="none" dirty="0" smtClean="0"/>
              <a:t>ER </a:t>
            </a:r>
            <a:r>
              <a:rPr lang="bg-BG" altLang="bg-BG" sz="2800" cap="none" dirty="0" smtClean="0"/>
              <a:t>модел</a:t>
            </a:r>
            <a:r>
              <a:rPr lang="bg-BG" altLang="bg-BG" cap="none" dirty="0" smtClean="0"/>
              <a:t> </a:t>
            </a:r>
          </a:p>
          <a:p>
            <a:pPr marL="609600" indent="-609600">
              <a:buFontTx/>
              <a:buAutoNum type="arabicPeriod"/>
            </a:pPr>
            <a:r>
              <a:rPr lang="bg-BG" altLang="bg-BG" sz="2800" cap="none" dirty="0" smtClean="0"/>
              <a:t>Клас диаграми на </a:t>
            </a:r>
            <a:r>
              <a:rPr lang="en-US" altLang="bg-BG" sz="2800" cap="none" dirty="0" smtClean="0"/>
              <a:t>UML.</a:t>
            </a:r>
            <a:endParaRPr lang="bg-BG" altLang="bg-BG" sz="2800" cap="none" dirty="0" smtClean="0"/>
          </a:p>
          <a:p>
            <a:pPr marL="609600" indent="-609600">
              <a:buFontTx/>
              <a:buAutoNum type="arabicPeriod"/>
            </a:pPr>
            <a:endParaRPr lang="bg-BG" altLang="bg-BG" cap="none" dirty="0" smtClean="0"/>
          </a:p>
          <a:p>
            <a:pPr marL="609600" indent="-609600">
              <a:buFontTx/>
              <a:buNone/>
            </a:pPr>
            <a:r>
              <a:rPr lang="bg-BG" altLang="bg-BG" cap="none" dirty="0" smtClean="0"/>
              <a:t> 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66078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0688"/>
            <a:ext cx="7992888" cy="1008112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cap="none" dirty="0" smtClean="0">
                <a:solidFill>
                  <a:srgbClr val="C00000"/>
                </a:solidFill>
              </a:rPr>
              <a:t>ОСНОВНИ ПОНЯТИЯ ПРИ МОДЕЛА “ОБЕКТ-ВРЪЗКА”</a:t>
            </a:r>
            <a:endParaRPr lang="bg-BG" sz="3200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711897"/>
            <a:ext cx="8001470" cy="4536504"/>
          </a:xfrm>
        </p:spPr>
        <p:txBody>
          <a:bodyPr>
            <a:normAutofit/>
          </a:bodyPr>
          <a:lstStyle/>
          <a:p>
            <a:pPr marL="381000" indent="-3810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Обект </a:t>
            </a:r>
            <a:r>
              <a:rPr lang="bg-BG" altLang="bg-BG" sz="2400" i="1" cap="none" dirty="0" smtClean="0"/>
              <a:t>(</a:t>
            </a:r>
            <a:r>
              <a:rPr lang="bg-BG" altLang="bg-BG" sz="2400" cap="none" dirty="0" err="1" smtClean="0"/>
              <a:t>entity</a:t>
            </a:r>
            <a:r>
              <a:rPr lang="bg-BG" altLang="bg-BG" sz="2400" cap="none" dirty="0" smtClean="0"/>
              <a:t>) - основно понятие в модела на Чен: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произволен елемент от реалния свят, за който се пазят данни в базата;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“нещо, което може да се отличи и идентифицира”.</a:t>
            </a:r>
            <a:endParaRPr lang="en-US" altLang="bg-BG" sz="2400" cap="none" dirty="0" smtClean="0"/>
          </a:p>
          <a:p>
            <a:pPr marL="381000" indent="-3810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Обектите биват: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Физически - МПС, човек, служител, студент.....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Концептуални (абстрактни)- предприятие, университетски курс, банкова сметка...</a:t>
            </a:r>
          </a:p>
          <a:p>
            <a:pPr marL="381000" indent="-3810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Всеки обект притежава някакви свойства (</a:t>
            </a:r>
            <a:r>
              <a:rPr lang="en-US" altLang="bg-BG" sz="2400" cap="none" dirty="0" smtClean="0"/>
              <a:t>properties</a:t>
            </a:r>
            <a:r>
              <a:rPr lang="bg-BG" altLang="bg-BG" sz="2400" cap="none" dirty="0" smtClean="0"/>
              <a:t>), наречени атрибути (</a:t>
            </a:r>
            <a:r>
              <a:rPr lang="en-US" altLang="bg-BG" sz="2400" cap="none" dirty="0" smtClean="0"/>
              <a:t>attributes</a:t>
            </a:r>
            <a:r>
              <a:rPr lang="bg-BG" altLang="bg-BG" sz="2400" cap="none" dirty="0" smtClean="0"/>
              <a:t>) </a:t>
            </a:r>
            <a:r>
              <a:rPr lang="bg-BG" altLang="bg-BG" sz="2400" i="1" cap="none" dirty="0" smtClean="0"/>
              <a:t>- </a:t>
            </a:r>
            <a:r>
              <a:rPr lang="bg-BG" altLang="bg-BG" sz="2400" cap="none" dirty="0" smtClean="0"/>
              <a:t>описват неговите характеристики. </a:t>
            </a:r>
            <a:endParaRPr lang="en-US" altLang="bg-BG" sz="2400" cap="none" dirty="0" smtClean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CIB709- </a:t>
            </a:r>
            <a:r>
              <a:rPr lang="bg-BG" altLang="bg-BG" smtClean="0"/>
              <a:t>тема 7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4357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7302</TotalTime>
  <Words>2245</Words>
  <Application>Microsoft Office PowerPoint</Application>
  <PresentationFormat>On-screen Show (4:3)</PresentationFormat>
  <Paragraphs>385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Arial Narrow</vt:lpstr>
      <vt:lpstr>Century Schoolbook</vt:lpstr>
      <vt:lpstr>Symbol</vt:lpstr>
      <vt:lpstr>Tw Cen MT</vt:lpstr>
      <vt:lpstr>Droplet</vt:lpstr>
      <vt:lpstr>CITB709 Информационни системи   Тема 7:  Моделиране на данните при информационните системи </vt:lpstr>
      <vt:lpstr>Съдържание </vt:lpstr>
      <vt:lpstr>Преговор</vt:lpstr>
      <vt:lpstr>Преговор</vt:lpstr>
      <vt:lpstr>Моделиране на данни - преговор </vt:lpstr>
      <vt:lpstr>Концептуален модел - преговор</vt:lpstr>
      <vt:lpstr>Моделиране на данни - преговор</vt:lpstr>
      <vt:lpstr>Моделиране на данни</vt:lpstr>
      <vt:lpstr>ОСНОВНИ ПОНЯТИЯ ПРИ МОДЕЛА “ОБЕКТ-ВРЪЗКА”</vt:lpstr>
      <vt:lpstr>ОСНОВНИ ПОНЯТИЯ ПРИ МОДЕЛА “ОБЕКТ-ВРЪЗКА”</vt:lpstr>
      <vt:lpstr>ОСНОВНИ ПОНЯТИЯ ПРИ МОДЕЛА “ОБЕКТ-ВРЪЗКА”</vt:lpstr>
      <vt:lpstr>ОСНОВНИ ПОНЯТИЯ ПРИ МОДЕЛА “ОБЕКТ-ВРЪЗКА”</vt:lpstr>
      <vt:lpstr>ОСНОВНИ ПОНЯТИЯ ПРИ МОДЕЛА “ОБЕКТ-ВРЪЗКА”</vt:lpstr>
      <vt:lpstr>Структурни ограничения </vt:lpstr>
      <vt:lpstr>Структурни ограничения</vt:lpstr>
      <vt:lpstr>Структурни ограничения</vt:lpstr>
      <vt:lpstr>Означения при изграждането на диаграми в E-R модела </vt:lpstr>
      <vt:lpstr>Подобрен E-R модел </vt:lpstr>
      <vt:lpstr>Подобрен E-R модел </vt:lpstr>
      <vt:lpstr>Подобрен E-R модел </vt:lpstr>
      <vt:lpstr>Подобрен E-R модел </vt:lpstr>
      <vt:lpstr>Подобрен E-R модел </vt:lpstr>
      <vt:lpstr>Подобрен E-R модел</vt:lpstr>
      <vt:lpstr>Подобрен E-R модел</vt:lpstr>
      <vt:lpstr>Подобрен E-R модел</vt:lpstr>
      <vt:lpstr>Ограничения върху специализацията и обобщението </vt:lpstr>
      <vt:lpstr>Ограничения върху специализацията и обобщението</vt:lpstr>
      <vt:lpstr>Ограничения върху специализацията и обобщението</vt:lpstr>
      <vt:lpstr>Ограничения върху специализацията и обобщението</vt:lpstr>
      <vt:lpstr>Ограничения върху специализацията и обобщението</vt:lpstr>
      <vt:lpstr>Ограничения върху специализацията и обобщението</vt:lpstr>
      <vt:lpstr>Ограничения върху специализацията и обобщението</vt:lpstr>
      <vt:lpstr>Ограничения върху специализацията и обобщението</vt:lpstr>
      <vt:lpstr>ПРИМЕРИ</vt:lpstr>
      <vt:lpstr>ПРИМЕР</vt:lpstr>
      <vt:lpstr>ПРИМЕР</vt:lpstr>
      <vt:lpstr>Моделиране на обединение от типове чрез категории</vt:lpstr>
      <vt:lpstr>Моделиране на обединение от типове чрез категории</vt:lpstr>
      <vt:lpstr>Моделиране на обединение от типове чрез категории</vt:lpstr>
      <vt:lpstr>ПРИМЕР</vt:lpstr>
      <vt:lpstr>Концептуално моделиране на обекти чрез клас-диаграми на UML</vt:lpstr>
      <vt:lpstr>Концептуално моделиране на обекти чрез клас-диаграми на UML</vt:lpstr>
      <vt:lpstr>Концептуално моделиране на обекти чрез клас-диаграми на UML</vt:lpstr>
      <vt:lpstr>Концептуално моделиране на обекти чрез клас-диаграми на UML</vt:lpstr>
      <vt:lpstr>Концептуално моделиране на обекти чрез клас-диаграми на UML</vt:lpstr>
      <vt:lpstr>Концептуално моделиране на обекти чрез клас-диаграми на UML</vt:lpstr>
      <vt:lpstr>Концептуално моделиране на обекти чрез клас-диаграми на UML</vt:lpstr>
    </vt:vector>
  </TitlesOfParts>
  <Company>NBU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INFB586 Module 1</dc:title>
  <dc:subject>Files&amp;databases</dc:subject>
  <dc:creator>July Peneva</dc:creator>
  <cp:lastModifiedBy>Windows User</cp:lastModifiedBy>
  <cp:revision>216</cp:revision>
  <dcterms:created xsi:type="dcterms:W3CDTF">2006-09-20T15:43:40Z</dcterms:created>
  <dcterms:modified xsi:type="dcterms:W3CDTF">2021-04-28T07:36:20Z</dcterms:modified>
</cp:coreProperties>
</file>