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79" r:id="rId1"/>
  </p:sldMasterIdLst>
  <p:notesMasterIdLst>
    <p:notesMasterId r:id="rId50"/>
  </p:notesMasterIdLst>
  <p:handoutMasterIdLst>
    <p:handoutMasterId r:id="rId51"/>
  </p:handoutMasterIdLst>
  <p:sldIdLst>
    <p:sldId id="256" r:id="rId2"/>
    <p:sldId id="340" r:id="rId3"/>
    <p:sldId id="306" r:id="rId4"/>
    <p:sldId id="257" r:id="rId5"/>
    <p:sldId id="273" r:id="rId6"/>
    <p:sldId id="270" r:id="rId7"/>
    <p:sldId id="287" r:id="rId8"/>
    <p:sldId id="296" r:id="rId9"/>
    <p:sldId id="343" r:id="rId10"/>
    <p:sldId id="313" r:id="rId11"/>
    <p:sldId id="314" r:id="rId12"/>
    <p:sldId id="315" r:id="rId13"/>
    <p:sldId id="316" r:id="rId14"/>
    <p:sldId id="357" r:id="rId15"/>
    <p:sldId id="317" r:id="rId16"/>
    <p:sldId id="318" r:id="rId17"/>
    <p:sldId id="319" r:id="rId18"/>
    <p:sldId id="320" r:id="rId19"/>
    <p:sldId id="321" r:id="rId20"/>
    <p:sldId id="322" r:id="rId21"/>
    <p:sldId id="345" r:id="rId22"/>
    <p:sldId id="358" r:id="rId23"/>
    <p:sldId id="359" r:id="rId24"/>
    <p:sldId id="360" r:id="rId25"/>
    <p:sldId id="361" r:id="rId26"/>
    <p:sldId id="362" r:id="rId27"/>
    <p:sldId id="363" r:id="rId28"/>
    <p:sldId id="364" r:id="rId29"/>
    <p:sldId id="365" r:id="rId30"/>
    <p:sldId id="366" r:id="rId31"/>
    <p:sldId id="367" r:id="rId32"/>
    <p:sldId id="368" r:id="rId33"/>
    <p:sldId id="369" r:id="rId34"/>
    <p:sldId id="370" r:id="rId35"/>
    <p:sldId id="371" r:id="rId36"/>
    <p:sldId id="373" r:id="rId37"/>
    <p:sldId id="374" r:id="rId38"/>
    <p:sldId id="375" r:id="rId39"/>
    <p:sldId id="376" r:id="rId40"/>
    <p:sldId id="378" r:id="rId41"/>
    <p:sldId id="379" r:id="rId42"/>
    <p:sldId id="380" r:id="rId43"/>
    <p:sldId id="381" r:id="rId44"/>
    <p:sldId id="382" r:id="rId45"/>
    <p:sldId id="383" r:id="rId46"/>
    <p:sldId id="384" r:id="rId47"/>
    <p:sldId id="385" r:id="rId48"/>
    <p:sldId id="386" r:id="rId4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EDD"/>
    <a:srgbClr val="FFCC99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84337" autoAdjust="0"/>
  </p:normalViewPr>
  <p:slideViewPr>
    <p:cSldViewPr>
      <p:cViewPr varScale="1">
        <p:scale>
          <a:sx n="111" d="100"/>
          <a:sy n="111" d="100"/>
        </p:scale>
        <p:origin x="103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-1944" y="-90"/>
      </p:cViewPr>
      <p:guideLst>
        <p:guide orient="horz" pos="2880"/>
        <p:guide pos="2160"/>
      </p:guideLst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010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010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010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D588ED1-11E3-487A-9F26-2379F717A88D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6165531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bg-BG" noProof="0" smtClean="0"/>
              <a:t>Click to edit Master text styles</a:t>
            </a:r>
          </a:p>
          <a:p>
            <a:pPr lvl="1"/>
            <a:r>
              <a:rPr lang="bg-BG" noProof="0" smtClean="0"/>
              <a:t>Second level</a:t>
            </a:r>
          </a:p>
          <a:p>
            <a:pPr lvl="2"/>
            <a:r>
              <a:rPr lang="bg-BG" noProof="0" smtClean="0"/>
              <a:t>Third level</a:t>
            </a:r>
          </a:p>
          <a:p>
            <a:pPr lvl="3"/>
            <a:r>
              <a:rPr lang="bg-BG" noProof="0" smtClean="0"/>
              <a:t>Fourth level</a:t>
            </a:r>
          </a:p>
          <a:p>
            <a:pPr lvl="4"/>
            <a:r>
              <a:rPr lang="bg-BG" noProof="0" smtClean="0"/>
              <a:t>Fifth level</a:t>
            </a:r>
          </a:p>
        </p:txBody>
      </p:sp>
      <p:sp>
        <p:nvSpPr>
          <p:cNvPr id="952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52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42339A0-B378-4BBE-87FE-2272C0B4FED6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88027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CC21228-6FDE-4E25-B116-401C3A79D541}" type="slidenum">
              <a:rPr lang="bg-BG" smtClean="0"/>
              <a:pPr/>
              <a:t>1</a:t>
            </a:fld>
            <a:endParaRPr lang="bg-BG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0490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BF0C26F-9E95-413C-A671-6BB3FB4B911F}" type="slidenum">
              <a:rPr lang="bg-BG" smtClean="0"/>
              <a:pPr/>
              <a:t>4</a:t>
            </a:fld>
            <a:endParaRPr lang="bg-BG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103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E659D31-85DF-487D-89AC-A36955EA3673}" type="slidenum">
              <a:rPr lang="bg-BG" smtClean="0"/>
              <a:pPr/>
              <a:t>5</a:t>
            </a:fld>
            <a:endParaRPr lang="bg-BG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9271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27BD886-FCE9-4F1F-9413-C3D348943757}" type="slidenum">
              <a:rPr lang="bg-BG" smtClean="0"/>
              <a:pPr/>
              <a:t>6</a:t>
            </a:fld>
            <a:endParaRPr lang="bg-BG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1216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79AA7C0-3456-4449-82B2-7E78D81638D5}" type="slidenum">
              <a:rPr lang="bg-BG" smtClean="0"/>
              <a:pPr/>
              <a:t>7</a:t>
            </a:fld>
            <a:endParaRPr lang="bg-BG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bg-BG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724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5CD8537-9660-4367-8717-481CC745EABB}" type="slidenum">
              <a:rPr lang="bg-BG" smtClean="0"/>
              <a:pPr/>
              <a:t>8</a:t>
            </a:fld>
            <a:endParaRPr lang="bg-BG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bg-BG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44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2339A0-B378-4BBE-87FE-2272C0B4FED6}" type="slidenum">
              <a:rPr lang="bg-BG" smtClean="0"/>
              <a:pPr>
                <a:defRPr/>
              </a:pPr>
              <a:t>19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100048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2339A0-B378-4BBE-87FE-2272C0B4FED6}" type="slidenum">
              <a:rPr lang="bg-BG" smtClean="0"/>
              <a:pPr>
                <a:defRPr/>
              </a:pPr>
              <a:t>28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29846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2339A0-B378-4BBE-87FE-2272C0B4FED6}" type="slidenum">
              <a:rPr lang="bg-BG" smtClean="0"/>
              <a:pPr>
                <a:defRPr/>
              </a:pPr>
              <a:t>36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2615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2339A0-B378-4BBE-87FE-2272C0B4FED6}" type="slidenum">
              <a:rPr lang="bg-BG" smtClean="0"/>
              <a:pPr>
                <a:defRPr/>
              </a:pPr>
              <a:t>44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724579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pPr>
              <a:defRPr/>
            </a:pPr>
            <a:fld id="{649E3379-F6AD-47F7-8564-275A6FDC4768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9203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38A421-FA14-43F7-8AAA-7589DB255147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12446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823328-B27A-4543-8611-DD24414422DB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755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957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554CCF-CA36-4838-BA9B-5F3A42AA3DDB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90493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68575C-82C7-4CCE-801B-56A4F6DAA344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4164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1E604A-45BD-421A-9895-770F4DDBBCE4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4291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2A61C8-C9BD-46E2-B756-C59DE5964A24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14782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F4FDDD-75CE-49D8-BA3D-40D2E4940F27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8905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CB4C99-0E28-4583-8942-A8AEF3088C82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0812947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A54082-B2CF-44A9-B8AD-A033D93EF27C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94658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37AE3-C231-4416-9D0F-4EDF4FE35CB2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1915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1C2268-45F5-4BCC-B130-3DD7BCE694B8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93401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87FFB4-479C-42F4-92E6-C64670E30057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829200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6F38D4-6A11-4148-8A91-81ED8A359DF8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76891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01047F-E62F-4135-A214-F821B87AEBD7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08192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09D051-6347-45E4-8CF9-40463EF62FAE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62646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B300C1-B764-4B81-84B4-F50A497F174C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0971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F1A54082-B2CF-44A9-B8AD-A033D93EF27C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9265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0" r:id="rId1"/>
    <p:sldLayoutId id="2147484381" r:id="rId2"/>
    <p:sldLayoutId id="2147484382" r:id="rId3"/>
    <p:sldLayoutId id="2147484383" r:id="rId4"/>
    <p:sldLayoutId id="2147484384" r:id="rId5"/>
    <p:sldLayoutId id="2147484385" r:id="rId6"/>
    <p:sldLayoutId id="2147484386" r:id="rId7"/>
    <p:sldLayoutId id="2147484387" r:id="rId8"/>
    <p:sldLayoutId id="2147484388" r:id="rId9"/>
    <p:sldLayoutId id="2147484389" r:id="rId10"/>
    <p:sldLayoutId id="2147484390" r:id="rId11"/>
    <p:sldLayoutId id="2147484391" r:id="rId12"/>
    <p:sldLayoutId id="2147484392" r:id="rId13"/>
    <p:sldLayoutId id="2147484393" r:id="rId14"/>
    <p:sldLayoutId id="2147484394" r:id="rId15"/>
    <p:sldLayoutId id="2147484395" r:id="rId16"/>
    <p:sldLayoutId id="2147484396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430" y="2492870"/>
            <a:ext cx="8229600" cy="273638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</a:t>
            </a:r>
            <a:r>
              <a:rPr lang="en-US" sz="4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orgia" panose="02040502050405020303" pitchFamily="18" charset="0"/>
              </a:rPr>
              <a:t/>
            </a:r>
            <a:br>
              <a:rPr lang="en-US" sz="4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orgia" panose="02040502050405020303" pitchFamily="18" charset="0"/>
              </a:rPr>
            </a:br>
            <a:r>
              <a:rPr lang="en-US" sz="4900" b="1" dirty="0" smtClean="0">
                <a:solidFill>
                  <a:srgbClr val="00B050"/>
                </a:solidFill>
                <a:latin typeface="Georgia" panose="02040502050405020303" pitchFamily="18" charset="0"/>
              </a:rPr>
              <a:t>Conditionals </a:t>
            </a:r>
            <a:br>
              <a:rPr lang="en-US" sz="4900" b="1" dirty="0" smtClean="0">
                <a:solidFill>
                  <a:srgbClr val="00B050"/>
                </a:solidFill>
                <a:latin typeface="Georgia" panose="02040502050405020303" pitchFamily="18" charset="0"/>
              </a:rPr>
            </a:br>
            <a:endParaRPr sz="4900" b="1" dirty="0" smtClean="0">
              <a:solidFill>
                <a:srgbClr val="00B050"/>
              </a:solidFill>
              <a:latin typeface="Georgia" panose="02040502050405020303" pitchFamily="18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95920" y="5661310"/>
            <a:ext cx="4013200" cy="75565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en-US" b="1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n-US" sz="2800" b="1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en-US" sz="2800" b="1" dirty="0" smtClean="0">
              <a:solidFill>
                <a:srgbClr val="FF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400" b="1" dirty="0" smtClean="0"/>
              <a:t/>
            </a:r>
            <a:br>
              <a:rPr lang="en-US" sz="3400" b="1" dirty="0" smtClean="0"/>
            </a:br>
            <a:r>
              <a:rPr lang="en-US" sz="3400" b="1" dirty="0" smtClean="0"/>
              <a:t>       </a:t>
            </a:r>
            <a:r>
              <a:rPr lang="bg-BG" sz="34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INSTRUCTIONS</a:t>
            </a:r>
            <a:r>
              <a:rPr lang="en-US" sz="34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 </a:t>
            </a:r>
            <a:r>
              <a:rPr lang="en-US" sz="3400" b="1" cap="all" dirty="0" smtClean="0">
                <a:solidFill>
                  <a:srgbClr val="7030A0"/>
                </a:solidFill>
                <a:latin typeface="Georgia" panose="02040502050405020303" pitchFamily="18" charset="0"/>
              </a:rPr>
              <a:t>1</a:t>
            </a:r>
            <a:endParaRPr lang="bg-BG" sz="3400" b="1" cap="all" dirty="0" smtClean="0">
              <a:solidFill>
                <a:srgbClr val="7030A0"/>
              </a:solidFill>
              <a:latin typeface="Georgia" panose="02040502050405020303" pitchFamily="18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539440" y="2420860"/>
            <a:ext cx="8065120" cy="3587048"/>
          </a:xfrm>
        </p:spPr>
        <p:txBody>
          <a:bodyPr>
            <a:normAutofit/>
          </a:bodyPr>
          <a:lstStyle/>
          <a:p>
            <a:pPr algn="just" eaLnBrk="1" hangingPunct="1">
              <a:buFont typeface="Wingdings" panose="05000000000000000000" pitchFamily="2" charset="2"/>
              <a:buNone/>
            </a:pPr>
            <a:endParaRPr lang="en-US" sz="2600" b="1" dirty="0" smtClean="0">
              <a:solidFill>
                <a:srgbClr val="FF0000"/>
              </a:solidFill>
            </a:endParaRP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sz="2600" b="1" dirty="0" smtClean="0">
                <a:solidFill>
                  <a:srgbClr val="FF0000"/>
                </a:solidFill>
              </a:rPr>
              <a:t>   </a:t>
            </a:r>
            <a:r>
              <a:rPr lang="en-US" sz="2600" b="1" dirty="0" smtClean="0">
                <a:solidFill>
                  <a:srgbClr val="0070C0"/>
                </a:solidFill>
              </a:rPr>
              <a:t>For slides 1-6 which follow, decide </a:t>
            </a:r>
            <a:r>
              <a:rPr lang="en-US" sz="2600" b="1" dirty="0" smtClean="0">
                <a:solidFill>
                  <a:srgbClr val="7030A0"/>
                </a:solidFill>
              </a:rPr>
              <a:t>which type </a:t>
            </a:r>
            <a:r>
              <a:rPr lang="en-US" sz="2600" b="1" dirty="0" smtClean="0">
                <a:solidFill>
                  <a:srgbClr val="0070C0"/>
                </a:solidFill>
              </a:rPr>
              <a:t>the conditional sentences are (Zero, I, II, II or mixed) and explain what their general meaning is.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en-US" sz="2800" b="1" dirty="0" smtClean="0">
              <a:solidFill>
                <a:srgbClr val="0070C0"/>
              </a:solidFill>
            </a:endParaRP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sz="2600" b="1" dirty="0" smtClean="0">
                <a:solidFill>
                  <a:srgbClr val="0070C0"/>
                </a:solidFill>
              </a:rPr>
              <a:t>   Click on the line </a:t>
            </a:r>
            <a:r>
              <a:rPr lang="en-US" sz="2600" b="1" u="sng" dirty="0" smtClean="0">
                <a:solidFill>
                  <a:srgbClr val="0070C0"/>
                </a:solidFill>
              </a:rPr>
              <a:t>after</a:t>
            </a:r>
            <a:r>
              <a:rPr lang="en-US" sz="2600" b="1" dirty="0" smtClean="0">
                <a:solidFill>
                  <a:srgbClr val="0070C0"/>
                </a:solidFill>
              </a:rPr>
              <a:t> </a:t>
            </a:r>
            <a:r>
              <a:rPr lang="en-US" sz="2600" b="1" dirty="0" smtClean="0">
                <a:solidFill>
                  <a:srgbClr val="7030A0"/>
                </a:solidFill>
              </a:rPr>
              <a:t>‘Check’ </a:t>
            </a:r>
            <a:r>
              <a:rPr lang="en-US" sz="2600" b="1" dirty="0" smtClean="0">
                <a:solidFill>
                  <a:srgbClr val="0070C0"/>
                </a:solidFill>
              </a:rPr>
              <a:t>or press Enter to see the correct answer.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bg-BG" b="1" dirty="0" smtClean="0"/>
              <a:t>1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323410" y="2060810"/>
            <a:ext cx="8215313" cy="48958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Aft>
                <a:spcPts val="0"/>
              </a:spcAft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</a:p>
          <a:p>
            <a:pPr>
              <a:spcAft>
                <a:spcPts val="0"/>
              </a:spcAft>
              <a:buNone/>
              <a:defRPr/>
            </a:pP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If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virus attack</a:t>
            </a:r>
            <a:r>
              <a:rPr lang="en-US" sz="2800" b="1" dirty="0">
                <a:solidFill>
                  <a:srgbClr val="FF0000"/>
                </a:solidFill>
              </a:rPr>
              <a:t>s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 computer, it prevent</a:t>
            </a:r>
            <a:r>
              <a:rPr lang="en-US" sz="2800" b="1" dirty="0">
                <a:solidFill>
                  <a:srgbClr val="FF0000"/>
                </a:solidFill>
              </a:rPr>
              <a:t>s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it from working properly. 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solidFill>
                  <a:srgbClr val="7030A0"/>
                </a:solidFill>
              </a:rPr>
              <a:t>	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</a:p>
          <a:p>
            <a:pPr>
              <a:spcAft>
                <a:spcPts val="0"/>
              </a:spcAft>
              <a:buNone/>
              <a:defRPr/>
            </a:pP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b="1" u="sng" dirty="0" smtClean="0">
                <a:solidFill>
                  <a:srgbClr val="00B050"/>
                </a:solidFill>
              </a:rPr>
              <a:t>Zero</a:t>
            </a:r>
            <a:r>
              <a:rPr lang="en-US" b="1" dirty="0" smtClean="0">
                <a:solidFill>
                  <a:srgbClr val="00B050"/>
                </a:solidFill>
              </a:rPr>
              <a:t> conditional: a </a:t>
            </a:r>
            <a:r>
              <a:rPr lang="en-US" b="1" dirty="0">
                <a:solidFill>
                  <a:srgbClr val="00B050"/>
                </a:solidFill>
              </a:rPr>
              <a:t>statement of general </a:t>
            </a:r>
            <a:r>
              <a:rPr lang="en-US" b="1" dirty="0" smtClean="0">
                <a:solidFill>
                  <a:srgbClr val="00B050"/>
                </a:solidFill>
              </a:rPr>
              <a:t>fact</a:t>
            </a:r>
            <a:endParaRPr lang="en-US" sz="2400" b="1" dirty="0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dirty="0" smtClean="0"/>
              <a:t>2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575733" y="1556740"/>
            <a:ext cx="8001000" cy="5195305"/>
          </a:xfrm>
        </p:spPr>
        <p:txBody>
          <a:bodyPr rtlCol="0">
            <a:normAutofit fontScale="550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endParaRPr lang="en-US" sz="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4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endParaRPr lang="en-US" sz="23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>
              <a:lnSpc>
                <a:spcPct val="120000"/>
              </a:lnSpc>
              <a:spcAft>
                <a:spcPts val="0"/>
              </a:spcAft>
              <a:buNone/>
              <a:defRPr/>
            </a:pPr>
            <a:r>
              <a:rPr lang="en-US" sz="4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sz="5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If </a:t>
            </a:r>
            <a:r>
              <a:rPr lang="en-US" sz="5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their best side play</a:t>
            </a:r>
            <a:r>
              <a:rPr lang="en-US" sz="5100" b="1" dirty="0">
                <a:solidFill>
                  <a:srgbClr val="FF0000"/>
                </a:solidFill>
              </a:rPr>
              <a:t>s</a:t>
            </a:r>
            <a:r>
              <a:rPr lang="en-US" sz="5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Manchester United </a:t>
            </a:r>
            <a:r>
              <a:rPr lang="en-US" sz="5100" b="1" dirty="0">
                <a:solidFill>
                  <a:srgbClr val="FF0000"/>
                </a:solidFill>
              </a:rPr>
              <a:t>will </a:t>
            </a:r>
            <a:r>
              <a:rPr lang="en-US" sz="5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probably </a:t>
            </a:r>
            <a:r>
              <a:rPr lang="en-US" sz="5100" b="1" dirty="0">
                <a:solidFill>
                  <a:srgbClr val="FF0000"/>
                </a:solidFill>
              </a:rPr>
              <a:t>come out </a:t>
            </a:r>
            <a:r>
              <a:rPr lang="en-US" sz="5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 top.</a:t>
            </a:r>
            <a:endParaRPr lang="en-US" sz="5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5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5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5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5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charset="2"/>
              <a:buNone/>
              <a:defRPr/>
            </a:pPr>
            <a:r>
              <a:rPr lang="en-US" sz="5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sz="4400" b="1" dirty="0" smtClean="0">
                <a:solidFill>
                  <a:srgbClr val="7030A0"/>
                </a:solidFill>
              </a:rPr>
              <a:t>Check:</a:t>
            </a:r>
            <a:endParaRPr lang="en-US" sz="44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44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</a:t>
            </a:r>
            <a:r>
              <a:rPr lang="en-US" sz="4400" b="1" u="sng" dirty="0" smtClean="0">
                <a:solidFill>
                  <a:srgbClr val="00B050"/>
                </a:solidFill>
              </a:rPr>
              <a:t>First conditional</a:t>
            </a:r>
            <a:r>
              <a:rPr lang="en-US" sz="4400" b="1" dirty="0" smtClean="0">
                <a:solidFill>
                  <a:srgbClr val="00B050"/>
                </a:solidFill>
              </a:rPr>
              <a:t>: a </a:t>
            </a:r>
            <a:r>
              <a:rPr lang="en-US" sz="4400" b="1" dirty="0">
                <a:solidFill>
                  <a:srgbClr val="00B050"/>
                </a:solidFill>
              </a:rPr>
              <a:t>condition that is possible/probable in the future </a:t>
            </a:r>
            <a:r>
              <a:rPr lang="en-US" sz="5100" b="1" dirty="0" smtClean="0">
                <a:solidFill>
                  <a:srgbClr val="00B050"/>
                </a:solidFill>
              </a:rPr>
              <a:t>     </a:t>
            </a: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charset="2"/>
              <a:buNone/>
              <a:defRPr/>
            </a:pPr>
            <a:endParaRPr lang="en-US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dirty="0" smtClean="0"/>
              <a:t>3</a:t>
            </a:r>
            <a:endParaRPr lang="bg-BG" dirty="0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566738" y="1700760"/>
            <a:ext cx="8001000" cy="4896890"/>
          </a:xfrm>
        </p:spPr>
        <p:txBody>
          <a:bodyPr rtlCol="0"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endParaRPr lang="bg-BG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GB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If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 </a:t>
            </a:r>
            <a:r>
              <a:rPr lang="en-US" sz="2800" b="1" dirty="0">
                <a:solidFill>
                  <a:srgbClr val="FF0000"/>
                </a:solidFill>
              </a:rPr>
              <a:t>had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enough money, I </a:t>
            </a:r>
            <a:r>
              <a:rPr lang="en-US" sz="2800" b="1" dirty="0">
                <a:solidFill>
                  <a:srgbClr val="FF0000"/>
                </a:solidFill>
              </a:rPr>
              <a:t>would buy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new digital camera. 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bg-BG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u="sng" dirty="0">
                <a:solidFill>
                  <a:srgbClr val="00B050"/>
                </a:solidFill>
              </a:rPr>
              <a:t>Second conditional</a:t>
            </a:r>
            <a:r>
              <a:rPr lang="en-US" b="1" dirty="0">
                <a:solidFill>
                  <a:srgbClr val="00B050"/>
                </a:solidFill>
              </a:rPr>
              <a:t>: </a:t>
            </a:r>
            <a:r>
              <a:rPr lang="en-US" b="1" dirty="0" smtClean="0">
                <a:solidFill>
                  <a:srgbClr val="00B050"/>
                </a:solidFill>
              </a:rPr>
              <a:t>a </a:t>
            </a:r>
            <a:r>
              <a:rPr lang="en-US" b="1" dirty="0">
                <a:solidFill>
                  <a:srgbClr val="00B050"/>
                </a:solidFill>
              </a:rPr>
              <a:t>condition which is </a:t>
            </a:r>
            <a:r>
              <a:rPr lang="en-US" b="1" dirty="0" smtClean="0">
                <a:solidFill>
                  <a:srgbClr val="00B050"/>
                </a:solidFill>
              </a:rPr>
              <a:t>impossible or improbable </a:t>
            </a:r>
            <a:r>
              <a:rPr lang="en-US" b="1" dirty="0">
                <a:solidFill>
                  <a:srgbClr val="00B050"/>
                </a:solidFill>
              </a:rPr>
              <a:t>in the present </a:t>
            </a:r>
            <a:endParaRPr lang="en-US" sz="2400" b="1" dirty="0">
              <a:solidFill>
                <a:srgbClr val="00B05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bg-BG" b="1" dirty="0" smtClean="0"/>
              <a:t>4</a:t>
            </a:r>
            <a:endParaRPr lang="bg-BG" dirty="0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755470" y="2276840"/>
            <a:ext cx="8001000" cy="4248905"/>
          </a:xfrm>
        </p:spPr>
        <p:txBody>
          <a:bodyPr rtlCol="0"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If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you </a:t>
            </a:r>
            <a:r>
              <a:rPr lang="en-US" sz="2800" b="1" dirty="0">
                <a:solidFill>
                  <a:srgbClr val="FF0000"/>
                </a:solidFill>
              </a:rPr>
              <a:t>had told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 you needed some advice, I </a:t>
            </a:r>
            <a:r>
              <a:rPr lang="en-US" sz="2800" b="1" dirty="0">
                <a:solidFill>
                  <a:srgbClr val="FF0000"/>
                </a:solidFill>
              </a:rPr>
              <a:t>would have helped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you. </a:t>
            </a:r>
            <a:endParaRPr lang="en-US" sz="3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3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3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u="sng" dirty="0" smtClean="0">
                <a:solidFill>
                  <a:srgbClr val="00B050"/>
                </a:solidFill>
              </a:rPr>
              <a:t>Third </a:t>
            </a:r>
            <a:r>
              <a:rPr lang="en-US" b="1" u="sng" dirty="0">
                <a:solidFill>
                  <a:srgbClr val="00B050"/>
                </a:solidFill>
              </a:rPr>
              <a:t>conditional</a:t>
            </a:r>
            <a:r>
              <a:rPr lang="en-US" b="1" dirty="0">
                <a:solidFill>
                  <a:srgbClr val="00B050"/>
                </a:solidFill>
              </a:rPr>
              <a:t>: </a:t>
            </a:r>
            <a:r>
              <a:rPr lang="en-US" b="1" dirty="0" smtClean="0">
                <a:solidFill>
                  <a:srgbClr val="00B050"/>
                </a:solidFill>
              </a:rPr>
              <a:t>an </a:t>
            </a:r>
            <a:r>
              <a:rPr lang="en-US" b="1" dirty="0">
                <a:solidFill>
                  <a:srgbClr val="00B050"/>
                </a:solidFill>
              </a:rPr>
              <a:t>impossible past event because of a past cause</a:t>
            </a:r>
            <a:endParaRPr lang="en-US" b="1" dirty="0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5</a:t>
            </a:r>
            <a:endParaRPr lang="bg-BG" b="1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2564880"/>
            <a:ext cx="7999413" cy="374452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dirty="0" smtClean="0"/>
              <a:t>	</a:t>
            </a:r>
            <a:r>
              <a:rPr lang="en-US" sz="2800" b="1" dirty="0" smtClean="0"/>
              <a:t>Our </a:t>
            </a:r>
            <a:r>
              <a:rPr lang="en-US" sz="2800" b="1" dirty="0"/>
              <a:t>firm </a:t>
            </a:r>
            <a:r>
              <a:rPr lang="en-US" sz="2800" b="1" dirty="0">
                <a:solidFill>
                  <a:srgbClr val="FF0000"/>
                </a:solidFill>
              </a:rPr>
              <a:t>would </a:t>
            </a:r>
            <a:r>
              <a:rPr lang="en-US" sz="2800" b="1" dirty="0"/>
              <a:t>not </a:t>
            </a:r>
            <a:r>
              <a:rPr lang="en-US" sz="2800" b="1" dirty="0">
                <a:solidFill>
                  <a:srgbClr val="FF0000"/>
                </a:solidFill>
              </a:rPr>
              <a:t>be</a:t>
            </a:r>
            <a:r>
              <a:rPr lang="en-US" sz="2800" b="1" dirty="0"/>
              <a:t> in debt today if we </a:t>
            </a:r>
            <a:r>
              <a:rPr lang="en-US" sz="2800" b="1" dirty="0">
                <a:solidFill>
                  <a:srgbClr val="FF0000"/>
                </a:solidFill>
              </a:rPr>
              <a:t>had listened</a:t>
            </a:r>
            <a:r>
              <a:rPr lang="en-US" sz="2800" b="1" dirty="0"/>
              <a:t> to our accountant. </a:t>
            </a:r>
            <a:endParaRPr lang="en-US" sz="2800" b="1" dirty="0" smtClean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800" b="1" dirty="0" smtClean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800" b="1" dirty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800" b="1" dirty="0" smtClean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800" b="1" dirty="0" smtClean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800" b="1" dirty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800" b="1" dirty="0" smtClean="0"/>
          </a:p>
          <a:p>
            <a:pPr eaLnBrk="1" hangingPunct="1">
              <a:buClr>
                <a:srgbClr val="A53010"/>
              </a:buClr>
              <a:buFont typeface="Wingdings 3" panose="05040102010807070707" pitchFamily="18" charset="2"/>
              <a:buNone/>
            </a:pPr>
            <a:r>
              <a:rPr lang="en-US" b="1" dirty="0" smtClean="0"/>
              <a:t>  </a:t>
            </a:r>
            <a:r>
              <a:rPr lang="bg-BG" b="1" dirty="0" smtClean="0"/>
              <a:t>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</a:p>
          <a:p>
            <a:pPr>
              <a:buClr>
                <a:srgbClr val="A53010"/>
              </a:buClr>
              <a:buNone/>
            </a:pPr>
            <a:r>
              <a:rPr lang="en-US" b="1" dirty="0" smtClean="0"/>
              <a:t>	</a:t>
            </a:r>
            <a:r>
              <a:rPr lang="en-US" b="1" u="sng" dirty="0" smtClean="0">
                <a:solidFill>
                  <a:srgbClr val="00B050"/>
                </a:solidFill>
              </a:rPr>
              <a:t>Mixed conditional</a:t>
            </a:r>
            <a:r>
              <a:rPr lang="en-US" b="1" dirty="0" smtClean="0">
                <a:solidFill>
                  <a:srgbClr val="00B050"/>
                </a:solidFill>
              </a:rPr>
              <a:t>: an </a:t>
            </a:r>
            <a:r>
              <a:rPr lang="en-US" b="1" dirty="0">
                <a:solidFill>
                  <a:srgbClr val="00B050"/>
                </a:solidFill>
              </a:rPr>
              <a:t>impossible present situation because of an impossible past condition</a:t>
            </a:r>
            <a:endParaRPr lang="en-US" sz="2400" b="1" dirty="0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smtClean="0"/>
              <a:t>6</a:t>
            </a:r>
            <a:endParaRPr lang="bg-BG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2636890"/>
            <a:ext cx="7926388" cy="3528490"/>
          </a:xfrm>
        </p:spPr>
        <p:txBody>
          <a:bodyPr rtlCol="0">
            <a:normAutofit fontScale="92500"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	</a:t>
            </a:r>
            <a:r>
              <a:rPr lang="en-US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If </a:t>
            </a:r>
            <a:r>
              <a:rPr lang="en-US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 </a:t>
            </a:r>
            <a:r>
              <a:rPr lang="en-US" sz="3000" b="1" dirty="0">
                <a:solidFill>
                  <a:srgbClr val="FF0000"/>
                </a:solidFill>
              </a:rPr>
              <a:t>knew</a:t>
            </a:r>
            <a:r>
              <a:rPr lang="en-US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anything about business, I </a:t>
            </a:r>
            <a:r>
              <a:rPr lang="en-US" sz="3000" b="1" dirty="0">
                <a:solidFill>
                  <a:srgbClr val="FF0000"/>
                </a:solidFill>
              </a:rPr>
              <a:t>would have started</a:t>
            </a:r>
            <a:r>
              <a:rPr lang="en-US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my own one long ago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en-GB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GB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GB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GB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bg-BG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600" b="1" dirty="0" smtClean="0">
                <a:solidFill>
                  <a:srgbClr val="7030A0"/>
                </a:solidFill>
              </a:rPr>
              <a:t>Check:</a:t>
            </a:r>
            <a:endParaRPr lang="en-US" sz="26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600" b="1" u="sng" dirty="0" smtClean="0">
                <a:solidFill>
                  <a:srgbClr val="00B050"/>
                </a:solidFill>
              </a:rPr>
              <a:t>Mixed conditional</a:t>
            </a:r>
            <a:r>
              <a:rPr lang="en-US" sz="2600" b="1" dirty="0" smtClean="0">
                <a:solidFill>
                  <a:srgbClr val="00B050"/>
                </a:solidFill>
              </a:rPr>
              <a:t>: an </a:t>
            </a:r>
            <a:r>
              <a:rPr lang="en-US" sz="2600" b="1" dirty="0">
                <a:solidFill>
                  <a:srgbClr val="00B050"/>
                </a:solidFill>
              </a:rPr>
              <a:t>impossible past situation because of an impossible general (</a:t>
            </a:r>
            <a:r>
              <a:rPr lang="en-US" sz="2600" b="1" dirty="0" smtClean="0">
                <a:solidFill>
                  <a:srgbClr val="00B050"/>
                </a:solidFill>
              </a:rPr>
              <a:t>incl. </a:t>
            </a:r>
            <a:r>
              <a:rPr lang="en-US" sz="2600" b="1" dirty="0">
                <a:solidFill>
                  <a:srgbClr val="00B050"/>
                </a:solidFill>
              </a:rPr>
              <a:t>the present) condition </a:t>
            </a:r>
            <a:endParaRPr lang="bg-BG" sz="2600" b="1" dirty="0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400" b="1" dirty="0" smtClean="0"/>
              <a:t/>
            </a:r>
            <a:br>
              <a:rPr lang="en-US" sz="3400" b="1" dirty="0" smtClean="0"/>
            </a:br>
            <a:r>
              <a:rPr lang="en-US" sz="3400" b="1" dirty="0" smtClean="0"/>
              <a:t>    </a:t>
            </a:r>
            <a:r>
              <a:rPr lang="bg-BG" sz="34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INSTRUCTIONS</a:t>
            </a:r>
            <a:r>
              <a:rPr lang="en-US" sz="34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 </a:t>
            </a:r>
            <a:r>
              <a:rPr lang="en-US" sz="3400" b="1" cap="all" dirty="0" smtClean="0">
                <a:solidFill>
                  <a:srgbClr val="7030A0"/>
                </a:solidFill>
                <a:latin typeface="Georgia" panose="02040502050405020303" pitchFamily="18" charset="0"/>
              </a:rPr>
              <a:t>2</a:t>
            </a:r>
            <a:endParaRPr lang="bg-BG" sz="3400" b="1" cap="all" dirty="0" smtClean="0">
              <a:solidFill>
                <a:srgbClr val="7030A0"/>
              </a:solidFill>
              <a:latin typeface="Georgia" panose="02040502050405020303" pitchFamily="18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539440" y="2420860"/>
            <a:ext cx="7994960" cy="367251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en-US" sz="4000" b="1" u="sng" dirty="0" smtClean="0">
                <a:solidFill>
                  <a:srgbClr val="FF0000"/>
                </a:solidFill>
              </a:rPr>
              <a:t>Unreal </a:t>
            </a:r>
            <a:r>
              <a:rPr lang="en-US" sz="4000" b="1" u="sng" dirty="0">
                <a:solidFill>
                  <a:srgbClr val="FF0000"/>
                </a:solidFill>
              </a:rPr>
              <a:t>Conditionals </a:t>
            </a:r>
            <a:r>
              <a:rPr lang="en-US" sz="4000" b="1" u="sng" dirty="0" smtClean="0">
                <a:solidFill>
                  <a:srgbClr val="FF0000"/>
                </a:solidFill>
              </a:rPr>
              <a:t>1 </a:t>
            </a:r>
          </a:p>
          <a:p>
            <a:pPr algn="just">
              <a:buNone/>
            </a:pPr>
            <a:endParaRPr lang="en-US" sz="2600" b="1" dirty="0">
              <a:solidFill>
                <a:srgbClr val="FF0000"/>
              </a:solidFill>
            </a:endParaRPr>
          </a:p>
          <a:p>
            <a:pPr algn="just">
              <a:buNone/>
            </a:pPr>
            <a:r>
              <a:rPr lang="en-US" sz="2600" b="1" dirty="0" smtClean="0">
                <a:solidFill>
                  <a:srgbClr val="0070C0"/>
                </a:solidFill>
              </a:rPr>
              <a:t>     </a:t>
            </a:r>
            <a:r>
              <a:rPr lang="en-US" sz="3400" b="1" dirty="0" smtClean="0">
                <a:solidFill>
                  <a:srgbClr val="0070C0"/>
                </a:solidFill>
              </a:rPr>
              <a:t>For </a:t>
            </a:r>
            <a:r>
              <a:rPr lang="en-US" sz="3400" b="1" dirty="0">
                <a:solidFill>
                  <a:srgbClr val="0070C0"/>
                </a:solidFill>
              </a:rPr>
              <a:t>slides 7-10 which follow, decide what the real facts behind the sentences are, as in this example</a:t>
            </a:r>
            <a:r>
              <a:rPr lang="en-US" sz="3400" b="1" dirty="0" smtClean="0">
                <a:solidFill>
                  <a:srgbClr val="0070C0"/>
                </a:solidFill>
              </a:rPr>
              <a:t>:</a:t>
            </a:r>
            <a:endParaRPr lang="en-US" sz="3400" b="1" dirty="0">
              <a:solidFill>
                <a:srgbClr val="0070C0"/>
              </a:solidFill>
            </a:endParaRPr>
          </a:p>
          <a:p>
            <a:pPr algn="just">
              <a:buNone/>
            </a:pPr>
            <a:r>
              <a:rPr lang="en-US" sz="2600" b="1" dirty="0">
                <a:solidFill>
                  <a:srgbClr val="FF0000"/>
                </a:solidFill>
              </a:rPr>
              <a:t>	</a:t>
            </a:r>
            <a:r>
              <a:rPr lang="en-US" sz="2600" b="1" dirty="0" smtClean="0">
                <a:solidFill>
                  <a:srgbClr val="FF0000"/>
                </a:solidFill>
              </a:rPr>
              <a:t>	</a:t>
            </a:r>
            <a:r>
              <a:rPr lang="en-US" sz="2600" b="1" dirty="0" smtClean="0">
                <a:solidFill>
                  <a:schemeClr val="tx1"/>
                </a:solidFill>
              </a:rPr>
              <a:t>You </a:t>
            </a:r>
            <a:r>
              <a:rPr lang="en-US" sz="2600" b="1" dirty="0">
                <a:solidFill>
                  <a:srgbClr val="C00000"/>
                </a:solidFill>
              </a:rPr>
              <a:t>wouldn’t have </a:t>
            </a:r>
            <a:r>
              <a:rPr lang="en-US" sz="2600" b="1" dirty="0">
                <a:solidFill>
                  <a:schemeClr val="tx1"/>
                </a:solidFill>
              </a:rPr>
              <a:t>such a nasty cough if you </a:t>
            </a:r>
            <a:r>
              <a:rPr lang="en-US" sz="2600" b="1" dirty="0">
                <a:solidFill>
                  <a:srgbClr val="C00000"/>
                </a:solidFill>
              </a:rPr>
              <a:t>didn’t smoke </a:t>
            </a:r>
            <a:r>
              <a:rPr lang="en-US" sz="2600" b="1" dirty="0">
                <a:solidFill>
                  <a:schemeClr val="tx1"/>
                </a:solidFill>
              </a:rPr>
              <a:t>so much.</a:t>
            </a:r>
          </a:p>
          <a:p>
            <a:pPr algn="just">
              <a:buNone/>
            </a:pPr>
            <a:r>
              <a:rPr lang="en-US" sz="2600" b="1" dirty="0">
                <a:solidFill>
                  <a:schemeClr val="tx1"/>
                </a:solidFill>
              </a:rPr>
              <a:t>     </a:t>
            </a:r>
            <a:r>
              <a:rPr lang="en-US" sz="2600" b="1" dirty="0" smtClean="0">
                <a:solidFill>
                  <a:schemeClr val="tx1"/>
                </a:solidFill>
              </a:rPr>
              <a:t>    You </a:t>
            </a:r>
            <a:r>
              <a:rPr lang="en-US" sz="2600" b="1" dirty="0">
                <a:solidFill>
                  <a:srgbClr val="00B050"/>
                </a:solidFill>
              </a:rPr>
              <a:t>smoke</a:t>
            </a:r>
            <a:r>
              <a:rPr lang="en-US" sz="2600" b="1" dirty="0">
                <a:solidFill>
                  <a:schemeClr val="tx1"/>
                </a:solidFill>
              </a:rPr>
              <a:t> a lot, so you </a:t>
            </a:r>
            <a:r>
              <a:rPr lang="en-US" sz="2600" b="1" dirty="0">
                <a:solidFill>
                  <a:srgbClr val="00B050"/>
                </a:solidFill>
              </a:rPr>
              <a:t>have</a:t>
            </a:r>
            <a:r>
              <a:rPr lang="en-US" sz="2600" b="1" dirty="0">
                <a:solidFill>
                  <a:schemeClr val="tx1"/>
                </a:solidFill>
              </a:rPr>
              <a:t> a nasty cough.</a:t>
            </a:r>
          </a:p>
          <a:p>
            <a:pPr algn="just">
              <a:buNone/>
            </a:pPr>
            <a:endParaRPr lang="en-US" sz="2600" b="1" dirty="0">
              <a:solidFill>
                <a:srgbClr val="0070C0"/>
              </a:solidFill>
            </a:endParaRPr>
          </a:p>
          <a:p>
            <a:pPr algn="just">
              <a:buNone/>
            </a:pPr>
            <a:r>
              <a:rPr lang="en-US" sz="2600" b="1" dirty="0" smtClean="0">
                <a:solidFill>
                  <a:srgbClr val="0070C0"/>
                </a:solidFill>
              </a:rPr>
              <a:t>     </a:t>
            </a:r>
            <a:r>
              <a:rPr lang="en-US" sz="3400" b="1" dirty="0" smtClean="0">
                <a:solidFill>
                  <a:srgbClr val="0070C0"/>
                </a:solidFill>
              </a:rPr>
              <a:t>Click </a:t>
            </a:r>
            <a:r>
              <a:rPr lang="en-US" sz="3400" b="1" dirty="0">
                <a:solidFill>
                  <a:srgbClr val="0070C0"/>
                </a:solidFill>
              </a:rPr>
              <a:t>on the line </a:t>
            </a:r>
            <a:r>
              <a:rPr lang="en-US" sz="3400" b="1" u="sng" dirty="0">
                <a:solidFill>
                  <a:srgbClr val="0070C0"/>
                </a:solidFill>
              </a:rPr>
              <a:t>after</a:t>
            </a:r>
            <a:r>
              <a:rPr lang="en-US" sz="3400" b="1" dirty="0">
                <a:solidFill>
                  <a:srgbClr val="0070C0"/>
                </a:solidFill>
              </a:rPr>
              <a:t> </a:t>
            </a:r>
            <a:r>
              <a:rPr lang="en-US" sz="3400" b="1" dirty="0">
                <a:solidFill>
                  <a:srgbClr val="7030A0"/>
                </a:solidFill>
              </a:rPr>
              <a:t>‘Check’ </a:t>
            </a:r>
            <a:r>
              <a:rPr lang="en-US" sz="3400" b="1" dirty="0">
                <a:solidFill>
                  <a:srgbClr val="0070C0"/>
                </a:solidFill>
              </a:rPr>
              <a:t>or press Enter to see the correct answer.</a:t>
            </a:r>
            <a:endParaRPr lang="en-US" sz="3400" b="1" dirty="0" smtClean="0">
              <a:solidFill>
                <a:srgbClr val="FF0000"/>
              </a:solidFill>
            </a:endParaRP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sz="2600" b="1" dirty="0">
                <a:solidFill>
                  <a:srgbClr val="FF0000"/>
                </a:solidFill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</a:rPr>
              <a:t>   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3787388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7</a:t>
            </a:r>
            <a:endParaRPr lang="bg-BG" b="1" dirty="0" smtClean="0"/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>
          <a:xfrm>
            <a:off x="611451" y="2636890"/>
            <a:ext cx="7921362" cy="3672510"/>
          </a:xfrm>
        </p:spPr>
        <p:txBody>
          <a:bodyPr>
            <a:normAutofit/>
          </a:bodyPr>
          <a:lstStyle/>
          <a:p>
            <a:pPr marL="273050" indent="-273050">
              <a:buNone/>
              <a:defRPr/>
            </a:pPr>
            <a:r>
              <a:rPr lang="en-US" sz="2800" b="1" dirty="0" smtClean="0"/>
              <a:t>If </a:t>
            </a:r>
            <a:r>
              <a:rPr lang="en-US" sz="2800" b="1" dirty="0"/>
              <a:t>I </a:t>
            </a:r>
            <a:r>
              <a:rPr lang="en-US" sz="2800" b="1" dirty="0">
                <a:solidFill>
                  <a:srgbClr val="FF0000"/>
                </a:solidFill>
              </a:rPr>
              <a:t>could</a:t>
            </a:r>
            <a:r>
              <a:rPr lang="en-US" sz="2800" b="1" dirty="0"/>
              <a:t> drive a car, I </a:t>
            </a:r>
            <a:r>
              <a:rPr lang="en-US" sz="2800" b="1" dirty="0">
                <a:solidFill>
                  <a:srgbClr val="FF0000"/>
                </a:solidFill>
              </a:rPr>
              <a:t>would buy </a:t>
            </a:r>
            <a:r>
              <a:rPr lang="en-US" sz="2800" b="1" dirty="0"/>
              <a:t>one immediately.</a:t>
            </a:r>
            <a:r>
              <a:rPr lang="en-US" b="1" dirty="0" smtClean="0"/>
              <a:t>     </a:t>
            </a:r>
          </a:p>
          <a:p>
            <a:pPr marL="273050" indent="-273050">
              <a:buNone/>
              <a:defRPr/>
            </a:pPr>
            <a:endParaRPr lang="en-US" sz="2400" b="1" dirty="0">
              <a:solidFill>
                <a:srgbClr val="7030A0"/>
              </a:solidFill>
            </a:endParaRPr>
          </a:p>
          <a:p>
            <a:pPr marL="273050" indent="-273050">
              <a:buNone/>
              <a:defRPr/>
            </a:pPr>
            <a:endParaRPr lang="en-US" b="1" dirty="0" smtClean="0">
              <a:solidFill>
                <a:srgbClr val="7030A0"/>
              </a:solidFill>
            </a:endParaRPr>
          </a:p>
          <a:p>
            <a:pPr marL="273050" indent="-273050">
              <a:buNone/>
              <a:defRPr/>
            </a:pPr>
            <a:endParaRPr lang="en-US" sz="2400" b="1" dirty="0">
              <a:solidFill>
                <a:srgbClr val="7030A0"/>
              </a:solidFill>
            </a:endParaRPr>
          </a:p>
          <a:p>
            <a:pPr marL="273050" indent="-273050">
              <a:buNone/>
              <a:defRPr/>
            </a:pPr>
            <a:r>
              <a:rPr lang="en-US" b="1" dirty="0" smtClean="0">
                <a:solidFill>
                  <a:srgbClr val="7030A0"/>
                </a:solidFill>
              </a:rPr>
              <a:t>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smtClean="0">
                <a:solidFill>
                  <a:srgbClr val="00B050"/>
                </a:solidFill>
              </a:rPr>
              <a:t>I </a:t>
            </a:r>
            <a:r>
              <a:rPr lang="en-US" sz="2400" b="1" u="sng" dirty="0" smtClean="0">
                <a:solidFill>
                  <a:srgbClr val="00B050"/>
                </a:solidFill>
              </a:rPr>
              <a:t>can’t</a:t>
            </a:r>
            <a:r>
              <a:rPr lang="en-US" sz="2400" b="1" dirty="0" smtClean="0">
                <a:solidFill>
                  <a:srgbClr val="00B050"/>
                </a:solidFill>
              </a:rPr>
              <a:t> drive a car, so I </a:t>
            </a:r>
            <a:r>
              <a:rPr lang="en-US" sz="2400" b="1" u="sng" dirty="0" smtClean="0">
                <a:solidFill>
                  <a:srgbClr val="00B050"/>
                </a:solidFill>
              </a:rPr>
              <a:t>won’t </a:t>
            </a:r>
            <a:r>
              <a:rPr lang="en-US" sz="2400" b="1" dirty="0" smtClean="0">
                <a:solidFill>
                  <a:srgbClr val="00B050"/>
                </a:solidFill>
              </a:rPr>
              <a:t>buy one immediately.</a:t>
            </a:r>
            <a:endParaRPr lang="en-US" sz="24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8</a:t>
            </a:r>
            <a:endParaRPr lang="bg-BG" b="1" dirty="0" smtClean="0"/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533400" y="2708900"/>
            <a:ext cx="7926388" cy="3456950"/>
          </a:xfrm>
        </p:spPr>
        <p:txBody>
          <a:bodyPr>
            <a:normAutofit/>
          </a:bodyPr>
          <a:lstStyle/>
          <a:p>
            <a:pPr marL="273050" indent="-273050">
              <a:buNone/>
              <a:defRPr/>
            </a:pPr>
            <a:r>
              <a:rPr lang="bg-BG" sz="3200" dirty="0" smtClean="0"/>
              <a:t>	</a:t>
            </a:r>
            <a:r>
              <a:rPr lang="en-US" sz="2800" b="1" dirty="0"/>
              <a:t>If I </a:t>
            </a:r>
            <a:r>
              <a:rPr lang="en-US" sz="2800" b="1" dirty="0">
                <a:solidFill>
                  <a:srgbClr val="FF0000"/>
                </a:solidFill>
              </a:rPr>
              <a:t>could</a:t>
            </a:r>
            <a:r>
              <a:rPr lang="en-US" sz="2800" b="1" dirty="0"/>
              <a:t> drive a car, I </a:t>
            </a:r>
            <a:r>
              <a:rPr lang="en-US" sz="2800" b="1" dirty="0">
                <a:solidFill>
                  <a:srgbClr val="FF0000"/>
                </a:solidFill>
              </a:rPr>
              <a:t>wouldn’t have gone </a:t>
            </a:r>
            <a:r>
              <a:rPr lang="en-US" sz="2800" b="1" dirty="0"/>
              <a:t>to Istanbul by bus. </a:t>
            </a:r>
            <a:endParaRPr lang="en-US" sz="2800" b="1" dirty="0" smtClean="0"/>
          </a:p>
          <a:p>
            <a:pPr marL="273050" indent="-273050">
              <a:buNone/>
              <a:defRPr/>
            </a:pPr>
            <a:endParaRPr lang="en-US" sz="2800" b="1" dirty="0" smtClean="0"/>
          </a:p>
          <a:p>
            <a:pPr marL="273050" indent="-273050">
              <a:buNone/>
              <a:defRPr/>
            </a:pPr>
            <a:endParaRPr lang="en-US" sz="2800" b="1" dirty="0"/>
          </a:p>
          <a:p>
            <a:pPr marL="273050" indent="-273050">
              <a:buNone/>
              <a:defRPr/>
            </a:pPr>
            <a:r>
              <a:rPr lang="en-US" b="1" dirty="0" smtClean="0"/>
              <a:t> 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400" b="1" dirty="0" smtClean="0">
                <a:solidFill>
                  <a:srgbClr val="00B050"/>
                </a:solidFill>
              </a:rPr>
              <a:t>I </a:t>
            </a:r>
            <a:r>
              <a:rPr lang="en-US" sz="2400" b="1" u="sng" dirty="0" smtClean="0">
                <a:solidFill>
                  <a:srgbClr val="00B050"/>
                </a:solidFill>
              </a:rPr>
              <a:t>can’t</a:t>
            </a:r>
            <a:r>
              <a:rPr lang="en-US" sz="2400" b="1" dirty="0" smtClean="0">
                <a:solidFill>
                  <a:srgbClr val="00B050"/>
                </a:solidFill>
              </a:rPr>
              <a:t> drive a car, so I </a:t>
            </a:r>
            <a:r>
              <a:rPr lang="en-US" sz="2400" b="1" u="sng" dirty="0" smtClean="0">
                <a:solidFill>
                  <a:srgbClr val="00B050"/>
                </a:solidFill>
              </a:rPr>
              <a:t>went</a:t>
            </a:r>
            <a:r>
              <a:rPr lang="en-US" sz="2400" b="1" dirty="0" smtClean="0">
                <a:solidFill>
                  <a:srgbClr val="00B050"/>
                </a:solidFill>
              </a:rPr>
              <a:t> to Istanbul by bus.</a:t>
            </a:r>
            <a:endParaRPr lang="bg-BG" sz="2800" dirty="0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9</a:t>
            </a:r>
            <a:endParaRPr lang="bg-BG" b="1" dirty="0" smtClean="0"/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533400" y="2564880"/>
            <a:ext cx="7926388" cy="3370783"/>
          </a:xfrm>
        </p:spPr>
        <p:txBody>
          <a:bodyPr rtlCol="0">
            <a:normAutofit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If you </a:t>
            </a:r>
            <a:r>
              <a:rPr lang="en-US" sz="2800" b="1" dirty="0">
                <a:solidFill>
                  <a:srgbClr val="FF0000"/>
                </a:solidFill>
              </a:rPr>
              <a:t>hadn’t told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Jane, nobody </a:t>
            </a:r>
            <a:r>
              <a:rPr lang="en-US" sz="2800" b="1" dirty="0">
                <a:solidFill>
                  <a:srgbClr val="FF0000"/>
                </a:solidFill>
              </a:rPr>
              <a:t>would have learned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that we are cousins.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b="1" dirty="0" smtClean="0">
                <a:solidFill>
                  <a:srgbClr val="7030A0"/>
                </a:solidFill>
              </a:rPr>
              <a:t>Check:</a:t>
            </a:r>
            <a:endParaRPr lang="en-US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>
                <a:solidFill>
                  <a:srgbClr val="00B050"/>
                </a:solidFill>
              </a:rPr>
              <a:t>You </a:t>
            </a:r>
            <a:r>
              <a:rPr lang="en-US" b="1" u="sng" dirty="0">
                <a:solidFill>
                  <a:srgbClr val="00B050"/>
                </a:solidFill>
              </a:rPr>
              <a:t>told</a:t>
            </a:r>
            <a:r>
              <a:rPr lang="en-US" b="1" dirty="0">
                <a:solidFill>
                  <a:srgbClr val="00B050"/>
                </a:solidFill>
              </a:rPr>
              <a:t> Jane, and everybody </a:t>
            </a:r>
            <a:r>
              <a:rPr lang="en-US" b="1" u="sng" dirty="0">
                <a:solidFill>
                  <a:srgbClr val="00B050"/>
                </a:solidFill>
              </a:rPr>
              <a:t>learned</a:t>
            </a:r>
            <a:r>
              <a:rPr lang="en-US" b="1" dirty="0">
                <a:solidFill>
                  <a:srgbClr val="00B050"/>
                </a:solidFill>
              </a:rPr>
              <a:t> that we are </a:t>
            </a:r>
            <a:r>
              <a:rPr lang="en-US" b="1" dirty="0" smtClean="0">
                <a:solidFill>
                  <a:srgbClr val="00B050"/>
                </a:solidFill>
              </a:rPr>
              <a:t>cousins.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dirty="0" smtClean="0"/>
              <a:t>1</a:t>
            </a:r>
            <a:r>
              <a:rPr lang="en-US" b="1" dirty="0" smtClean="0"/>
              <a:t>0</a:t>
            </a:r>
            <a:endParaRPr lang="bg-BG" b="1" dirty="0" smtClean="0"/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533400" y="2564880"/>
            <a:ext cx="7999413" cy="3528490"/>
          </a:xfrm>
        </p:spPr>
        <p:txBody>
          <a:bodyPr rtlCol="0">
            <a:normAutofit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bg-BG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If you </a:t>
            </a:r>
            <a:r>
              <a:rPr lang="en-US" sz="2800" b="1" dirty="0">
                <a:solidFill>
                  <a:srgbClr val="FF0000"/>
                </a:solidFill>
              </a:rPr>
              <a:t>hadn’t told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Jane, nobody </a:t>
            </a:r>
            <a:r>
              <a:rPr lang="en-US" sz="2800" b="1" dirty="0">
                <a:solidFill>
                  <a:srgbClr val="FF0000"/>
                </a:solidFill>
              </a:rPr>
              <a:t>would know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that we are cousins.</a:t>
            </a: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sz="2600" b="1" dirty="0" smtClean="0">
                <a:solidFill>
                  <a:srgbClr val="FFFF00"/>
                </a:solidFill>
              </a:rPr>
              <a:t>   </a:t>
            </a:r>
            <a:r>
              <a:rPr lang="en-US" b="1" dirty="0" smtClean="0">
                <a:solidFill>
                  <a:srgbClr val="7030A0"/>
                </a:solidFill>
              </a:rPr>
              <a:t>Check:</a:t>
            </a:r>
            <a:endParaRPr lang="en-US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 smtClean="0">
                <a:solidFill>
                  <a:srgbClr val="00B050"/>
                </a:solidFill>
              </a:rPr>
              <a:t>You </a:t>
            </a:r>
            <a:r>
              <a:rPr lang="en-US" b="1" u="sng" dirty="0" smtClean="0">
                <a:solidFill>
                  <a:srgbClr val="00B050"/>
                </a:solidFill>
              </a:rPr>
              <a:t>told</a:t>
            </a:r>
            <a:r>
              <a:rPr lang="en-US" b="1" dirty="0" smtClean="0">
                <a:solidFill>
                  <a:srgbClr val="00B050"/>
                </a:solidFill>
              </a:rPr>
              <a:t> Jane, and now everyone </a:t>
            </a:r>
            <a:r>
              <a:rPr lang="en-US" b="1" u="sng" dirty="0" smtClean="0">
                <a:solidFill>
                  <a:srgbClr val="00B050"/>
                </a:solidFill>
              </a:rPr>
              <a:t>knows</a:t>
            </a:r>
            <a:r>
              <a:rPr lang="en-US" b="1" dirty="0" smtClean="0">
                <a:solidFill>
                  <a:srgbClr val="00B050"/>
                </a:solidFill>
              </a:rPr>
              <a:t> we are cousins.</a:t>
            </a:r>
            <a:endParaRPr lang="bg-BG" dirty="0" smtClean="0">
              <a:solidFill>
                <a:srgbClr val="00B05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bg-BG" dirty="0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400" b="1" dirty="0" smtClean="0"/>
              <a:t/>
            </a:r>
            <a:br>
              <a:rPr lang="en-US" sz="3400" b="1" dirty="0" smtClean="0"/>
            </a:br>
            <a:r>
              <a:rPr lang="en-US" sz="3400" b="1" dirty="0" smtClean="0"/>
              <a:t>    </a:t>
            </a:r>
            <a:r>
              <a:rPr lang="bg-BG" sz="34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INSTRUCTIONS</a:t>
            </a:r>
            <a:r>
              <a:rPr lang="en-US" sz="34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 </a:t>
            </a:r>
            <a:r>
              <a:rPr lang="en-US" sz="3400" b="1" cap="all" dirty="0" smtClean="0">
                <a:solidFill>
                  <a:srgbClr val="7030A0"/>
                </a:solidFill>
                <a:latin typeface="Georgia" panose="02040502050405020303" pitchFamily="18" charset="0"/>
              </a:rPr>
              <a:t>2</a:t>
            </a:r>
            <a:endParaRPr lang="bg-BG" sz="3400" b="1" cap="all" dirty="0" smtClean="0">
              <a:solidFill>
                <a:srgbClr val="7030A0"/>
              </a:solidFill>
              <a:latin typeface="Georgia" panose="02040502050405020303" pitchFamily="18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539440" y="2420860"/>
            <a:ext cx="7994960" cy="3744520"/>
          </a:xfrm>
        </p:spPr>
        <p:txBody>
          <a:bodyPr>
            <a:normAutofit fontScale="47500" lnSpcReduction="20000"/>
          </a:bodyPr>
          <a:lstStyle/>
          <a:p>
            <a:pPr algn="ctr">
              <a:buNone/>
            </a:pPr>
            <a:r>
              <a:rPr lang="en-US" sz="5900" b="1" u="sng" dirty="0" smtClean="0">
                <a:solidFill>
                  <a:srgbClr val="FF0000"/>
                </a:solidFill>
              </a:rPr>
              <a:t>Unreal </a:t>
            </a:r>
            <a:r>
              <a:rPr lang="en-US" sz="5900" b="1" u="sng" dirty="0">
                <a:solidFill>
                  <a:srgbClr val="FF0000"/>
                </a:solidFill>
              </a:rPr>
              <a:t>Conditionals </a:t>
            </a:r>
            <a:r>
              <a:rPr lang="en-US" sz="5900" b="1" u="sng" dirty="0" smtClean="0">
                <a:solidFill>
                  <a:srgbClr val="FF0000"/>
                </a:solidFill>
              </a:rPr>
              <a:t>2 </a:t>
            </a:r>
          </a:p>
          <a:p>
            <a:pPr algn="just">
              <a:buNone/>
            </a:pPr>
            <a:endParaRPr lang="en-US" sz="2600" b="1" dirty="0">
              <a:solidFill>
                <a:srgbClr val="FF0000"/>
              </a:solidFill>
            </a:endParaRPr>
          </a:p>
          <a:p>
            <a:pPr algn="just">
              <a:buNone/>
            </a:pPr>
            <a:r>
              <a:rPr lang="en-US" sz="2600" b="1" dirty="0" smtClean="0">
                <a:solidFill>
                  <a:srgbClr val="0070C0"/>
                </a:solidFill>
              </a:rPr>
              <a:t>      </a:t>
            </a:r>
            <a:r>
              <a:rPr lang="en-US" sz="5100" b="1" dirty="0" smtClean="0">
                <a:solidFill>
                  <a:srgbClr val="0070C0"/>
                </a:solidFill>
              </a:rPr>
              <a:t>	For slides 11-18, make </a:t>
            </a:r>
            <a:r>
              <a:rPr lang="en-US" sz="5100" b="1" dirty="0">
                <a:solidFill>
                  <a:srgbClr val="0070C0"/>
                </a:solidFill>
              </a:rPr>
              <a:t>conditional sentences from the </a:t>
            </a:r>
            <a:r>
              <a:rPr lang="en-US" sz="5100" b="1" dirty="0" smtClean="0">
                <a:solidFill>
                  <a:srgbClr val="0070C0"/>
                </a:solidFill>
              </a:rPr>
              <a:t>facts given, as in the example below. The </a:t>
            </a:r>
            <a:r>
              <a:rPr lang="en-US" sz="5100" b="1" dirty="0">
                <a:solidFill>
                  <a:srgbClr val="0070C0"/>
                </a:solidFill>
              </a:rPr>
              <a:t>resulting sentences will be Type 2, Type 3, or Mixed).</a:t>
            </a:r>
          </a:p>
          <a:p>
            <a:pPr algn="just">
              <a:buNone/>
            </a:pPr>
            <a:r>
              <a:rPr lang="en-US" sz="3300" b="1" dirty="0" smtClean="0">
                <a:solidFill>
                  <a:srgbClr val="0070C0"/>
                </a:solidFill>
              </a:rPr>
              <a:t>             </a:t>
            </a:r>
            <a:r>
              <a:rPr lang="en-US" sz="3800" b="1" dirty="0" smtClean="0">
                <a:solidFill>
                  <a:schemeClr val="tx1"/>
                </a:solidFill>
              </a:rPr>
              <a:t>I </a:t>
            </a:r>
            <a:r>
              <a:rPr lang="en-US" sz="3800" b="1" dirty="0">
                <a:solidFill>
                  <a:srgbClr val="C00000"/>
                </a:solidFill>
              </a:rPr>
              <a:t>don’t speak </a:t>
            </a:r>
            <a:r>
              <a:rPr lang="en-US" sz="3800" b="1" dirty="0">
                <a:solidFill>
                  <a:schemeClr val="tx1"/>
                </a:solidFill>
              </a:rPr>
              <a:t>French. </a:t>
            </a:r>
            <a:r>
              <a:rPr lang="en-US" sz="3800" b="1" dirty="0">
                <a:solidFill>
                  <a:srgbClr val="C00000"/>
                </a:solidFill>
              </a:rPr>
              <a:t>I won’t apply </a:t>
            </a:r>
            <a:r>
              <a:rPr lang="en-US" sz="3800" b="1" dirty="0">
                <a:solidFill>
                  <a:schemeClr val="tx1"/>
                </a:solidFill>
              </a:rPr>
              <a:t>for that summer job in Paris.</a:t>
            </a:r>
          </a:p>
          <a:p>
            <a:pPr algn="just">
              <a:buNone/>
            </a:pPr>
            <a:r>
              <a:rPr lang="en-US" sz="3800" b="1" dirty="0">
                <a:solidFill>
                  <a:schemeClr val="tx1"/>
                </a:solidFill>
              </a:rPr>
              <a:t>    </a:t>
            </a:r>
            <a:r>
              <a:rPr lang="en-US" sz="3800" b="1" dirty="0" smtClean="0">
                <a:solidFill>
                  <a:schemeClr val="tx1"/>
                </a:solidFill>
              </a:rPr>
              <a:t>       If </a:t>
            </a:r>
            <a:r>
              <a:rPr lang="en-US" sz="3800" b="1" dirty="0">
                <a:solidFill>
                  <a:schemeClr val="tx1"/>
                </a:solidFill>
              </a:rPr>
              <a:t>I </a:t>
            </a:r>
            <a:r>
              <a:rPr lang="en-US" sz="3800" b="1" dirty="0">
                <a:solidFill>
                  <a:srgbClr val="00B050"/>
                </a:solidFill>
              </a:rPr>
              <a:t>spoke</a:t>
            </a:r>
            <a:r>
              <a:rPr lang="en-US" sz="3800" b="1" dirty="0">
                <a:solidFill>
                  <a:schemeClr val="tx1"/>
                </a:solidFill>
              </a:rPr>
              <a:t> French, I </a:t>
            </a:r>
            <a:r>
              <a:rPr lang="en-US" sz="3800" b="1" dirty="0">
                <a:solidFill>
                  <a:srgbClr val="00B050"/>
                </a:solidFill>
              </a:rPr>
              <a:t>would apply </a:t>
            </a:r>
            <a:r>
              <a:rPr lang="en-US" sz="3800" b="1" dirty="0">
                <a:solidFill>
                  <a:schemeClr val="tx1"/>
                </a:solidFill>
              </a:rPr>
              <a:t>for that summer job in Paris.</a:t>
            </a:r>
          </a:p>
          <a:p>
            <a:pPr algn="just">
              <a:buNone/>
            </a:pPr>
            <a:r>
              <a:rPr lang="en-US" sz="2600" b="1" dirty="0">
                <a:solidFill>
                  <a:srgbClr val="FF0000"/>
                </a:solidFill>
              </a:rPr>
              <a:t>	</a:t>
            </a:r>
            <a:r>
              <a:rPr lang="en-US" sz="2600" b="1" dirty="0" smtClean="0">
                <a:solidFill>
                  <a:srgbClr val="FF0000"/>
                </a:solidFill>
              </a:rPr>
              <a:t>	</a:t>
            </a:r>
            <a:r>
              <a:rPr lang="en-US" sz="2600" b="1" dirty="0" smtClean="0">
                <a:solidFill>
                  <a:srgbClr val="0070C0"/>
                </a:solidFill>
              </a:rPr>
              <a:t>     </a:t>
            </a:r>
          </a:p>
          <a:p>
            <a:pPr algn="just">
              <a:buNone/>
            </a:pPr>
            <a:r>
              <a:rPr lang="en-US" sz="5100" b="1" dirty="0" smtClean="0">
                <a:solidFill>
                  <a:srgbClr val="0070C0"/>
                </a:solidFill>
              </a:rPr>
              <a:t>    Click </a:t>
            </a:r>
            <a:r>
              <a:rPr lang="en-US" sz="5100" b="1" dirty="0">
                <a:solidFill>
                  <a:srgbClr val="0070C0"/>
                </a:solidFill>
              </a:rPr>
              <a:t>on the line </a:t>
            </a:r>
            <a:r>
              <a:rPr lang="en-US" sz="5100" b="1" u="sng" dirty="0">
                <a:solidFill>
                  <a:srgbClr val="0070C0"/>
                </a:solidFill>
              </a:rPr>
              <a:t>after</a:t>
            </a:r>
            <a:r>
              <a:rPr lang="en-US" sz="5100" b="1" dirty="0">
                <a:solidFill>
                  <a:srgbClr val="0070C0"/>
                </a:solidFill>
              </a:rPr>
              <a:t> </a:t>
            </a:r>
            <a:r>
              <a:rPr lang="en-US" sz="5100" b="1" dirty="0">
                <a:solidFill>
                  <a:srgbClr val="7030A0"/>
                </a:solidFill>
              </a:rPr>
              <a:t>‘Check’ </a:t>
            </a:r>
            <a:r>
              <a:rPr lang="en-US" sz="5100" b="1" dirty="0">
                <a:solidFill>
                  <a:srgbClr val="0070C0"/>
                </a:solidFill>
              </a:rPr>
              <a:t>or press Enter to see the correct answer.</a:t>
            </a:r>
            <a:endParaRPr lang="en-US" sz="5100" b="1" dirty="0" smtClean="0">
              <a:solidFill>
                <a:srgbClr val="FF0000"/>
              </a:solidFill>
            </a:endParaRP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sz="2600" b="1" dirty="0">
                <a:solidFill>
                  <a:srgbClr val="FF0000"/>
                </a:solidFill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</a:rPr>
              <a:t>   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378610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dirty="0" smtClean="0"/>
              <a:t>1</a:t>
            </a:r>
            <a:r>
              <a:rPr lang="en-US" b="1" dirty="0" smtClean="0"/>
              <a:t>1</a:t>
            </a:r>
            <a:endParaRPr lang="bg-BG" b="1" dirty="0" smtClean="0"/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533400" y="1772770"/>
            <a:ext cx="8001000" cy="4162893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bg-BG" sz="3200" dirty="0" smtClean="0"/>
              <a:t>	</a:t>
            </a:r>
            <a:endParaRPr lang="en-US" sz="3200" dirty="0" smtClean="0"/>
          </a:p>
          <a:p>
            <a:pPr>
              <a:buNone/>
            </a:pPr>
            <a:r>
              <a:rPr lang="en-US" sz="3200" b="1" dirty="0"/>
              <a:t> </a:t>
            </a:r>
            <a:r>
              <a:rPr lang="en-US" sz="3200" b="1" dirty="0" smtClean="0"/>
              <a:t>  </a:t>
            </a:r>
            <a:r>
              <a:rPr lang="en-US" sz="2800" b="1" dirty="0"/>
              <a:t>You </a:t>
            </a:r>
            <a:r>
              <a:rPr lang="en-US" sz="2800" b="1" dirty="0">
                <a:solidFill>
                  <a:srgbClr val="FF0000"/>
                </a:solidFill>
              </a:rPr>
              <a:t>don’t spend </a:t>
            </a:r>
            <a:r>
              <a:rPr lang="en-US" sz="2800" b="1" dirty="0"/>
              <a:t>enough time with the children. They </a:t>
            </a:r>
            <a:r>
              <a:rPr lang="en-US" sz="2800" b="1" dirty="0">
                <a:solidFill>
                  <a:srgbClr val="FF0000"/>
                </a:solidFill>
              </a:rPr>
              <a:t>don’t like </a:t>
            </a:r>
            <a:r>
              <a:rPr lang="en-US" sz="2800" b="1" dirty="0"/>
              <a:t>you.</a:t>
            </a:r>
            <a:endParaRPr lang="en-US" sz="2800" dirty="0" smtClean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sz="2800" dirty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sz="2800" dirty="0" smtClean="0"/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sz="2400" b="1" dirty="0" smtClean="0">
                <a:solidFill>
                  <a:srgbClr val="7030A0"/>
                </a:solidFill>
              </a:rPr>
              <a:t> 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 smtClean="0">
                <a:solidFill>
                  <a:srgbClr val="00B050"/>
                </a:solidFill>
              </a:rPr>
              <a:t>If you </a:t>
            </a:r>
            <a:r>
              <a:rPr lang="en-US" b="1" u="sng" dirty="0" smtClean="0">
                <a:solidFill>
                  <a:srgbClr val="00B050"/>
                </a:solidFill>
              </a:rPr>
              <a:t>spent</a:t>
            </a:r>
            <a:r>
              <a:rPr lang="en-US" b="1" dirty="0" smtClean="0">
                <a:solidFill>
                  <a:srgbClr val="00B050"/>
                </a:solidFill>
              </a:rPr>
              <a:t> more time with the children, they </a:t>
            </a:r>
            <a:r>
              <a:rPr lang="en-US" b="1" u="sng" dirty="0" smtClean="0">
                <a:solidFill>
                  <a:srgbClr val="00B050"/>
                </a:solidFill>
              </a:rPr>
              <a:t>would like </a:t>
            </a:r>
            <a:r>
              <a:rPr lang="en-US" b="1" dirty="0" smtClean="0">
                <a:solidFill>
                  <a:srgbClr val="00B050"/>
                </a:solidFill>
              </a:rPr>
              <a:t>you.</a:t>
            </a:r>
            <a:endParaRPr lang="bg-BG" i="1" dirty="0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dirty="0" smtClean="0"/>
              <a:t>1</a:t>
            </a:r>
            <a:r>
              <a:rPr lang="en-US" b="1" dirty="0" smtClean="0"/>
              <a:t>2</a:t>
            </a:r>
            <a:endParaRPr lang="bg-BG" b="1" dirty="0" smtClean="0"/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531813" y="2636890"/>
            <a:ext cx="8360787" cy="3672510"/>
          </a:xfrm>
        </p:spPr>
        <p:txBody>
          <a:bodyPr rtlCol="0">
            <a:normAutofit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 </a:t>
            </a:r>
            <a:r>
              <a:rPr lang="en-US" sz="2800" b="1" dirty="0">
                <a:solidFill>
                  <a:srgbClr val="FF0000"/>
                </a:solidFill>
              </a:rPr>
              <a:t>spent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two years in Spain as a student. I </a:t>
            </a:r>
            <a:r>
              <a:rPr lang="en-US" sz="2800" b="1" dirty="0" smtClean="0">
                <a:solidFill>
                  <a:srgbClr val="FF0000"/>
                </a:solidFill>
              </a:rPr>
              <a:t>learnt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Spanish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r>
              <a:rPr lang="en-US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</a:t>
            </a:r>
            <a:r>
              <a:rPr lang="en-US" sz="2600" b="1" dirty="0" smtClean="0">
                <a:solidFill>
                  <a:srgbClr val="7030A0"/>
                </a:solidFill>
              </a:rPr>
              <a:t>:</a:t>
            </a:r>
            <a:endParaRPr lang="en-US" sz="26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400" b="1" dirty="0" smtClean="0">
                <a:solidFill>
                  <a:srgbClr val="00B050"/>
                </a:solidFill>
              </a:rPr>
              <a:t>If I </a:t>
            </a:r>
            <a:r>
              <a:rPr lang="en-US" sz="2400" b="1" u="sng" dirty="0" smtClean="0">
                <a:solidFill>
                  <a:srgbClr val="00B050"/>
                </a:solidFill>
              </a:rPr>
              <a:t>hadn’t spent </a:t>
            </a:r>
            <a:r>
              <a:rPr lang="en-US" sz="2400" b="1" dirty="0" smtClean="0">
                <a:solidFill>
                  <a:srgbClr val="00B050"/>
                </a:solidFill>
              </a:rPr>
              <a:t>two years in Spain as a student, I </a:t>
            </a:r>
            <a:r>
              <a:rPr lang="en-US" sz="2400" b="1" u="sng" dirty="0" smtClean="0">
                <a:solidFill>
                  <a:srgbClr val="00B050"/>
                </a:solidFill>
              </a:rPr>
              <a:t>wouldn’t have learnt</a:t>
            </a:r>
            <a:r>
              <a:rPr lang="en-US" sz="2400" b="1" dirty="0" smtClean="0">
                <a:solidFill>
                  <a:srgbClr val="00B050"/>
                </a:solidFill>
              </a:rPr>
              <a:t> Spanish.</a:t>
            </a:r>
            <a:endParaRPr lang="bg-BG" sz="2400" b="1" dirty="0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13</a:t>
            </a:r>
            <a:endParaRPr lang="bg-BG" b="1" dirty="0" smtClean="0"/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467430" y="2348850"/>
            <a:ext cx="8286750" cy="388854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</a:t>
            </a:r>
          </a:p>
          <a:p>
            <a:pPr>
              <a:spcAft>
                <a:spcPts val="0"/>
              </a:spcAft>
              <a:buNone/>
              <a:defRPr/>
            </a:pPr>
            <a:r>
              <a:rPr lang="bg-BG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 </a:t>
            </a:r>
            <a:r>
              <a:rPr lang="en-US" sz="2800" b="1" dirty="0">
                <a:solidFill>
                  <a:srgbClr val="FF0000"/>
                </a:solidFill>
              </a:rPr>
              <a:t>spent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two years in Spain as a student. I </a:t>
            </a:r>
            <a:r>
              <a:rPr lang="en-US" sz="2800" b="1" dirty="0">
                <a:solidFill>
                  <a:srgbClr val="FF0000"/>
                </a:solidFill>
              </a:rPr>
              <a:t>speak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Spanish fluently now. </a:t>
            </a:r>
            <a:r>
              <a:rPr lang="bg-BG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US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3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sz="3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b="1" dirty="0" smtClean="0">
                <a:solidFill>
                  <a:srgbClr val="7030A0"/>
                </a:solidFill>
              </a:rPr>
              <a:t>Check:</a:t>
            </a:r>
            <a:endParaRPr lang="en-US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</a:t>
            </a:r>
            <a:r>
              <a:rPr lang="en-US" b="1" dirty="0" smtClean="0">
                <a:solidFill>
                  <a:srgbClr val="00B050"/>
                </a:solidFill>
              </a:rPr>
              <a:t>If I </a:t>
            </a:r>
            <a:r>
              <a:rPr lang="en-US" b="1" u="sng" dirty="0" smtClean="0">
                <a:solidFill>
                  <a:srgbClr val="00B050"/>
                </a:solidFill>
              </a:rPr>
              <a:t>hadn’t spent </a:t>
            </a:r>
            <a:r>
              <a:rPr lang="en-US" b="1" dirty="0" smtClean="0">
                <a:solidFill>
                  <a:srgbClr val="00B050"/>
                </a:solidFill>
              </a:rPr>
              <a:t>two years in Spain as a student, I </a:t>
            </a:r>
            <a:r>
              <a:rPr lang="en-US" b="1" u="sng" dirty="0" smtClean="0">
                <a:solidFill>
                  <a:srgbClr val="00B050"/>
                </a:solidFill>
              </a:rPr>
              <a:t>wouldn’t speak </a:t>
            </a:r>
            <a:r>
              <a:rPr lang="en-US" b="1" dirty="0" smtClean="0">
                <a:solidFill>
                  <a:srgbClr val="00B050"/>
                </a:solidFill>
              </a:rPr>
              <a:t>Spanish fluently now.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dirty="0" smtClean="0"/>
              <a:t>1</a:t>
            </a:r>
            <a:r>
              <a:rPr lang="en-US" b="1" dirty="0" smtClean="0"/>
              <a:t>4</a:t>
            </a:r>
            <a:endParaRPr lang="bg-BG" b="1" dirty="0" smtClean="0"/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533400" y="2564880"/>
            <a:ext cx="7999413" cy="3370783"/>
          </a:xfrm>
        </p:spPr>
        <p:txBody>
          <a:bodyPr rtlCol="0">
            <a:normAutofit lnSpcReduction="10000"/>
          </a:bodyPr>
          <a:lstStyle/>
          <a:p>
            <a:pPr>
              <a:spcAft>
                <a:spcPts val="0"/>
              </a:spcAft>
              <a:buNone/>
              <a:defRPr/>
            </a:pPr>
            <a:r>
              <a:rPr lang="bg-BG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 </a:t>
            </a:r>
            <a:r>
              <a:rPr lang="en-US" sz="2800" b="1" dirty="0">
                <a:solidFill>
                  <a:srgbClr val="FF0000"/>
                </a:solidFill>
              </a:rPr>
              <a:t>stole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money from the company. He </a:t>
            </a:r>
            <a:r>
              <a:rPr lang="en-US" sz="2800" b="1" dirty="0">
                <a:solidFill>
                  <a:srgbClr val="FF0000"/>
                </a:solidFill>
              </a:rPr>
              <a:t>spent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five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years in prison as a result.</a:t>
            </a: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b="1" dirty="0" smtClean="0">
                <a:solidFill>
                  <a:srgbClr val="7030A0"/>
                </a:solidFill>
              </a:rPr>
              <a:t>Check:</a:t>
            </a:r>
            <a:endParaRPr lang="en-US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en-US" b="1" dirty="0" smtClean="0">
                <a:solidFill>
                  <a:srgbClr val="00B050"/>
                </a:solidFill>
              </a:rPr>
              <a:t>If he </a:t>
            </a:r>
            <a:r>
              <a:rPr lang="en-US" b="1" u="sng" dirty="0" smtClean="0">
                <a:solidFill>
                  <a:srgbClr val="00B050"/>
                </a:solidFill>
              </a:rPr>
              <a:t>hadn’t stolen </a:t>
            </a:r>
            <a:r>
              <a:rPr lang="en-US" b="1" dirty="0" smtClean="0">
                <a:solidFill>
                  <a:srgbClr val="00B050"/>
                </a:solidFill>
              </a:rPr>
              <a:t>money from the company, he </a:t>
            </a:r>
            <a:r>
              <a:rPr lang="en-US" b="1" u="sng" dirty="0" smtClean="0">
                <a:solidFill>
                  <a:srgbClr val="00B050"/>
                </a:solidFill>
              </a:rPr>
              <a:t>wouldn’t have spent</a:t>
            </a:r>
            <a:r>
              <a:rPr lang="en-US" b="1" dirty="0" smtClean="0">
                <a:solidFill>
                  <a:srgbClr val="00B050"/>
                </a:solidFill>
              </a:rPr>
              <a:t> five years in prison.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15</a:t>
            </a:r>
            <a:endParaRPr lang="bg-BG" b="1" dirty="0" smtClean="0"/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533400" y="2636890"/>
            <a:ext cx="8215180" cy="3600500"/>
          </a:xfrm>
        </p:spPr>
        <p:txBody>
          <a:bodyPr rtlCol="0">
            <a:normAutofit/>
          </a:bodyPr>
          <a:lstStyle/>
          <a:p>
            <a:pPr>
              <a:spcAft>
                <a:spcPts val="0"/>
              </a:spcAft>
              <a:buNone/>
              <a:defRPr/>
            </a:pPr>
            <a:r>
              <a:rPr lang="bg-B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Tom and Mary </a:t>
            </a:r>
            <a:r>
              <a:rPr lang="en-US" sz="2800" b="1" dirty="0">
                <a:solidFill>
                  <a:srgbClr val="FF0000"/>
                </a:solidFill>
              </a:rPr>
              <a:t>are having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row because she </a:t>
            </a:r>
            <a:r>
              <a:rPr lang="en-US" sz="2800" b="1" dirty="0">
                <a:solidFill>
                  <a:srgbClr val="FF0000"/>
                </a:solidFill>
              </a:rPr>
              <a:t>lost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his squash racket.</a:t>
            </a:r>
            <a:r>
              <a:rPr lang="bg-BG" sz="2400" b="1" dirty="0" smtClean="0">
                <a:solidFill>
                  <a:srgbClr val="7030A0"/>
                </a:solidFill>
              </a:rPr>
              <a:t>    </a:t>
            </a: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 smtClean="0">
                <a:solidFill>
                  <a:srgbClr val="7030A0"/>
                </a:solidFill>
              </a:rPr>
              <a:t>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 smtClean="0">
                <a:solidFill>
                  <a:srgbClr val="7030A0"/>
                </a:solidFill>
              </a:rPr>
              <a:t>    </a:t>
            </a:r>
            <a:r>
              <a:rPr lang="en-US" b="1" dirty="0" smtClean="0">
                <a:solidFill>
                  <a:srgbClr val="7030A0"/>
                </a:solidFill>
              </a:rPr>
              <a:t>Check:</a:t>
            </a:r>
            <a:endParaRPr lang="en-US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 smtClean="0">
                <a:solidFill>
                  <a:srgbClr val="00B050"/>
                </a:solidFill>
              </a:rPr>
              <a:t>Tom and Mary </a:t>
            </a:r>
            <a:r>
              <a:rPr lang="en-US" b="1" u="sng" dirty="0" smtClean="0">
                <a:solidFill>
                  <a:srgbClr val="00B050"/>
                </a:solidFill>
              </a:rPr>
              <a:t>wouldn’t be having </a:t>
            </a:r>
            <a:r>
              <a:rPr lang="en-US" b="1" dirty="0" smtClean="0">
                <a:solidFill>
                  <a:srgbClr val="00B050"/>
                </a:solidFill>
              </a:rPr>
              <a:t>a row if she </a:t>
            </a:r>
            <a:r>
              <a:rPr lang="en-US" b="1" u="sng" dirty="0" smtClean="0">
                <a:solidFill>
                  <a:srgbClr val="00B050"/>
                </a:solidFill>
              </a:rPr>
              <a:t>hadn’t lost </a:t>
            </a:r>
            <a:r>
              <a:rPr lang="en-US" b="1" dirty="0" smtClean="0">
                <a:solidFill>
                  <a:srgbClr val="00B050"/>
                </a:solidFill>
              </a:rPr>
              <a:t>his squash racket.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16</a:t>
            </a:r>
            <a:endParaRPr lang="bg-BG" b="1" dirty="0" smtClean="0"/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>
          <a:xfrm>
            <a:off x="533400" y="2636890"/>
            <a:ext cx="7854950" cy="3298773"/>
          </a:xfrm>
        </p:spPr>
        <p:txBody>
          <a:bodyPr rtlCol="0">
            <a:normAutofit lnSpcReduction="10000"/>
          </a:bodyPr>
          <a:lstStyle/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2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You </a:t>
            </a:r>
            <a:r>
              <a:rPr lang="en-US" sz="2800" b="1" dirty="0">
                <a:solidFill>
                  <a:srgbClr val="FF0000"/>
                </a:solidFill>
              </a:rPr>
              <a:t>are</a:t>
            </a:r>
            <a:r>
              <a:rPr lang="en-US" sz="2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so gullible! You </a:t>
            </a:r>
            <a:r>
              <a:rPr lang="en-US" sz="2800" b="1" dirty="0">
                <a:solidFill>
                  <a:srgbClr val="FF0000"/>
                </a:solidFill>
              </a:rPr>
              <a:t>believed</a:t>
            </a:r>
            <a:r>
              <a:rPr lang="en-US" sz="2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all the lies he told you!</a:t>
            </a:r>
            <a:endParaRPr lang="en-US" sz="28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8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rgbClr val="7030A0"/>
                </a:solidFill>
              </a:rPr>
              <a:t>    </a:t>
            </a: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rgbClr val="7030A0"/>
                </a:solidFill>
              </a:rPr>
              <a:t>    Check: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400" b="1" dirty="0" smtClean="0">
                <a:solidFill>
                  <a:srgbClr val="00B050"/>
                </a:solidFill>
              </a:rPr>
              <a:t>If you </a:t>
            </a:r>
            <a:r>
              <a:rPr lang="en-US" sz="2400" b="1" u="sng" dirty="0" smtClean="0">
                <a:solidFill>
                  <a:srgbClr val="00B050"/>
                </a:solidFill>
              </a:rPr>
              <a:t>weren’t</a:t>
            </a:r>
            <a:r>
              <a:rPr lang="en-US" sz="2400" b="1" dirty="0" smtClean="0">
                <a:solidFill>
                  <a:srgbClr val="00B050"/>
                </a:solidFill>
              </a:rPr>
              <a:t> so gullible, you </a:t>
            </a:r>
            <a:r>
              <a:rPr lang="en-US" sz="2400" b="1" u="sng" dirty="0" smtClean="0">
                <a:solidFill>
                  <a:srgbClr val="00B050"/>
                </a:solidFill>
              </a:rPr>
              <a:t>wouldn’t have believed </a:t>
            </a:r>
            <a:r>
              <a:rPr lang="en-US" sz="2400" b="1" dirty="0" smtClean="0">
                <a:solidFill>
                  <a:srgbClr val="00B050"/>
                </a:solidFill>
              </a:rPr>
              <a:t>all the lies he told you.</a:t>
            </a:r>
            <a:endParaRPr lang="bg-BG" sz="24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17</a:t>
            </a:r>
            <a:endParaRPr lang="bg-BG" b="1" dirty="0" smtClean="0"/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>
          <a:xfrm>
            <a:off x="533400" y="2492870"/>
            <a:ext cx="8070850" cy="396031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bg-BG" sz="3200" dirty="0" smtClean="0"/>
              <a:t>	</a:t>
            </a:r>
            <a:r>
              <a:rPr lang="en-US" sz="2800" b="1" dirty="0"/>
              <a:t>I </a:t>
            </a:r>
            <a:r>
              <a:rPr lang="en-US" sz="2800" b="1" dirty="0">
                <a:solidFill>
                  <a:srgbClr val="FF0000"/>
                </a:solidFill>
              </a:rPr>
              <a:t>didn’t look </a:t>
            </a:r>
            <a:r>
              <a:rPr lang="en-US" sz="2800" b="1" dirty="0"/>
              <a:t>after my teeth, so I </a:t>
            </a:r>
            <a:r>
              <a:rPr lang="en-US" sz="2800" b="1" dirty="0">
                <a:solidFill>
                  <a:srgbClr val="FF0000"/>
                </a:solidFill>
              </a:rPr>
              <a:t>have to wear </a:t>
            </a:r>
            <a:r>
              <a:rPr lang="en-US" sz="2800" b="1" dirty="0"/>
              <a:t>false ones now.</a:t>
            </a:r>
            <a:r>
              <a:rPr lang="en-US" dirty="0" smtClean="0"/>
              <a:t>  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b="1" dirty="0">
              <a:solidFill>
                <a:srgbClr val="FFFF00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b="1" dirty="0" smtClean="0">
                <a:solidFill>
                  <a:srgbClr val="FFFF00"/>
                </a:solidFill>
              </a:rPr>
              <a:t>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smtClean="0">
                <a:solidFill>
                  <a:srgbClr val="FFFF00"/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b="1" dirty="0" smtClean="0"/>
              <a:t>    </a:t>
            </a:r>
            <a:r>
              <a:rPr lang="en-US" sz="2400" b="1" dirty="0" smtClean="0">
                <a:solidFill>
                  <a:srgbClr val="00B050"/>
                </a:solidFill>
              </a:rPr>
              <a:t>If I </a:t>
            </a:r>
            <a:r>
              <a:rPr lang="en-US" sz="2400" b="1" u="sng" dirty="0" smtClean="0">
                <a:solidFill>
                  <a:srgbClr val="00B050"/>
                </a:solidFill>
              </a:rPr>
              <a:t>had looked </a:t>
            </a:r>
            <a:r>
              <a:rPr lang="en-US" sz="2400" b="1" dirty="0" smtClean="0">
                <a:solidFill>
                  <a:srgbClr val="00B050"/>
                </a:solidFill>
              </a:rPr>
              <a:t>after my teeth, I </a:t>
            </a:r>
            <a:r>
              <a:rPr lang="en-US" sz="2400" b="1" u="sng" dirty="0" smtClean="0">
                <a:solidFill>
                  <a:srgbClr val="00B050"/>
                </a:solidFill>
              </a:rPr>
              <a:t>wouldn’t have to wear </a:t>
            </a:r>
            <a:r>
              <a:rPr lang="en-US" sz="2400" b="1" dirty="0" smtClean="0">
                <a:solidFill>
                  <a:srgbClr val="00B050"/>
                </a:solidFill>
              </a:rPr>
              <a:t>false ones now.</a:t>
            </a:r>
            <a:endParaRPr lang="bg-BG" sz="2400" b="1" dirty="0" smtClean="0">
              <a:solidFill>
                <a:srgbClr val="00B050"/>
              </a:solidFill>
            </a:endParaRPr>
          </a:p>
          <a:p>
            <a:pPr eaLnBrk="1" hangingPunct="1"/>
            <a:endParaRPr lang="bg-BG" dirty="0" smtClean="0"/>
          </a:p>
        </p:txBody>
      </p:sp>
    </p:spTree>
    <p:extLst>
      <p:ext uri="{BB962C8B-B14F-4D97-AF65-F5344CB8AC3E}">
        <p14:creationId xmlns:p14="http://schemas.microsoft.com/office/powerpoint/2010/main" val="274994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18</a:t>
            </a:r>
            <a:endParaRPr lang="bg-BG" b="1" dirty="0" smtClean="0"/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>
          <a:xfrm>
            <a:off x="533400" y="2348850"/>
            <a:ext cx="8070850" cy="4104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bg-BG" sz="3200" dirty="0" smtClean="0"/>
              <a:t>	</a:t>
            </a:r>
            <a:r>
              <a:rPr lang="en-US" sz="2800" b="1" dirty="0"/>
              <a:t>I </a:t>
            </a:r>
            <a:r>
              <a:rPr lang="en-US" sz="2800" b="1" dirty="0">
                <a:solidFill>
                  <a:srgbClr val="FF0000"/>
                </a:solidFill>
              </a:rPr>
              <a:t>went</a:t>
            </a:r>
            <a:r>
              <a:rPr lang="en-US" sz="2800" b="1" dirty="0"/>
              <a:t> on a sea cruise when I was </a:t>
            </a:r>
            <a:r>
              <a:rPr lang="en-US" sz="2800" b="1" dirty="0" smtClean="0"/>
              <a:t>20. </a:t>
            </a:r>
            <a:r>
              <a:rPr lang="en-US" sz="2800" b="1" dirty="0"/>
              <a:t>There, I </a:t>
            </a:r>
            <a:r>
              <a:rPr lang="en-US" sz="2800" b="1" dirty="0">
                <a:solidFill>
                  <a:srgbClr val="FF0000"/>
                </a:solidFill>
              </a:rPr>
              <a:t>met</a:t>
            </a:r>
            <a:r>
              <a:rPr lang="en-US" sz="2800" b="1" dirty="0"/>
              <a:t> Gloria and </a:t>
            </a:r>
            <a:r>
              <a:rPr lang="en-US" sz="2800" b="1" dirty="0">
                <a:solidFill>
                  <a:srgbClr val="FF0000"/>
                </a:solidFill>
              </a:rPr>
              <a:t>fell</a:t>
            </a:r>
            <a:r>
              <a:rPr lang="en-US" sz="2800" b="1" dirty="0"/>
              <a:t> in love </a:t>
            </a:r>
            <a:r>
              <a:rPr lang="en-US" sz="2800" b="1" dirty="0" smtClean="0"/>
              <a:t>at </a:t>
            </a:r>
            <a:r>
              <a:rPr lang="en-US" sz="2800" b="1" dirty="0"/>
              <a:t>first sight. I </a:t>
            </a:r>
            <a:r>
              <a:rPr lang="en-US" sz="2800" b="1" dirty="0">
                <a:solidFill>
                  <a:srgbClr val="FF0000"/>
                </a:solidFill>
              </a:rPr>
              <a:t>am</a:t>
            </a:r>
            <a:r>
              <a:rPr lang="en-US" sz="2800" b="1" dirty="0"/>
              <a:t> happily married now, and we </a:t>
            </a:r>
            <a:r>
              <a:rPr lang="en-US" sz="2800" b="1" dirty="0">
                <a:solidFill>
                  <a:srgbClr val="FF0000"/>
                </a:solidFill>
              </a:rPr>
              <a:t>have</a:t>
            </a:r>
            <a:r>
              <a:rPr lang="en-US" sz="2800" b="1" dirty="0"/>
              <a:t> two lovely children.</a:t>
            </a:r>
            <a:r>
              <a:rPr lang="en-US" dirty="0" smtClean="0"/>
              <a:t>   </a:t>
            </a:r>
          </a:p>
          <a:p>
            <a:pPr>
              <a:buNone/>
            </a:pPr>
            <a:endParaRPr lang="en-US" dirty="0" smtClean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smtClean="0">
                <a:solidFill>
                  <a:srgbClr val="FFFF00"/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</a:p>
          <a:p>
            <a:pPr>
              <a:buNone/>
            </a:pPr>
            <a:r>
              <a:rPr lang="en-US" b="1" dirty="0" smtClean="0"/>
              <a:t>    </a:t>
            </a:r>
            <a:r>
              <a:rPr lang="en-US" b="1" dirty="0" smtClean="0">
                <a:solidFill>
                  <a:srgbClr val="00B050"/>
                </a:solidFill>
              </a:rPr>
              <a:t>If </a:t>
            </a:r>
            <a:r>
              <a:rPr lang="en-US" b="1" dirty="0">
                <a:solidFill>
                  <a:srgbClr val="00B050"/>
                </a:solidFill>
              </a:rPr>
              <a:t>I </a:t>
            </a:r>
            <a:r>
              <a:rPr lang="en-US" b="1" u="sng" dirty="0">
                <a:solidFill>
                  <a:srgbClr val="00B050"/>
                </a:solidFill>
              </a:rPr>
              <a:t>hadn’t  gone </a:t>
            </a:r>
            <a:r>
              <a:rPr lang="en-US" b="1" dirty="0">
                <a:solidFill>
                  <a:srgbClr val="00B050"/>
                </a:solidFill>
              </a:rPr>
              <a:t>on a sea cruise when I was </a:t>
            </a:r>
            <a:r>
              <a:rPr lang="en-US" b="1" dirty="0" smtClean="0">
                <a:solidFill>
                  <a:srgbClr val="00B050"/>
                </a:solidFill>
              </a:rPr>
              <a:t>20, </a:t>
            </a:r>
            <a:r>
              <a:rPr lang="en-US" b="1" dirty="0">
                <a:solidFill>
                  <a:srgbClr val="00B050"/>
                </a:solidFill>
              </a:rPr>
              <a:t>I </a:t>
            </a:r>
            <a:r>
              <a:rPr lang="en-US" b="1" u="sng" dirty="0">
                <a:solidFill>
                  <a:srgbClr val="00B050"/>
                </a:solidFill>
              </a:rPr>
              <a:t>wouldn’t have met </a:t>
            </a:r>
            <a:r>
              <a:rPr lang="en-US" b="1" dirty="0">
                <a:solidFill>
                  <a:srgbClr val="00B050"/>
                </a:solidFill>
              </a:rPr>
              <a:t>Gloria and </a:t>
            </a:r>
            <a:r>
              <a:rPr lang="en-US" b="1" u="sng" dirty="0">
                <a:solidFill>
                  <a:srgbClr val="00B050"/>
                </a:solidFill>
              </a:rPr>
              <a:t>fallen</a:t>
            </a:r>
            <a:r>
              <a:rPr lang="en-US" b="1" dirty="0">
                <a:solidFill>
                  <a:srgbClr val="00B050"/>
                </a:solidFill>
              </a:rPr>
              <a:t> in love </a:t>
            </a:r>
            <a:r>
              <a:rPr lang="en-US" b="1" dirty="0" smtClean="0">
                <a:solidFill>
                  <a:srgbClr val="00B050"/>
                </a:solidFill>
              </a:rPr>
              <a:t>at </a:t>
            </a:r>
            <a:r>
              <a:rPr lang="en-US" b="1" dirty="0">
                <a:solidFill>
                  <a:srgbClr val="00B050"/>
                </a:solidFill>
              </a:rPr>
              <a:t>first sight; I </a:t>
            </a:r>
            <a:r>
              <a:rPr lang="en-US" b="1" u="sng" dirty="0">
                <a:solidFill>
                  <a:srgbClr val="00B050"/>
                </a:solidFill>
              </a:rPr>
              <a:t>wouldn’t be </a:t>
            </a:r>
            <a:r>
              <a:rPr lang="en-US" b="1" dirty="0">
                <a:solidFill>
                  <a:srgbClr val="00B050"/>
                </a:solidFill>
              </a:rPr>
              <a:t>happily married now, and we </a:t>
            </a:r>
            <a:r>
              <a:rPr lang="en-US" b="1" u="sng" dirty="0">
                <a:solidFill>
                  <a:srgbClr val="00B050"/>
                </a:solidFill>
              </a:rPr>
              <a:t>wouldn’t have</a:t>
            </a:r>
            <a:r>
              <a:rPr lang="en-US" b="1" dirty="0">
                <a:solidFill>
                  <a:srgbClr val="00B050"/>
                </a:solidFill>
              </a:rPr>
              <a:t> two lovely </a:t>
            </a:r>
            <a:r>
              <a:rPr lang="en-US" b="1" dirty="0" smtClean="0">
                <a:solidFill>
                  <a:srgbClr val="00B050"/>
                </a:solidFill>
              </a:rPr>
              <a:t>children.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022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400" b="1" dirty="0" smtClean="0"/>
              <a:t/>
            </a:r>
            <a:br>
              <a:rPr lang="en-US" sz="3400" b="1" dirty="0" smtClean="0"/>
            </a:br>
            <a:r>
              <a:rPr lang="en-US" sz="3400" b="1" dirty="0" smtClean="0"/>
              <a:t>    </a:t>
            </a:r>
            <a:r>
              <a:rPr lang="bg-BG" sz="34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INSTRUCTIONS</a:t>
            </a:r>
            <a:r>
              <a:rPr lang="en-US" sz="34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 3</a:t>
            </a:r>
            <a:endParaRPr lang="bg-BG" sz="3400" b="1" cap="all" dirty="0" smtClean="0">
              <a:solidFill>
                <a:srgbClr val="7030A0"/>
              </a:solidFill>
              <a:latin typeface="Georgia" panose="02040502050405020303" pitchFamily="18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539440" y="2420860"/>
            <a:ext cx="7994960" cy="3744520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en-US" sz="5900" b="1" u="sng" dirty="0" smtClean="0">
                <a:solidFill>
                  <a:srgbClr val="FF0000"/>
                </a:solidFill>
              </a:rPr>
              <a:t>What’s Wrong?</a:t>
            </a:r>
          </a:p>
          <a:p>
            <a:pPr algn="just">
              <a:buNone/>
            </a:pPr>
            <a:endParaRPr lang="en-US" sz="2600" b="1" dirty="0">
              <a:solidFill>
                <a:srgbClr val="FF0000"/>
              </a:solidFill>
            </a:endParaRPr>
          </a:p>
          <a:p>
            <a:pPr algn="just">
              <a:buNone/>
            </a:pPr>
            <a:r>
              <a:rPr lang="en-US" sz="2600" b="1" dirty="0" smtClean="0">
                <a:solidFill>
                  <a:srgbClr val="0070C0"/>
                </a:solidFill>
              </a:rPr>
              <a:t>      </a:t>
            </a:r>
            <a:r>
              <a:rPr lang="en-US" sz="5100" b="1" dirty="0" smtClean="0">
                <a:solidFill>
                  <a:srgbClr val="0070C0"/>
                </a:solidFill>
              </a:rPr>
              <a:t>	For slides 19-26 which follow, correct the mistakes in the conditional forms, as in the example below:</a:t>
            </a:r>
            <a:endParaRPr lang="en-US" sz="5100" b="1" dirty="0">
              <a:solidFill>
                <a:srgbClr val="0070C0"/>
              </a:solidFill>
            </a:endParaRPr>
          </a:p>
          <a:p>
            <a:pPr algn="just">
              <a:buNone/>
            </a:pPr>
            <a:r>
              <a:rPr lang="en-US" sz="3300" b="1" dirty="0" smtClean="0">
                <a:solidFill>
                  <a:srgbClr val="0070C0"/>
                </a:solidFill>
              </a:rPr>
              <a:t>             </a:t>
            </a:r>
            <a:r>
              <a:rPr lang="en-US" sz="3300" b="1" dirty="0" smtClean="0">
                <a:solidFill>
                  <a:schemeClr val="tx1"/>
                </a:solidFill>
              </a:rPr>
              <a:t>I </a:t>
            </a:r>
            <a:r>
              <a:rPr lang="en-US" sz="3300" b="1" dirty="0">
                <a:solidFill>
                  <a:schemeClr val="tx1"/>
                </a:solidFill>
              </a:rPr>
              <a:t>would have come to the party if they </a:t>
            </a:r>
            <a:r>
              <a:rPr lang="en-US" sz="3300" b="1" strike="sngStrike" dirty="0">
                <a:solidFill>
                  <a:srgbClr val="C00000"/>
                </a:solidFill>
              </a:rPr>
              <a:t>invited</a:t>
            </a:r>
            <a:r>
              <a:rPr lang="en-US" sz="3300" b="1" dirty="0">
                <a:solidFill>
                  <a:schemeClr val="tx1"/>
                </a:solidFill>
              </a:rPr>
              <a:t> me.</a:t>
            </a:r>
          </a:p>
          <a:p>
            <a:pPr algn="just">
              <a:buNone/>
            </a:pPr>
            <a:r>
              <a:rPr lang="en-US" sz="3300" b="1" dirty="0">
                <a:solidFill>
                  <a:schemeClr val="tx1"/>
                </a:solidFill>
              </a:rPr>
              <a:t>             </a:t>
            </a:r>
            <a:r>
              <a:rPr lang="en-US" sz="3300" b="1" dirty="0" smtClean="0">
                <a:solidFill>
                  <a:schemeClr val="tx1"/>
                </a:solidFill>
              </a:rPr>
              <a:t>                                                             </a:t>
            </a:r>
            <a:r>
              <a:rPr lang="en-US" sz="3300" b="1" dirty="0" smtClean="0">
                <a:solidFill>
                  <a:srgbClr val="00B050"/>
                </a:solidFill>
              </a:rPr>
              <a:t>had </a:t>
            </a:r>
            <a:r>
              <a:rPr lang="en-US" sz="3300" b="1" dirty="0">
                <a:solidFill>
                  <a:srgbClr val="00B050"/>
                </a:solidFill>
              </a:rPr>
              <a:t>invited</a:t>
            </a:r>
          </a:p>
          <a:p>
            <a:pPr algn="just">
              <a:buNone/>
            </a:pPr>
            <a:r>
              <a:rPr lang="en-US" sz="2600" b="1" dirty="0">
                <a:solidFill>
                  <a:srgbClr val="FF0000"/>
                </a:solidFill>
              </a:rPr>
              <a:t>	</a:t>
            </a:r>
            <a:r>
              <a:rPr lang="en-US" sz="2600" b="1" dirty="0" smtClean="0">
                <a:solidFill>
                  <a:srgbClr val="FF0000"/>
                </a:solidFill>
              </a:rPr>
              <a:t>	</a:t>
            </a:r>
            <a:r>
              <a:rPr lang="en-US" sz="2600" b="1" dirty="0" smtClean="0">
                <a:solidFill>
                  <a:srgbClr val="0070C0"/>
                </a:solidFill>
              </a:rPr>
              <a:t>     </a:t>
            </a:r>
          </a:p>
          <a:p>
            <a:pPr algn="just">
              <a:buNone/>
            </a:pPr>
            <a:r>
              <a:rPr lang="en-US" sz="5100" b="1" dirty="0" smtClean="0">
                <a:solidFill>
                  <a:srgbClr val="0070C0"/>
                </a:solidFill>
              </a:rPr>
              <a:t>   Click </a:t>
            </a:r>
            <a:r>
              <a:rPr lang="en-US" sz="5100" b="1" dirty="0">
                <a:solidFill>
                  <a:srgbClr val="0070C0"/>
                </a:solidFill>
              </a:rPr>
              <a:t>on the line </a:t>
            </a:r>
            <a:r>
              <a:rPr lang="en-US" sz="5100" b="1" u="sng" dirty="0">
                <a:solidFill>
                  <a:srgbClr val="0070C0"/>
                </a:solidFill>
              </a:rPr>
              <a:t>after</a:t>
            </a:r>
            <a:r>
              <a:rPr lang="en-US" sz="5100" b="1" dirty="0">
                <a:solidFill>
                  <a:srgbClr val="0070C0"/>
                </a:solidFill>
              </a:rPr>
              <a:t> </a:t>
            </a:r>
            <a:r>
              <a:rPr lang="en-US" sz="5100" b="1" dirty="0">
                <a:solidFill>
                  <a:srgbClr val="7030A0"/>
                </a:solidFill>
              </a:rPr>
              <a:t>‘Check’ </a:t>
            </a:r>
            <a:r>
              <a:rPr lang="en-US" sz="5100" b="1" dirty="0">
                <a:solidFill>
                  <a:srgbClr val="0070C0"/>
                </a:solidFill>
              </a:rPr>
              <a:t>or press Enter to see the correct answer.</a:t>
            </a:r>
            <a:endParaRPr lang="en-US" sz="5100" b="1" dirty="0" smtClean="0">
              <a:solidFill>
                <a:srgbClr val="FF0000"/>
              </a:solidFill>
            </a:endParaRP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sz="2600" b="1" dirty="0">
                <a:solidFill>
                  <a:srgbClr val="FF0000"/>
                </a:solidFill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</a:rPr>
              <a:t>   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363509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dirty="0" smtClean="0"/>
              <a:t>1</a:t>
            </a:r>
            <a:r>
              <a:rPr lang="en-US" b="1" dirty="0"/>
              <a:t>9</a:t>
            </a:r>
            <a:endParaRPr lang="bg-BG" b="1" dirty="0" smtClean="0"/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533400" y="1772770"/>
            <a:ext cx="8001000" cy="4162893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bg-BG" sz="3200" dirty="0" smtClean="0"/>
              <a:t>	</a:t>
            </a:r>
            <a:endParaRPr lang="en-US" sz="3200" dirty="0" smtClean="0"/>
          </a:p>
          <a:p>
            <a:pPr>
              <a:buNone/>
            </a:pPr>
            <a:r>
              <a:rPr lang="en-US" sz="3200" b="1" dirty="0"/>
              <a:t> </a:t>
            </a:r>
            <a:r>
              <a:rPr lang="en-US" sz="3200" b="1" dirty="0" smtClean="0"/>
              <a:t>  </a:t>
            </a:r>
            <a:r>
              <a:rPr lang="en-US" sz="2800" b="1" dirty="0"/>
              <a:t>If I have a little free time this weekend, I promise I call you.</a:t>
            </a:r>
            <a:endParaRPr lang="en-US" sz="2800" dirty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sz="2800" dirty="0" smtClean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sz="2800" dirty="0" smtClean="0"/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sz="2400" b="1" dirty="0" smtClean="0">
                <a:solidFill>
                  <a:srgbClr val="7030A0"/>
                </a:solidFill>
              </a:rPr>
              <a:t> 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>
                <a:solidFill>
                  <a:srgbClr val="00B050"/>
                </a:solidFill>
              </a:rPr>
              <a:t>If I have a little free time this weekend, I promise I </a:t>
            </a:r>
            <a:r>
              <a:rPr lang="en-US" b="1" dirty="0" smtClean="0">
                <a:solidFill>
                  <a:srgbClr val="FF0000"/>
                </a:solidFill>
              </a:rPr>
              <a:t>will call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en-US" b="1" dirty="0">
                <a:solidFill>
                  <a:srgbClr val="00B050"/>
                </a:solidFill>
              </a:rPr>
              <a:t>you.</a:t>
            </a:r>
            <a:endParaRPr lang="bg-BG" i="1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41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20</a:t>
            </a:r>
            <a:endParaRPr lang="bg-BG" b="1" dirty="0" smtClean="0"/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531813" y="2636890"/>
            <a:ext cx="8360787" cy="3672510"/>
          </a:xfrm>
        </p:spPr>
        <p:txBody>
          <a:bodyPr rtlCol="0">
            <a:normAutofit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won’t lend you any money unless you don’t promise to pay me back a.s.a.p.</a:t>
            </a: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</a:t>
            </a:r>
            <a:r>
              <a:rPr lang="en-US" sz="2600" b="1" dirty="0" smtClean="0">
                <a:solidFill>
                  <a:srgbClr val="7030A0"/>
                </a:solidFill>
              </a:rPr>
              <a:t>:</a:t>
            </a:r>
            <a:endParaRPr lang="en-US" sz="2600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>
                <a:solidFill>
                  <a:srgbClr val="00B050"/>
                </a:solidFill>
              </a:rPr>
              <a:t>I won’t lend you any money </a:t>
            </a:r>
            <a:r>
              <a:rPr lang="en-US" b="1" dirty="0" smtClean="0">
                <a:solidFill>
                  <a:srgbClr val="FF0000"/>
                </a:solidFill>
              </a:rPr>
              <a:t>if you don’t </a:t>
            </a:r>
            <a:r>
              <a:rPr lang="en-US" b="1" dirty="0">
                <a:solidFill>
                  <a:srgbClr val="FF0000"/>
                </a:solidFill>
              </a:rPr>
              <a:t>promise </a:t>
            </a:r>
            <a:r>
              <a:rPr lang="en-US" b="1" dirty="0" smtClean="0">
                <a:solidFill>
                  <a:srgbClr val="FF0000"/>
                </a:solidFill>
              </a:rPr>
              <a:t>/ unless you promise</a:t>
            </a:r>
            <a:r>
              <a:rPr lang="en-US" b="1" dirty="0" smtClean="0">
                <a:solidFill>
                  <a:srgbClr val="00B050"/>
                </a:solidFill>
              </a:rPr>
              <a:t> to </a:t>
            </a:r>
            <a:r>
              <a:rPr lang="en-US" b="1" dirty="0">
                <a:solidFill>
                  <a:srgbClr val="00B050"/>
                </a:solidFill>
              </a:rPr>
              <a:t>pay me back a.s.a.p.</a:t>
            </a:r>
            <a:endParaRPr lang="bg-BG" sz="2400" b="1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168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21</a:t>
            </a:r>
            <a:endParaRPr lang="bg-BG" b="1" dirty="0" smtClean="0"/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467430" y="2348850"/>
            <a:ext cx="8286750" cy="388854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</a:t>
            </a:r>
          </a:p>
          <a:p>
            <a:pPr>
              <a:spcAft>
                <a:spcPts val="0"/>
              </a:spcAft>
              <a:buNone/>
              <a:defRPr/>
            </a:pPr>
            <a:r>
              <a:rPr lang="bg-BG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 wouldn’t be broke now if I didn’t go shopping yesterday. </a:t>
            </a: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3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sz="3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b="1" dirty="0" smtClean="0">
                <a:solidFill>
                  <a:srgbClr val="7030A0"/>
                </a:solidFill>
              </a:rPr>
              <a:t>Check:</a:t>
            </a:r>
            <a:endParaRPr lang="en-US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</a:t>
            </a:r>
            <a:r>
              <a:rPr lang="en-US" b="1" dirty="0">
                <a:solidFill>
                  <a:srgbClr val="00B050"/>
                </a:solidFill>
              </a:rPr>
              <a:t>I wouldn’t be broke now if I </a:t>
            </a:r>
            <a:r>
              <a:rPr lang="en-US" b="1" dirty="0" smtClean="0">
                <a:solidFill>
                  <a:srgbClr val="FF0000"/>
                </a:solidFill>
              </a:rPr>
              <a:t>hadn’t gone </a:t>
            </a:r>
            <a:r>
              <a:rPr lang="en-US" b="1" dirty="0" smtClean="0">
                <a:solidFill>
                  <a:srgbClr val="00B050"/>
                </a:solidFill>
              </a:rPr>
              <a:t>shopping </a:t>
            </a:r>
            <a:r>
              <a:rPr lang="en-US" b="1" dirty="0">
                <a:solidFill>
                  <a:srgbClr val="00B050"/>
                </a:solidFill>
              </a:rPr>
              <a:t>yesterday. 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22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22</a:t>
            </a:r>
            <a:endParaRPr lang="bg-BG" b="1" dirty="0" smtClean="0"/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533400" y="2564880"/>
            <a:ext cx="7999413" cy="3370783"/>
          </a:xfrm>
        </p:spPr>
        <p:txBody>
          <a:bodyPr rtlCol="0">
            <a:normAutofit/>
          </a:bodyPr>
          <a:lstStyle/>
          <a:p>
            <a:pPr>
              <a:spcAft>
                <a:spcPts val="0"/>
              </a:spcAft>
              <a:buNone/>
              <a:defRPr/>
            </a:pPr>
            <a:r>
              <a:rPr lang="bg-BG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 wouldn’t have passed the test if Christina hadn’t been helped me.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3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b="1" dirty="0" smtClean="0">
                <a:solidFill>
                  <a:srgbClr val="7030A0"/>
                </a:solidFill>
              </a:rPr>
              <a:t>Check:</a:t>
            </a:r>
            <a:endParaRPr lang="en-US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en-US" b="1" dirty="0">
                <a:solidFill>
                  <a:srgbClr val="00B050"/>
                </a:solidFill>
              </a:rPr>
              <a:t>I wouldn’t have passed the test if Christina </a:t>
            </a:r>
            <a:r>
              <a:rPr lang="en-US" b="1" dirty="0">
                <a:solidFill>
                  <a:srgbClr val="FF0000"/>
                </a:solidFill>
              </a:rPr>
              <a:t>hadn’t </a:t>
            </a:r>
            <a:r>
              <a:rPr lang="en-US" b="1" dirty="0" smtClean="0">
                <a:solidFill>
                  <a:srgbClr val="FF0000"/>
                </a:solidFill>
              </a:rPr>
              <a:t>helped </a:t>
            </a:r>
            <a:r>
              <a:rPr lang="en-US" b="1" dirty="0">
                <a:solidFill>
                  <a:srgbClr val="00B050"/>
                </a:solidFill>
              </a:rPr>
              <a:t>me.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223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23</a:t>
            </a:r>
            <a:endParaRPr lang="bg-BG" b="1" dirty="0" smtClean="0"/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533400" y="2636890"/>
            <a:ext cx="8215180" cy="3600500"/>
          </a:xfrm>
        </p:spPr>
        <p:txBody>
          <a:bodyPr rtlCol="0">
            <a:normAutofit/>
          </a:bodyPr>
          <a:lstStyle/>
          <a:p>
            <a:pPr>
              <a:spcAft>
                <a:spcPts val="0"/>
              </a:spcAft>
              <a:buNone/>
              <a:defRPr/>
            </a:pPr>
            <a:r>
              <a:rPr lang="bg-B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 would have gone up in the mountains last weekend if it wouldn’t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rain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 heavily.</a:t>
            </a: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 smtClean="0">
                <a:solidFill>
                  <a:srgbClr val="7030A0"/>
                </a:solidFill>
              </a:rPr>
              <a:t>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 smtClean="0">
                <a:solidFill>
                  <a:srgbClr val="7030A0"/>
                </a:solidFill>
              </a:rPr>
              <a:t>    </a:t>
            </a:r>
            <a:r>
              <a:rPr lang="en-US" b="1" dirty="0" smtClean="0">
                <a:solidFill>
                  <a:srgbClr val="7030A0"/>
                </a:solidFill>
              </a:rPr>
              <a:t>Check:</a:t>
            </a:r>
            <a:endParaRPr lang="en-US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>
                <a:solidFill>
                  <a:srgbClr val="00B050"/>
                </a:solidFill>
              </a:rPr>
              <a:t>I would have gone up in the mountains last weekend if it </a:t>
            </a:r>
            <a:r>
              <a:rPr lang="en-US" b="1" dirty="0" smtClean="0">
                <a:solidFill>
                  <a:srgbClr val="FF0000"/>
                </a:solidFill>
              </a:rPr>
              <a:t>hadn’t rained </a:t>
            </a:r>
            <a:r>
              <a:rPr lang="en-US" b="1" dirty="0">
                <a:solidFill>
                  <a:srgbClr val="00B050"/>
                </a:solidFill>
              </a:rPr>
              <a:t>so heavily.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435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24</a:t>
            </a:r>
            <a:endParaRPr lang="bg-BG" b="1" dirty="0" smtClean="0"/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>
          <a:xfrm>
            <a:off x="533400" y="2636890"/>
            <a:ext cx="7854950" cy="3298773"/>
          </a:xfrm>
        </p:spPr>
        <p:txBody>
          <a:bodyPr rtlCol="0">
            <a:normAutofit/>
          </a:bodyPr>
          <a:lstStyle/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2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If I am in your place, I will start looking for a new job immediately.</a:t>
            </a:r>
            <a:endParaRPr lang="en-US" sz="28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rgbClr val="7030A0"/>
                </a:solidFill>
              </a:rPr>
              <a:t>    </a:t>
            </a: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rgbClr val="7030A0"/>
                </a:solidFill>
              </a:rPr>
              <a:t>    Check:</a:t>
            </a: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>
                <a:solidFill>
                  <a:srgbClr val="00B050"/>
                </a:solidFill>
              </a:rPr>
              <a:t>If I </a:t>
            </a:r>
            <a:r>
              <a:rPr lang="en-US" b="1" dirty="0" smtClean="0">
                <a:solidFill>
                  <a:srgbClr val="FF0000"/>
                </a:solidFill>
              </a:rPr>
              <a:t>were </a:t>
            </a:r>
            <a:r>
              <a:rPr lang="en-US" b="1" dirty="0" smtClean="0">
                <a:solidFill>
                  <a:srgbClr val="00B050"/>
                </a:solidFill>
              </a:rPr>
              <a:t>in </a:t>
            </a:r>
            <a:r>
              <a:rPr lang="en-US" b="1" dirty="0">
                <a:solidFill>
                  <a:srgbClr val="00B050"/>
                </a:solidFill>
              </a:rPr>
              <a:t>your place, I </a:t>
            </a:r>
            <a:r>
              <a:rPr lang="en-US" b="1" dirty="0" smtClean="0">
                <a:solidFill>
                  <a:srgbClr val="FF0000"/>
                </a:solidFill>
              </a:rPr>
              <a:t>would </a:t>
            </a:r>
            <a:r>
              <a:rPr lang="en-US" b="1" dirty="0" smtClean="0">
                <a:solidFill>
                  <a:srgbClr val="00B050"/>
                </a:solidFill>
              </a:rPr>
              <a:t>start </a:t>
            </a:r>
            <a:r>
              <a:rPr lang="en-US" b="1" dirty="0">
                <a:solidFill>
                  <a:srgbClr val="00B050"/>
                </a:solidFill>
              </a:rPr>
              <a:t>looking for a new job immediately.</a:t>
            </a:r>
            <a:endParaRPr lang="bg-BG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011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25</a:t>
            </a:r>
            <a:endParaRPr lang="bg-BG" b="1" dirty="0" smtClean="0"/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>
          <a:xfrm>
            <a:off x="533400" y="2492870"/>
            <a:ext cx="8070850" cy="396031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bg-BG" sz="3200" dirty="0" smtClean="0"/>
              <a:t>	</a:t>
            </a:r>
            <a:r>
              <a:rPr lang="en-US" sz="2800" b="1" dirty="0"/>
              <a:t>If I was born in America, I might be living a much better life now.</a:t>
            </a:r>
            <a:endParaRPr lang="en-US" b="1" dirty="0">
              <a:solidFill>
                <a:srgbClr val="FFFF00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b="1" dirty="0" smtClean="0">
                <a:solidFill>
                  <a:srgbClr val="FFFF00"/>
                </a:solidFill>
              </a:rPr>
              <a:t>   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b="1" dirty="0" smtClean="0">
              <a:solidFill>
                <a:srgbClr val="FFFF00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smtClean="0">
                <a:solidFill>
                  <a:srgbClr val="FFFF00"/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</a:p>
          <a:p>
            <a:pPr>
              <a:buNone/>
            </a:pPr>
            <a:r>
              <a:rPr lang="en-US" b="1" dirty="0" smtClean="0"/>
              <a:t>    </a:t>
            </a:r>
            <a:r>
              <a:rPr lang="en-US" b="1" dirty="0">
                <a:solidFill>
                  <a:srgbClr val="00B050"/>
                </a:solidFill>
              </a:rPr>
              <a:t>If I </a:t>
            </a:r>
            <a:r>
              <a:rPr lang="en-US" b="1" dirty="0" smtClean="0">
                <a:solidFill>
                  <a:srgbClr val="FF0000"/>
                </a:solidFill>
              </a:rPr>
              <a:t>had been </a:t>
            </a:r>
            <a:r>
              <a:rPr lang="en-US" b="1" dirty="0" smtClean="0">
                <a:solidFill>
                  <a:srgbClr val="00B050"/>
                </a:solidFill>
              </a:rPr>
              <a:t>born </a:t>
            </a:r>
            <a:r>
              <a:rPr lang="en-US" b="1" dirty="0">
                <a:solidFill>
                  <a:srgbClr val="00B050"/>
                </a:solidFill>
              </a:rPr>
              <a:t>in America, I might be living a much better life now.</a:t>
            </a:r>
            <a:endParaRPr lang="bg-BG" dirty="0" smtClean="0"/>
          </a:p>
        </p:txBody>
      </p:sp>
    </p:spTree>
    <p:extLst>
      <p:ext uri="{BB962C8B-B14F-4D97-AF65-F5344CB8AC3E}">
        <p14:creationId xmlns:p14="http://schemas.microsoft.com/office/powerpoint/2010/main" val="3446941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26</a:t>
            </a:r>
            <a:endParaRPr lang="bg-BG" b="1" dirty="0" smtClean="0"/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>
          <a:xfrm>
            <a:off x="533400" y="2348850"/>
            <a:ext cx="8070850" cy="4104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bg-BG" sz="3200" dirty="0" smtClean="0"/>
              <a:t>	</a:t>
            </a:r>
            <a:r>
              <a:rPr lang="en-US" sz="2800" b="1" dirty="0"/>
              <a:t>If it wasn’t your help, I would never have got the job</a:t>
            </a:r>
            <a:r>
              <a:rPr lang="en-US" sz="2800" b="1" dirty="0" smtClean="0"/>
              <a:t>. </a:t>
            </a:r>
          </a:p>
          <a:p>
            <a:pPr>
              <a:buNone/>
            </a:pPr>
            <a:endParaRPr lang="en-US" sz="2800" b="1" dirty="0"/>
          </a:p>
          <a:p>
            <a:pPr>
              <a:buNone/>
            </a:pPr>
            <a:endParaRPr lang="en-US" sz="2800" b="1" dirty="0" smtClean="0"/>
          </a:p>
          <a:p>
            <a:pPr>
              <a:buNone/>
            </a:pPr>
            <a:endParaRPr lang="en-US" dirty="0" smtClean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smtClean="0">
                <a:solidFill>
                  <a:srgbClr val="FFFF00"/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</a:p>
          <a:p>
            <a:pPr>
              <a:buNone/>
            </a:pPr>
            <a:r>
              <a:rPr lang="en-US" b="1" dirty="0" smtClean="0"/>
              <a:t>    </a:t>
            </a:r>
            <a:r>
              <a:rPr lang="en-US" b="1" dirty="0">
                <a:solidFill>
                  <a:srgbClr val="00B050"/>
                </a:solidFill>
              </a:rPr>
              <a:t>If it wasn’t </a:t>
            </a:r>
            <a:r>
              <a:rPr lang="en-US" b="1" dirty="0" smtClean="0">
                <a:solidFill>
                  <a:srgbClr val="FF0000"/>
                </a:solidFill>
              </a:rPr>
              <a:t>for </a:t>
            </a:r>
            <a:r>
              <a:rPr lang="en-US" b="1" dirty="0" smtClean="0">
                <a:solidFill>
                  <a:srgbClr val="00B050"/>
                </a:solidFill>
              </a:rPr>
              <a:t>your </a:t>
            </a:r>
            <a:r>
              <a:rPr lang="en-US" b="1" dirty="0">
                <a:solidFill>
                  <a:srgbClr val="00B050"/>
                </a:solidFill>
              </a:rPr>
              <a:t>help, I would never have got the job.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075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400" b="1" dirty="0" smtClean="0"/>
              <a:t/>
            </a:r>
            <a:br>
              <a:rPr lang="en-US" sz="3400" b="1" dirty="0" smtClean="0"/>
            </a:br>
            <a:r>
              <a:rPr lang="en-US" sz="3400" b="1" dirty="0" smtClean="0"/>
              <a:t>    </a:t>
            </a:r>
            <a:r>
              <a:rPr lang="bg-BG" sz="34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INSTRUCTIONS</a:t>
            </a:r>
            <a:r>
              <a:rPr lang="en-US" sz="34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 4</a:t>
            </a:r>
            <a:endParaRPr lang="bg-BG" sz="3400" b="1" cap="all" dirty="0" smtClean="0">
              <a:solidFill>
                <a:srgbClr val="7030A0"/>
              </a:solidFill>
              <a:latin typeface="Georgia" panose="02040502050405020303" pitchFamily="18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539440" y="2420860"/>
            <a:ext cx="7994960" cy="374452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endParaRPr lang="en-US" sz="2600" b="1" dirty="0">
              <a:solidFill>
                <a:srgbClr val="FF0000"/>
              </a:solidFill>
            </a:endParaRPr>
          </a:p>
          <a:p>
            <a:pPr algn="just">
              <a:buNone/>
            </a:pPr>
            <a:r>
              <a:rPr lang="en-US" sz="2600" b="1" dirty="0" smtClean="0">
                <a:solidFill>
                  <a:srgbClr val="0070C0"/>
                </a:solidFill>
              </a:rPr>
              <a:t>   </a:t>
            </a:r>
            <a:r>
              <a:rPr lang="en-US" sz="2600" b="1" dirty="0">
                <a:solidFill>
                  <a:srgbClr val="0070C0"/>
                </a:solidFill>
              </a:rPr>
              <a:t> </a:t>
            </a:r>
            <a:r>
              <a:rPr lang="en-US" b="1" dirty="0" smtClean="0">
                <a:solidFill>
                  <a:srgbClr val="0070C0"/>
                </a:solidFill>
              </a:rPr>
              <a:t>For slides 27-42 which follow, put the verbs in brackets in the correct form to make </a:t>
            </a:r>
            <a:r>
              <a:rPr lang="en-US" b="1" dirty="0">
                <a:solidFill>
                  <a:srgbClr val="0070C0"/>
                </a:solidFill>
              </a:rPr>
              <a:t>conditional </a:t>
            </a:r>
            <a:r>
              <a:rPr lang="en-US" b="1" dirty="0" smtClean="0">
                <a:solidFill>
                  <a:srgbClr val="0070C0"/>
                </a:solidFill>
              </a:rPr>
              <a:t>sentences.</a:t>
            </a:r>
            <a:r>
              <a:rPr lang="en-US" sz="3400" b="1" dirty="0">
                <a:solidFill>
                  <a:srgbClr val="FF0000"/>
                </a:solidFill>
              </a:rPr>
              <a:t>	</a:t>
            </a:r>
            <a:r>
              <a:rPr lang="en-US" sz="3400" b="1" dirty="0" smtClean="0">
                <a:solidFill>
                  <a:srgbClr val="FF0000"/>
                </a:solidFill>
              </a:rPr>
              <a:t>	</a:t>
            </a:r>
            <a:r>
              <a:rPr lang="en-US" sz="3400" b="1" dirty="0" smtClean="0">
                <a:solidFill>
                  <a:srgbClr val="0070C0"/>
                </a:solidFill>
              </a:rPr>
              <a:t>     </a:t>
            </a:r>
          </a:p>
          <a:p>
            <a:pPr algn="just">
              <a:buNone/>
            </a:pPr>
            <a:r>
              <a:rPr lang="en-US" sz="3400" b="1" dirty="0" smtClean="0">
                <a:solidFill>
                  <a:srgbClr val="0070C0"/>
                </a:solidFill>
              </a:rPr>
              <a:t>  </a:t>
            </a:r>
          </a:p>
          <a:p>
            <a:pPr algn="just">
              <a:buNone/>
            </a:pPr>
            <a:r>
              <a:rPr lang="en-US" sz="3400" b="1" dirty="0" smtClean="0">
                <a:solidFill>
                  <a:srgbClr val="0070C0"/>
                </a:solidFill>
              </a:rPr>
              <a:t>   </a:t>
            </a:r>
            <a:r>
              <a:rPr lang="en-US" b="1" dirty="0" smtClean="0">
                <a:solidFill>
                  <a:srgbClr val="0070C0"/>
                </a:solidFill>
              </a:rPr>
              <a:t>Click </a:t>
            </a:r>
            <a:r>
              <a:rPr lang="en-US" b="1" dirty="0">
                <a:solidFill>
                  <a:srgbClr val="0070C0"/>
                </a:solidFill>
              </a:rPr>
              <a:t>on the line </a:t>
            </a:r>
            <a:r>
              <a:rPr lang="en-US" b="1" u="sng" dirty="0">
                <a:solidFill>
                  <a:srgbClr val="0070C0"/>
                </a:solidFill>
              </a:rPr>
              <a:t>after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>
                <a:solidFill>
                  <a:srgbClr val="7030A0"/>
                </a:solidFill>
              </a:rPr>
              <a:t>‘Check’ </a:t>
            </a:r>
            <a:r>
              <a:rPr lang="en-US" b="1" dirty="0">
                <a:solidFill>
                  <a:srgbClr val="0070C0"/>
                </a:solidFill>
              </a:rPr>
              <a:t>or press Enter to see the correct answer.</a:t>
            </a:r>
            <a:endParaRPr lang="en-US" b="1" dirty="0" smtClean="0">
              <a:solidFill>
                <a:srgbClr val="FF0000"/>
              </a:solidFill>
            </a:endParaRP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sz="2600" b="1" dirty="0">
                <a:solidFill>
                  <a:srgbClr val="FF0000"/>
                </a:solidFill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</a:rPr>
              <a:t>   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313764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27</a:t>
            </a:r>
            <a:endParaRPr lang="bg-BG" b="1" dirty="0" smtClean="0"/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533400" y="1772770"/>
            <a:ext cx="8001000" cy="4162893"/>
          </a:xfrm>
        </p:spPr>
        <p:txBody>
          <a:bodyPr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bg-BG" sz="3200" dirty="0" smtClean="0"/>
              <a:t>	</a:t>
            </a:r>
            <a:endParaRPr lang="en-US" sz="3200" dirty="0" smtClean="0"/>
          </a:p>
          <a:p>
            <a:pPr>
              <a:buNone/>
            </a:pPr>
            <a:r>
              <a:rPr lang="en-US" sz="3200" b="1" dirty="0"/>
              <a:t> </a:t>
            </a:r>
            <a:r>
              <a:rPr lang="en-US" sz="3200" b="1" dirty="0" smtClean="0"/>
              <a:t>  </a:t>
            </a:r>
            <a:r>
              <a:rPr lang="en-US" sz="2800" b="1" dirty="0" smtClean="0"/>
              <a:t>You </a:t>
            </a:r>
            <a:r>
              <a:rPr lang="en-US" sz="2800" b="1" dirty="0"/>
              <a:t>will smell if you </a:t>
            </a:r>
            <a:r>
              <a:rPr lang="en-US" sz="2800" b="1" dirty="0" smtClean="0"/>
              <a:t>(</a:t>
            </a:r>
            <a:r>
              <a:rPr lang="en-US" sz="2800" b="1" dirty="0">
                <a:solidFill>
                  <a:srgbClr val="FF0000"/>
                </a:solidFill>
              </a:rPr>
              <a:t>not change</a:t>
            </a:r>
            <a:r>
              <a:rPr lang="en-US" sz="2800" b="1" dirty="0"/>
              <a:t>) your clothes. </a:t>
            </a:r>
            <a:endParaRPr lang="en-US" sz="2800" dirty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sz="2800" dirty="0" smtClean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sz="2800" dirty="0" smtClean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sz="2800" dirty="0" smtClean="0"/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sz="2400" b="1" dirty="0" smtClean="0">
                <a:solidFill>
                  <a:srgbClr val="7030A0"/>
                </a:solidFill>
              </a:rPr>
              <a:t> 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 smtClean="0">
                <a:solidFill>
                  <a:srgbClr val="00B050"/>
                </a:solidFill>
              </a:rPr>
              <a:t>You </a:t>
            </a:r>
            <a:r>
              <a:rPr lang="en-US" b="1" dirty="0">
                <a:solidFill>
                  <a:srgbClr val="00B050"/>
                </a:solidFill>
              </a:rPr>
              <a:t>will smell if you </a:t>
            </a:r>
            <a:r>
              <a:rPr lang="en-US" b="1" u="sng" dirty="0">
                <a:solidFill>
                  <a:srgbClr val="00B050"/>
                </a:solidFill>
              </a:rPr>
              <a:t>don’t change </a:t>
            </a:r>
            <a:r>
              <a:rPr lang="en-US" b="1" dirty="0" smtClean="0">
                <a:solidFill>
                  <a:srgbClr val="00B050"/>
                </a:solidFill>
              </a:rPr>
              <a:t>your </a:t>
            </a:r>
            <a:r>
              <a:rPr lang="en-US" b="1" dirty="0">
                <a:solidFill>
                  <a:srgbClr val="00B050"/>
                </a:solidFill>
              </a:rPr>
              <a:t>clothes. </a:t>
            </a:r>
            <a:endParaRPr lang="bg-BG" i="1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65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28</a:t>
            </a:r>
            <a:endParaRPr lang="bg-BG" b="1" dirty="0" smtClean="0"/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531813" y="2636890"/>
            <a:ext cx="8360787" cy="3672510"/>
          </a:xfrm>
        </p:spPr>
        <p:txBody>
          <a:bodyPr rtlCol="0">
            <a:normAutofit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Unless you turn that music down, I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US" sz="2800" b="1" dirty="0">
                <a:solidFill>
                  <a:srgbClr val="FF0000"/>
                </a:solidFill>
              </a:rPr>
              <a:t>go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mad. </a:t>
            </a: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r>
              <a:rPr lang="en-US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</a:t>
            </a:r>
            <a:r>
              <a:rPr lang="en-US" sz="2600" b="1" dirty="0" smtClean="0">
                <a:solidFill>
                  <a:srgbClr val="7030A0"/>
                </a:solidFill>
              </a:rPr>
              <a:t>:</a:t>
            </a:r>
            <a:endParaRPr lang="en-US" sz="2600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>
                <a:solidFill>
                  <a:srgbClr val="00B050"/>
                </a:solidFill>
              </a:rPr>
              <a:t>Unless you turn that music down, I </a:t>
            </a:r>
            <a:r>
              <a:rPr lang="en-US" b="1" u="sng" dirty="0">
                <a:solidFill>
                  <a:srgbClr val="00B050"/>
                </a:solidFill>
              </a:rPr>
              <a:t>will go </a:t>
            </a:r>
            <a:r>
              <a:rPr lang="en-US" b="1" dirty="0" smtClean="0">
                <a:solidFill>
                  <a:srgbClr val="00B050"/>
                </a:solidFill>
              </a:rPr>
              <a:t>mad</a:t>
            </a:r>
            <a:r>
              <a:rPr lang="en-US" b="1" dirty="0">
                <a:solidFill>
                  <a:srgbClr val="00B050"/>
                </a:solidFill>
              </a:rPr>
              <a:t>. </a:t>
            </a:r>
            <a:endParaRPr lang="bg-BG" sz="2400" b="1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537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29</a:t>
            </a:r>
            <a:endParaRPr lang="bg-BG" b="1" dirty="0" smtClean="0"/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467430" y="2348850"/>
            <a:ext cx="8286750" cy="388854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</a:t>
            </a:r>
          </a:p>
          <a:p>
            <a:pPr>
              <a:spcAft>
                <a:spcPts val="0"/>
              </a:spcAft>
              <a:buNone/>
              <a:defRPr/>
            </a:pPr>
            <a:r>
              <a:rPr lang="bg-BG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She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US" sz="2800" b="1" dirty="0">
                <a:solidFill>
                  <a:srgbClr val="FF0000"/>
                </a:solidFill>
              </a:rPr>
              <a:t>not have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so many accidents if she drove more carefully. </a:t>
            </a: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3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sz="3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b="1" dirty="0" smtClean="0">
                <a:solidFill>
                  <a:srgbClr val="7030A0"/>
                </a:solidFill>
              </a:rPr>
              <a:t>Check:</a:t>
            </a:r>
            <a:endParaRPr lang="en-US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</a:t>
            </a:r>
            <a:r>
              <a:rPr lang="en-US" b="1" dirty="0">
                <a:solidFill>
                  <a:srgbClr val="00B050"/>
                </a:solidFill>
              </a:rPr>
              <a:t>She </a:t>
            </a:r>
            <a:r>
              <a:rPr lang="en-US" b="1" u="sng" dirty="0">
                <a:solidFill>
                  <a:srgbClr val="00B050"/>
                </a:solidFill>
              </a:rPr>
              <a:t>wouldn’t have </a:t>
            </a:r>
            <a:r>
              <a:rPr lang="en-US" b="1" dirty="0" smtClean="0">
                <a:solidFill>
                  <a:srgbClr val="00B050"/>
                </a:solidFill>
              </a:rPr>
              <a:t>so </a:t>
            </a:r>
            <a:r>
              <a:rPr lang="en-US" b="1" dirty="0">
                <a:solidFill>
                  <a:srgbClr val="00B050"/>
                </a:solidFill>
              </a:rPr>
              <a:t>many accidents if she drove more carefully. 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708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30</a:t>
            </a:r>
            <a:endParaRPr lang="bg-BG" b="1" dirty="0" smtClean="0"/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533400" y="2636890"/>
            <a:ext cx="8215180" cy="3600500"/>
          </a:xfrm>
        </p:spPr>
        <p:txBody>
          <a:bodyPr rtlCol="0">
            <a:normAutofit/>
          </a:bodyPr>
          <a:lstStyle/>
          <a:p>
            <a:pPr>
              <a:spcAft>
                <a:spcPts val="0"/>
              </a:spcAft>
              <a:buNone/>
              <a:defRPr/>
            </a:pPr>
            <a:r>
              <a:rPr lang="bg-B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If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you shake that bottle, it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US" sz="2800" b="1" dirty="0">
                <a:solidFill>
                  <a:srgbClr val="FF0000"/>
                </a:solidFill>
              </a:rPr>
              <a:t>not be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fit to drink. </a:t>
            </a: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 smtClean="0">
                <a:solidFill>
                  <a:srgbClr val="7030A0"/>
                </a:solidFill>
              </a:rPr>
              <a:t>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 smtClean="0">
                <a:solidFill>
                  <a:srgbClr val="7030A0"/>
                </a:solidFill>
              </a:rPr>
              <a:t>    </a:t>
            </a:r>
            <a:r>
              <a:rPr lang="en-US" b="1" dirty="0" smtClean="0">
                <a:solidFill>
                  <a:srgbClr val="7030A0"/>
                </a:solidFill>
              </a:rPr>
              <a:t>Check:</a:t>
            </a:r>
            <a:endParaRPr lang="en-US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>
                <a:solidFill>
                  <a:srgbClr val="00B050"/>
                </a:solidFill>
              </a:rPr>
              <a:t>If you shake that bottle, it </a:t>
            </a:r>
            <a:r>
              <a:rPr lang="en-US" b="1" u="sng" dirty="0">
                <a:solidFill>
                  <a:srgbClr val="00B050"/>
                </a:solidFill>
              </a:rPr>
              <a:t>won’t be </a:t>
            </a:r>
            <a:r>
              <a:rPr lang="en-US" b="1" dirty="0" smtClean="0">
                <a:solidFill>
                  <a:srgbClr val="00B050"/>
                </a:solidFill>
              </a:rPr>
              <a:t>fit </a:t>
            </a:r>
            <a:r>
              <a:rPr lang="en-US" b="1" dirty="0">
                <a:solidFill>
                  <a:srgbClr val="00B050"/>
                </a:solidFill>
              </a:rPr>
              <a:t>to drink. 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836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6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31</a:t>
            </a:r>
            <a:endParaRPr lang="bg-BG" b="1" dirty="0" smtClean="0"/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>
          <a:xfrm>
            <a:off x="533400" y="2636890"/>
            <a:ext cx="7854950" cy="3298773"/>
          </a:xfrm>
        </p:spPr>
        <p:txBody>
          <a:bodyPr rtlCol="0">
            <a:normAutofit/>
          </a:bodyPr>
          <a:lstStyle/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2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If you </a:t>
            </a:r>
            <a:r>
              <a:rPr lang="en-US" sz="2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en-US" sz="2800" b="1" dirty="0">
                <a:solidFill>
                  <a:srgbClr val="FF0000"/>
                </a:solidFill>
              </a:rPr>
              <a:t>wear</a:t>
            </a:r>
            <a:r>
              <a:rPr lang="en-US" sz="2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) your sunglasses, nobody would have recognized you. </a:t>
            </a:r>
            <a:endParaRPr lang="en-US" sz="28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rgbClr val="7030A0"/>
                </a:solidFill>
              </a:rPr>
              <a:t>    </a:t>
            </a: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rgbClr val="7030A0"/>
                </a:solidFill>
              </a:rPr>
              <a:t>    Check:</a:t>
            </a: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>
                <a:solidFill>
                  <a:srgbClr val="00B050"/>
                </a:solidFill>
              </a:rPr>
              <a:t>If you </a:t>
            </a:r>
            <a:r>
              <a:rPr lang="en-US" b="1" u="sng" dirty="0">
                <a:solidFill>
                  <a:srgbClr val="00B050"/>
                </a:solidFill>
              </a:rPr>
              <a:t>had worn </a:t>
            </a:r>
            <a:r>
              <a:rPr lang="en-US" b="1" dirty="0" smtClean="0">
                <a:solidFill>
                  <a:srgbClr val="00B050"/>
                </a:solidFill>
              </a:rPr>
              <a:t>your </a:t>
            </a:r>
            <a:r>
              <a:rPr lang="en-US" b="1" dirty="0">
                <a:solidFill>
                  <a:srgbClr val="00B050"/>
                </a:solidFill>
              </a:rPr>
              <a:t>sunglasses, nobody would have recognized you. </a:t>
            </a:r>
            <a:endParaRPr lang="bg-BG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87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32</a:t>
            </a:r>
            <a:endParaRPr lang="bg-BG" b="1" dirty="0" smtClean="0"/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>
          <a:xfrm>
            <a:off x="533400" y="2492870"/>
            <a:ext cx="8070850" cy="396031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bg-BG" sz="3200" dirty="0" smtClean="0"/>
              <a:t>	</a:t>
            </a:r>
            <a:r>
              <a:rPr lang="en-US" sz="2800" b="1" dirty="0"/>
              <a:t>I could repair the roof myself if I </a:t>
            </a:r>
            <a:r>
              <a:rPr lang="en-US" sz="2800" b="1" dirty="0" smtClean="0"/>
              <a:t>(</a:t>
            </a:r>
            <a:r>
              <a:rPr lang="en-US" sz="2800" b="1" dirty="0">
                <a:solidFill>
                  <a:srgbClr val="FF0000"/>
                </a:solidFill>
              </a:rPr>
              <a:t>have</a:t>
            </a:r>
            <a:r>
              <a:rPr lang="en-US" sz="2800" b="1" dirty="0"/>
              <a:t>) a longer ladder. </a:t>
            </a:r>
            <a:endParaRPr lang="en-US" b="1" dirty="0">
              <a:solidFill>
                <a:srgbClr val="FFFF00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b="1" dirty="0" smtClean="0">
                <a:solidFill>
                  <a:srgbClr val="FFFF00"/>
                </a:solidFill>
              </a:rPr>
              <a:t>   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b="1" dirty="0" smtClean="0">
              <a:solidFill>
                <a:srgbClr val="FFFF00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en-US" b="1" dirty="0" smtClean="0">
              <a:solidFill>
                <a:srgbClr val="FFFF00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smtClean="0">
                <a:solidFill>
                  <a:srgbClr val="FFFF00"/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</a:p>
          <a:p>
            <a:pPr>
              <a:buNone/>
            </a:pPr>
            <a:r>
              <a:rPr lang="en-US" b="1" dirty="0" smtClean="0"/>
              <a:t>    </a:t>
            </a:r>
            <a:r>
              <a:rPr lang="en-US" b="1" dirty="0">
                <a:solidFill>
                  <a:srgbClr val="00B050"/>
                </a:solidFill>
              </a:rPr>
              <a:t>I could repair the roof myself if I </a:t>
            </a:r>
            <a:r>
              <a:rPr lang="en-US" b="1" u="sng" dirty="0">
                <a:solidFill>
                  <a:srgbClr val="00B050"/>
                </a:solidFill>
              </a:rPr>
              <a:t>had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smtClean="0">
                <a:solidFill>
                  <a:srgbClr val="00B050"/>
                </a:solidFill>
              </a:rPr>
              <a:t>a </a:t>
            </a:r>
            <a:r>
              <a:rPr lang="en-US" b="1" dirty="0">
                <a:solidFill>
                  <a:srgbClr val="00B050"/>
                </a:solidFill>
              </a:rPr>
              <a:t>longer ladder. </a:t>
            </a:r>
            <a:endParaRPr lang="bg-BG" dirty="0" smtClean="0"/>
          </a:p>
        </p:txBody>
      </p:sp>
    </p:spTree>
    <p:extLst>
      <p:ext uri="{BB962C8B-B14F-4D97-AF65-F5344CB8AC3E}">
        <p14:creationId xmlns:p14="http://schemas.microsoft.com/office/powerpoint/2010/main" val="2899071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33</a:t>
            </a:r>
            <a:endParaRPr lang="bg-BG" b="1" dirty="0" smtClean="0"/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>
          <a:xfrm>
            <a:off x="533400" y="2348850"/>
            <a:ext cx="8070850" cy="4104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bg-BG" sz="3200" dirty="0" smtClean="0"/>
              <a:t>	</a:t>
            </a:r>
            <a:r>
              <a:rPr lang="en-US" sz="2800" b="1" dirty="0"/>
              <a:t>I </a:t>
            </a:r>
            <a:r>
              <a:rPr lang="en-US" sz="2800" b="1" dirty="0" smtClean="0"/>
              <a:t>(</a:t>
            </a:r>
            <a:r>
              <a:rPr lang="en-US" sz="2800" b="1" dirty="0">
                <a:solidFill>
                  <a:srgbClr val="FF0000"/>
                </a:solidFill>
              </a:rPr>
              <a:t>bring</a:t>
            </a:r>
            <a:r>
              <a:rPr lang="en-US" sz="2800" b="1" dirty="0"/>
              <a:t>) you some food if I had known that you were hungry.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smtClean="0">
                <a:solidFill>
                  <a:srgbClr val="FFFF00"/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</a:p>
          <a:p>
            <a:pPr>
              <a:buNone/>
            </a:pPr>
            <a:r>
              <a:rPr lang="en-US" b="1" dirty="0" smtClean="0"/>
              <a:t>    </a:t>
            </a:r>
            <a:r>
              <a:rPr lang="en-US" b="1" dirty="0">
                <a:solidFill>
                  <a:srgbClr val="00B050"/>
                </a:solidFill>
              </a:rPr>
              <a:t>I </a:t>
            </a:r>
            <a:r>
              <a:rPr lang="en-US" b="1" u="sng" dirty="0">
                <a:solidFill>
                  <a:srgbClr val="00B050"/>
                </a:solidFill>
              </a:rPr>
              <a:t>would have brought </a:t>
            </a:r>
            <a:r>
              <a:rPr lang="en-US" b="1" dirty="0" smtClean="0">
                <a:solidFill>
                  <a:srgbClr val="00B050"/>
                </a:solidFill>
              </a:rPr>
              <a:t>you </a:t>
            </a:r>
            <a:r>
              <a:rPr lang="en-US" b="1" dirty="0">
                <a:solidFill>
                  <a:srgbClr val="00B050"/>
                </a:solidFill>
              </a:rPr>
              <a:t>some food if I had known that you were hungry.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376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34</a:t>
            </a:r>
            <a:endParaRPr lang="bg-BG" b="1" dirty="0" smtClean="0"/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827480" y="1772770"/>
            <a:ext cx="7417030" cy="4162893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bg-BG" sz="3200" dirty="0" smtClean="0"/>
              <a:t>	</a:t>
            </a:r>
            <a:endParaRPr lang="en-US" sz="3200" dirty="0" smtClean="0"/>
          </a:p>
          <a:p>
            <a:pPr>
              <a:buNone/>
            </a:pPr>
            <a:r>
              <a:rPr lang="en-US" sz="3200" b="1" dirty="0"/>
              <a:t> </a:t>
            </a:r>
            <a:r>
              <a:rPr lang="en-US" sz="3200" b="1" dirty="0" smtClean="0"/>
              <a:t>  </a:t>
            </a:r>
            <a:r>
              <a:rPr lang="en-US" sz="2800" b="1" dirty="0"/>
              <a:t>Even if you had asked her permission, she </a:t>
            </a:r>
            <a:r>
              <a:rPr lang="en-US" sz="2800" b="1" dirty="0" smtClean="0"/>
              <a:t>(</a:t>
            </a:r>
            <a:r>
              <a:rPr lang="en-US" sz="2800" b="1" dirty="0">
                <a:solidFill>
                  <a:srgbClr val="FF0000"/>
                </a:solidFill>
              </a:rPr>
              <a:t>not let</a:t>
            </a:r>
            <a:r>
              <a:rPr lang="en-US" sz="2800" b="1" dirty="0"/>
              <a:t>) you go. </a:t>
            </a:r>
            <a:endParaRPr lang="en-US" sz="2800" dirty="0" smtClean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sz="2800" dirty="0" smtClean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sz="2800" dirty="0" smtClean="0"/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sz="2400" b="1" dirty="0" smtClean="0">
                <a:solidFill>
                  <a:srgbClr val="7030A0"/>
                </a:solidFill>
              </a:rPr>
              <a:t> 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>
                <a:solidFill>
                  <a:srgbClr val="00B050"/>
                </a:solidFill>
              </a:rPr>
              <a:t>Even if you had asked her permission, she </a:t>
            </a:r>
            <a:r>
              <a:rPr lang="en-US" b="1" u="sng" dirty="0">
                <a:solidFill>
                  <a:srgbClr val="00B050"/>
                </a:solidFill>
              </a:rPr>
              <a:t>wouldn’t have let </a:t>
            </a:r>
            <a:r>
              <a:rPr lang="en-US" b="1" dirty="0" smtClean="0">
                <a:solidFill>
                  <a:srgbClr val="00B050"/>
                </a:solidFill>
              </a:rPr>
              <a:t>you </a:t>
            </a:r>
            <a:r>
              <a:rPr lang="en-US" b="1" dirty="0">
                <a:solidFill>
                  <a:srgbClr val="00B050"/>
                </a:solidFill>
              </a:rPr>
              <a:t>go. </a:t>
            </a:r>
            <a:endParaRPr lang="bg-BG" i="1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087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35</a:t>
            </a:r>
            <a:endParaRPr lang="bg-BG" b="1" dirty="0" smtClean="0"/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531813" y="2492870"/>
            <a:ext cx="7784707" cy="3816530"/>
          </a:xfrm>
        </p:spPr>
        <p:txBody>
          <a:bodyPr rtlCol="0">
            <a:normAutofit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If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 didn’t hate Jack so much, I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US" sz="2800" b="1" dirty="0">
                <a:solidFill>
                  <a:srgbClr val="FF0000"/>
                </a:solidFill>
              </a:rPr>
              <a:t>help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him with his problems last year. </a:t>
            </a: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400" b="1" dirty="0" smtClean="0">
                <a:solidFill>
                  <a:srgbClr val="7030A0"/>
                </a:solidFill>
              </a:rPr>
              <a:t>Check</a:t>
            </a:r>
            <a:r>
              <a:rPr lang="en-US" sz="2600" b="1" dirty="0" smtClean="0">
                <a:solidFill>
                  <a:srgbClr val="7030A0"/>
                </a:solidFill>
              </a:rPr>
              <a:t>:</a:t>
            </a:r>
            <a:endParaRPr lang="en-US" sz="2600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>
                <a:solidFill>
                  <a:srgbClr val="00B050"/>
                </a:solidFill>
              </a:rPr>
              <a:t>If I didn’t hate Jack so much, I </a:t>
            </a:r>
            <a:r>
              <a:rPr lang="en-US" b="1" u="sng" dirty="0">
                <a:solidFill>
                  <a:srgbClr val="00B050"/>
                </a:solidFill>
              </a:rPr>
              <a:t>would have helped </a:t>
            </a:r>
            <a:r>
              <a:rPr lang="en-US" b="1" dirty="0" smtClean="0">
                <a:solidFill>
                  <a:srgbClr val="00B050"/>
                </a:solidFill>
              </a:rPr>
              <a:t>him </a:t>
            </a:r>
            <a:r>
              <a:rPr lang="en-US" b="1" dirty="0">
                <a:solidFill>
                  <a:srgbClr val="00B050"/>
                </a:solidFill>
              </a:rPr>
              <a:t>with his problems last year. </a:t>
            </a:r>
            <a:endParaRPr lang="bg-BG" sz="2400" b="1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397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36</a:t>
            </a:r>
            <a:endParaRPr lang="bg-BG" b="1" dirty="0" smtClean="0"/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467430" y="2348850"/>
            <a:ext cx="8286750" cy="388854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</a:t>
            </a:r>
          </a:p>
          <a:p>
            <a:pPr>
              <a:spcAft>
                <a:spcPts val="0"/>
              </a:spcAft>
              <a:buNone/>
              <a:defRPr/>
            </a:pPr>
            <a:r>
              <a:rPr lang="bg-BG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Unless it is a nice day we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US" sz="2800" b="1" dirty="0">
                <a:solidFill>
                  <a:srgbClr val="FF0000"/>
                </a:solidFill>
              </a:rPr>
              <a:t>not go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anywhere. </a:t>
            </a: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3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sz="3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b="1" dirty="0" smtClean="0">
                <a:solidFill>
                  <a:srgbClr val="7030A0"/>
                </a:solidFill>
              </a:rPr>
              <a:t>Check:</a:t>
            </a:r>
            <a:endParaRPr lang="en-US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</a:t>
            </a:r>
            <a:r>
              <a:rPr lang="en-US" b="1" dirty="0">
                <a:solidFill>
                  <a:srgbClr val="00B050"/>
                </a:solidFill>
              </a:rPr>
              <a:t>Unless it is a nice day we </a:t>
            </a:r>
            <a:r>
              <a:rPr lang="en-US" b="1" u="sng" dirty="0">
                <a:solidFill>
                  <a:srgbClr val="00B050"/>
                </a:solidFill>
              </a:rPr>
              <a:t>won’t go </a:t>
            </a:r>
            <a:r>
              <a:rPr lang="en-US" b="1" dirty="0" smtClean="0">
                <a:solidFill>
                  <a:srgbClr val="00B050"/>
                </a:solidFill>
              </a:rPr>
              <a:t>anywhere</a:t>
            </a:r>
            <a:r>
              <a:rPr lang="en-US" b="1" dirty="0">
                <a:solidFill>
                  <a:srgbClr val="00B050"/>
                </a:solidFill>
              </a:rPr>
              <a:t>. 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918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37</a:t>
            </a:r>
            <a:endParaRPr lang="bg-BG" b="1" dirty="0" smtClean="0"/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533400" y="2564880"/>
            <a:ext cx="7999413" cy="3370783"/>
          </a:xfrm>
        </p:spPr>
        <p:txBody>
          <a:bodyPr rtlCol="0">
            <a:normAutofit/>
          </a:bodyPr>
          <a:lstStyle/>
          <a:p>
            <a:pPr>
              <a:spcAft>
                <a:spcPts val="0"/>
              </a:spcAft>
              <a:buNone/>
              <a:defRPr/>
            </a:pPr>
            <a:r>
              <a:rPr lang="bg-BG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grass would look much better if you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US" sz="2800" b="1" dirty="0">
                <a:solidFill>
                  <a:srgbClr val="FF0000"/>
                </a:solidFill>
              </a:rPr>
              <a:t>water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it more often. </a:t>
            </a: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3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b="1" dirty="0" smtClean="0">
                <a:solidFill>
                  <a:srgbClr val="7030A0"/>
                </a:solidFill>
              </a:rPr>
              <a:t>Check:</a:t>
            </a:r>
            <a:endParaRPr lang="en-US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en-US" b="1" dirty="0">
                <a:solidFill>
                  <a:srgbClr val="00B050"/>
                </a:solidFill>
              </a:rPr>
              <a:t>The grass would look much better if you </a:t>
            </a:r>
            <a:r>
              <a:rPr lang="en-US" b="1" u="sng" dirty="0">
                <a:solidFill>
                  <a:srgbClr val="00B050"/>
                </a:solidFill>
              </a:rPr>
              <a:t>watered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smtClean="0">
                <a:solidFill>
                  <a:srgbClr val="00B050"/>
                </a:solidFill>
              </a:rPr>
              <a:t>it </a:t>
            </a:r>
            <a:r>
              <a:rPr lang="en-US" b="1" dirty="0">
                <a:solidFill>
                  <a:srgbClr val="00B050"/>
                </a:solidFill>
              </a:rPr>
              <a:t>more often. 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243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38</a:t>
            </a:r>
            <a:endParaRPr lang="bg-BG" b="1" dirty="0" smtClean="0"/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533400" y="2636890"/>
            <a:ext cx="8215180" cy="3600500"/>
          </a:xfrm>
        </p:spPr>
        <p:txBody>
          <a:bodyPr rtlCol="0">
            <a:normAutofit/>
          </a:bodyPr>
          <a:lstStyle/>
          <a:p>
            <a:pPr>
              <a:spcAft>
                <a:spcPts val="0"/>
              </a:spcAft>
              <a:buNone/>
              <a:defRPr/>
            </a:pPr>
            <a:r>
              <a:rPr lang="bg-B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If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US" sz="2800" b="1" dirty="0">
                <a:solidFill>
                  <a:srgbClr val="FF0000"/>
                </a:solidFill>
              </a:rPr>
              <a:t>not study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medicine, I wouldn’t be a doctor now. </a:t>
            </a: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 smtClean="0">
                <a:solidFill>
                  <a:srgbClr val="7030A0"/>
                </a:solidFill>
              </a:rPr>
              <a:t>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 smtClean="0">
                <a:solidFill>
                  <a:srgbClr val="7030A0"/>
                </a:solidFill>
              </a:rPr>
              <a:t>    </a:t>
            </a:r>
            <a:r>
              <a:rPr lang="en-US" b="1" dirty="0" smtClean="0">
                <a:solidFill>
                  <a:srgbClr val="7030A0"/>
                </a:solidFill>
              </a:rPr>
              <a:t>Check:</a:t>
            </a:r>
            <a:endParaRPr lang="en-US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>
                <a:solidFill>
                  <a:srgbClr val="00B050"/>
                </a:solidFill>
              </a:rPr>
              <a:t>If I </a:t>
            </a:r>
            <a:r>
              <a:rPr lang="en-US" b="1" u="sng" dirty="0">
                <a:solidFill>
                  <a:srgbClr val="00B050"/>
                </a:solidFill>
              </a:rPr>
              <a:t>hadn’t studied </a:t>
            </a:r>
            <a:r>
              <a:rPr lang="en-US" b="1" dirty="0" smtClean="0">
                <a:solidFill>
                  <a:srgbClr val="00B050"/>
                </a:solidFill>
              </a:rPr>
              <a:t>medicine</a:t>
            </a:r>
            <a:r>
              <a:rPr lang="en-US" b="1" dirty="0">
                <a:solidFill>
                  <a:srgbClr val="00B050"/>
                </a:solidFill>
              </a:rPr>
              <a:t>, I wouldn’t be a doctor now. 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957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39</a:t>
            </a:r>
            <a:endParaRPr lang="bg-BG" b="1" dirty="0" smtClean="0"/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>
          <a:xfrm>
            <a:off x="533400" y="2636890"/>
            <a:ext cx="7854950" cy="3298773"/>
          </a:xfrm>
        </p:spPr>
        <p:txBody>
          <a:bodyPr rtlCol="0">
            <a:normAutofit/>
          </a:bodyPr>
          <a:lstStyle/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2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If </a:t>
            </a:r>
            <a:r>
              <a:rPr lang="en-US" sz="2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he </a:t>
            </a:r>
            <a:r>
              <a:rPr lang="en-US" sz="2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en-US" sz="2800" b="1" dirty="0">
                <a:solidFill>
                  <a:srgbClr val="FF0000"/>
                </a:solidFill>
              </a:rPr>
              <a:t>take</a:t>
            </a:r>
            <a:r>
              <a:rPr lang="en-US" sz="28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) my advice he wouldn't have ended up in prison. </a:t>
            </a:r>
            <a:r>
              <a:rPr lang="en-US" sz="2400" b="1" dirty="0" smtClean="0">
                <a:solidFill>
                  <a:srgbClr val="7030A0"/>
                </a:solidFill>
              </a:rPr>
              <a:t> 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rgbClr val="7030A0"/>
                </a:solidFill>
              </a:rPr>
              <a:t>    Check:</a:t>
            </a: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 smtClean="0">
                <a:solidFill>
                  <a:srgbClr val="00B050"/>
                </a:solidFill>
              </a:rPr>
              <a:t>If </a:t>
            </a:r>
            <a:r>
              <a:rPr lang="en-US" b="1" dirty="0">
                <a:solidFill>
                  <a:srgbClr val="00B050"/>
                </a:solidFill>
              </a:rPr>
              <a:t>he </a:t>
            </a:r>
            <a:r>
              <a:rPr lang="en-US" b="1" u="sng" dirty="0">
                <a:solidFill>
                  <a:srgbClr val="00B050"/>
                </a:solidFill>
              </a:rPr>
              <a:t>had taken </a:t>
            </a:r>
            <a:r>
              <a:rPr lang="en-US" b="1" dirty="0" smtClean="0">
                <a:solidFill>
                  <a:srgbClr val="00B050"/>
                </a:solidFill>
              </a:rPr>
              <a:t>my </a:t>
            </a:r>
            <a:r>
              <a:rPr lang="en-US" b="1" dirty="0">
                <a:solidFill>
                  <a:srgbClr val="00B050"/>
                </a:solidFill>
              </a:rPr>
              <a:t>advice he wouldn't have ended up in prison. </a:t>
            </a:r>
            <a:endParaRPr lang="bg-BG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266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40</a:t>
            </a:r>
            <a:endParaRPr lang="bg-BG" b="1" dirty="0" smtClean="0"/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>
          <a:xfrm>
            <a:off x="533400" y="2492870"/>
            <a:ext cx="8070850" cy="396031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bg-BG" sz="3200" dirty="0" smtClean="0"/>
              <a:t>	</a:t>
            </a:r>
            <a:r>
              <a:rPr lang="en-US" sz="2800" b="1" dirty="0"/>
              <a:t>You </a:t>
            </a:r>
            <a:r>
              <a:rPr lang="en-US" sz="2800" b="1" dirty="0" smtClean="0"/>
              <a:t>(</a:t>
            </a:r>
            <a:r>
              <a:rPr lang="en-US" sz="2800" b="1" dirty="0" smtClean="0">
                <a:solidFill>
                  <a:srgbClr val="FF0000"/>
                </a:solidFill>
              </a:rPr>
              <a:t>not make</a:t>
            </a:r>
            <a:r>
              <a:rPr lang="en-US" sz="2800" b="1" dirty="0"/>
              <a:t>) any friends if you keep being so unsociable.</a:t>
            </a:r>
            <a:r>
              <a:rPr lang="en-US" b="1" dirty="0" smtClean="0">
                <a:solidFill>
                  <a:srgbClr val="FFFF00"/>
                </a:solidFill>
              </a:rPr>
              <a:t>   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b="1" dirty="0" smtClean="0">
              <a:solidFill>
                <a:srgbClr val="FFFF00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en-US" b="1" dirty="0" smtClean="0">
              <a:solidFill>
                <a:srgbClr val="FFFF00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smtClean="0">
                <a:solidFill>
                  <a:srgbClr val="FFFF00"/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</a:p>
          <a:p>
            <a:pPr>
              <a:buNone/>
            </a:pPr>
            <a:r>
              <a:rPr lang="en-US" b="1" dirty="0" smtClean="0"/>
              <a:t>    </a:t>
            </a:r>
            <a:r>
              <a:rPr lang="en-US" b="1" dirty="0">
                <a:solidFill>
                  <a:srgbClr val="00B050"/>
                </a:solidFill>
              </a:rPr>
              <a:t>You </a:t>
            </a:r>
            <a:r>
              <a:rPr lang="en-US" b="1" u="sng" dirty="0">
                <a:solidFill>
                  <a:srgbClr val="00B050"/>
                </a:solidFill>
              </a:rPr>
              <a:t>won’t make </a:t>
            </a:r>
            <a:r>
              <a:rPr lang="en-US" b="1" dirty="0" smtClean="0">
                <a:solidFill>
                  <a:srgbClr val="00B050"/>
                </a:solidFill>
              </a:rPr>
              <a:t>any </a:t>
            </a:r>
            <a:r>
              <a:rPr lang="en-US" b="1" dirty="0">
                <a:solidFill>
                  <a:srgbClr val="00B050"/>
                </a:solidFill>
              </a:rPr>
              <a:t>friends if you keep being so unsociable.</a:t>
            </a:r>
            <a:endParaRPr lang="bg-BG" dirty="0" smtClean="0"/>
          </a:p>
        </p:txBody>
      </p:sp>
    </p:spTree>
    <p:extLst>
      <p:ext uri="{BB962C8B-B14F-4D97-AF65-F5344CB8AC3E}">
        <p14:creationId xmlns:p14="http://schemas.microsoft.com/office/powerpoint/2010/main" val="3880910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41</a:t>
            </a:r>
            <a:endParaRPr lang="bg-BG" b="1" dirty="0" smtClean="0"/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>
          <a:xfrm>
            <a:off x="533400" y="2348850"/>
            <a:ext cx="8070850" cy="4104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bg-BG" sz="3200" dirty="0" smtClean="0"/>
              <a:t>	</a:t>
            </a:r>
            <a:r>
              <a:rPr lang="en-US" sz="2800" b="1" dirty="0"/>
              <a:t>Had I not forgotten to lock the door, the burglars </a:t>
            </a:r>
            <a:r>
              <a:rPr lang="en-US" sz="2800" b="1" dirty="0" smtClean="0"/>
              <a:t>(</a:t>
            </a:r>
            <a:r>
              <a:rPr lang="en-US" sz="2800" b="1" dirty="0">
                <a:solidFill>
                  <a:srgbClr val="FF0000"/>
                </a:solidFill>
              </a:rPr>
              <a:t>not be able</a:t>
            </a:r>
            <a:r>
              <a:rPr lang="en-US" sz="2800" b="1" dirty="0"/>
              <a:t>) to get in.</a:t>
            </a:r>
          </a:p>
          <a:p>
            <a:pPr>
              <a:buNone/>
            </a:pPr>
            <a:endParaRPr lang="en-US" sz="2800" b="1" dirty="0" smtClean="0"/>
          </a:p>
          <a:p>
            <a:pPr>
              <a:buNone/>
            </a:pPr>
            <a:endParaRPr lang="en-US" dirty="0" smtClean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smtClean="0">
                <a:solidFill>
                  <a:srgbClr val="FFFF00"/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</a:p>
          <a:p>
            <a:pPr>
              <a:buNone/>
            </a:pPr>
            <a:r>
              <a:rPr lang="en-US" b="1" dirty="0" smtClean="0"/>
              <a:t>    </a:t>
            </a:r>
            <a:r>
              <a:rPr lang="en-US" b="1" dirty="0">
                <a:solidFill>
                  <a:srgbClr val="00B050"/>
                </a:solidFill>
              </a:rPr>
              <a:t>Had I not forgotten to lock the door, the burglars </a:t>
            </a:r>
            <a:r>
              <a:rPr lang="en-US" b="1" u="sng" dirty="0">
                <a:solidFill>
                  <a:srgbClr val="00B050"/>
                </a:solidFill>
              </a:rPr>
              <a:t>wouldn’t have been able </a:t>
            </a:r>
            <a:r>
              <a:rPr lang="en-US" b="1" dirty="0" smtClean="0">
                <a:solidFill>
                  <a:srgbClr val="00B050"/>
                </a:solidFill>
              </a:rPr>
              <a:t>to </a:t>
            </a:r>
            <a:r>
              <a:rPr lang="en-US" b="1" dirty="0">
                <a:solidFill>
                  <a:srgbClr val="00B050"/>
                </a:solidFill>
              </a:rPr>
              <a:t>get in.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652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42</a:t>
            </a:r>
            <a:endParaRPr lang="bg-BG" b="1" dirty="0" smtClean="0"/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>
          <a:xfrm>
            <a:off x="533400" y="2348850"/>
            <a:ext cx="8070850" cy="4104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bg-BG" sz="3200" dirty="0" smtClean="0"/>
              <a:t>	</a:t>
            </a:r>
            <a:r>
              <a:rPr lang="en-US" sz="2800" b="1" dirty="0"/>
              <a:t>If Cinderella’s mother </a:t>
            </a:r>
            <a:r>
              <a:rPr lang="en-US" sz="2800" b="1" dirty="0" smtClean="0"/>
              <a:t>(</a:t>
            </a:r>
            <a:r>
              <a:rPr lang="en-US" sz="2800" b="1" dirty="0">
                <a:solidFill>
                  <a:srgbClr val="FF0000"/>
                </a:solidFill>
              </a:rPr>
              <a:t>not die</a:t>
            </a:r>
            <a:r>
              <a:rPr lang="en-US" sz="2800" b="1" dirty="0"/>
              <a:t>), her father </a:t>
            </a:r>
            <a:r>
              <a:rPr lang="en-US" sz="2800" b="1" dirty="0" smtClean="0"/>
              <a:t>(</a:t>
            </a:r>
            <a:r>
              <a:rPr lang="en-US" sz="2800" b="1" dirty="0">
                <a:solidFill>
                  <a:srgbClr val="FF0000"/>
                </a:solidFill>
              </a:rPr>
              <a:t>not remarry</a:t>
            </a:r>
            <a:r>
              <a:rPr lang="en-US" sz="2800" b="1" dirty="0"/>
              <a:t>).</a:t>
            </a:r>
            <a:endParaRPr lang="en-US" sz="2800" b="1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smtClean="0">
                <a:solidFill>
                  <a:srgbClr val="FFFF00"/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</a:p>
          <a:p>
            <a:pPr>
              <a:buNone/>
            </a:pPr>
            <a:r>
              <a:rPr lang="en-US" b="1" dirty="0" smtClean="0"/>
              <a:t>    </a:t>
            </a:r>
            <a:r>
              <a:rPr lang="en-US" b="1" dirty="0">
                <a:solidFill>
                  <a:srgbClr val="00B050"/>
                </a:solidFill>
              </a:rPr>
              <a:t>If Cinderella’s mother </a:t>
            </a:r>
            <a:r>
              <a:rPr lang="en-US" b="1" u="sng" dirty="0">
                <a:solidFill>
                  <a:srgbClr val="00B050"/>
                </a:solidFill>
              </a:rPr>
              <a:t>hadn’t </a:t>
            </a:r>
            <a:r>
              <a:rPr lang="en-US" b="1" u="sng" dirty="0" smtClean="0">
                <a:solidFill>
                  <a:srgbClr val="00B050"/>
                </a:solidFill>
              </a:rPr>
              <a:t>died</a:t>
            </a:r>
            <a:r>
              <a:rPr lang="en-US" b="1" dirty="0" smtClean="0">
                <a:solidFill>
                  <a:srgbClr val="00B050"/>
                </a:solidFill>
              </a:rPr>
              <a:t>, </a:t>
            </a:r>
            <a:r>
              <a:rPr lang="en-US" b="1" dirty="0">
                <a:solidFill>
                  <a:srgbClr val="00B050"/>
                </a:solidFill>
              </a:rPr>
              <a:t>her father </a:t>
            </a:r>
            <a:r>
              <a:rPr lang="en-US" b="1" u="sng" dirty="0">
                <a:solidFill>
                  <a:srgbClr val="00B050"/>
                </a:solidFill>
              </a:rPr>
              <a:t>wouldn’t have </a:t>
            </a:r>
            <a:r>
              <a:rPr lang="en-US" b="1" u="sng" dirty="0" smtClean="0">
                <a:solidFill>
                  <a:srgbClr val="00B050"/>
                </a:solidFill>
              </a:rPr>
              <a:t>remarried</a:t>
            </a:r>
            <a:r>
              <a:rPr lang="en-US" b="1" dirty="0" smtClean="0">
                <a:solidFill>
                  <a:srgbClr val="00B050"/>
                </a:solidFill>
              </a:rPr>
              <a:t>.</a:t>
            </a:r>
            <a:endParaRPr lang="bg-BG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767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3637</TotalTime>
  <Words>598</Words>
  <Application>Microsoft Office PowerPoint</Application>
  <PresentationFormat>On-screen Show (4:3)</PresentationFormat>
  <Paragraphs>347</Paragraphs>
  <Slides>48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5" baseType="lpstr">
      <vt:lpstr>Arial</vt:lpstr>
      <vt:lpstr>Garamond</vt:lpstr>
      <vt:lpstr>Georgia</vt:lpstr>
      <vt:lpstr>Wingdings</vt:lpstr>
      <vt:lpstr>Wingdings 2</vt:lpstr>
      <vt:lpstr>Wingdings 3</vt:lpstr>
      <vt:lpstr>Organic</vt:lpstr>
      <vt:lpstr>               Conditionals  </vt:lpstr>
      <vt:lpstr>        INSTRUCTIONS 1</vt:lpstr>
      <vt:lpstr>1</vt:lpstr>
      <vt:lpstr>2</vt:lpstr>
      <vt:lpstr>3</vt:lpstr>
      <vt:lpstr>4</vt:lpstr>
      <vt:lpstr>5</vt:lpstr>
      <vt:lpstr>6</vt:lpstr>
      <vt:lpstr>     INSTRUCTIONS 2</vt:lpstr>
      <vt:lpstr>7</vt:lpstr>
      <vt:lpstr>8</vt:lpstr>
      <vt:lpstr>9</vt:lpstr>
      <vt:lpstr>10</vt:lpstr>
      <vt:lpstr>     INSTRUCTIONS 2</vt:lpstr>
      <vt:lpstr>11</vt:lpstr>
      <vt:lpstr>12</vt:lpstr>
      <vt:lpstr>13</vt:lpstr>
      <vt:lpstr>14</vt:lpstr>
      <vt:lpstr>15</vt:lpstr>
      <vt:lpstr>16</vt:lpstr>
      <vt:lpstr>17</vt:lpstr>
      <vt:lpstr>18</vt:lpstr>
      <vt:lpstr>     INSTRUCTIONS 3</vt:lpstr>
      <vt:lpstr>19</vt:lpstr>
      <vt:lpstr>20</vt:lpstr>
      <vt:lpstr>21</vt:lpstr>
      <vt:lpstr>22</vt:lpstr>
      <vt:lpstr>23</vt:lpstr>
      <vt:lpstr>24</vt:lpstr>
      <vt:lpstr>25</vt:lpstr>
      <vt:lpstr>26</vt:lpstr>
      <vt:lpstr>     INSTRUCTIONS 4</vt:lpstr>
      <vt:lpstr>27</vt:lpstr>
      <vt:lpstr>28</vt:lpstr>
      <vt:lpstr>29</vt:lpstr>
      <vt:lpstr>30</vt:lpstr>
      <vt:lpstr>31</vt:lpstr>
      <vt:lpstr>32</vt:lpstr>
      <vt:lpstr>33</vt:lpstr>
      <vt:lpstr>34</vt:lpstr>
      <vt:lpstr>35</vt:lpstr>
      <vt:lpstr>36</vt:lpstr>
      <vt:lpstr>37</vt:lpstr>
      <vt:lpstr>38</vt:lpstr>
      <vt:lpstr>39</vt:lpstr>
      <vt:lpstr>40</vt:lpstr>
      <vt:lpstr>41</vt:lpstr>
      <vt:lpstr>42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Fussy</dc:creator>
  <cp:lastModifiedBy>Windows User</cp:lastModifiedBy>
  <cp:revision>204</cp:revision>
  <dcterms:created xsi:type="dcterms:W3CDTF">2005-09-10T12:45:49Z</dcterms:created>
  <dcterms:modified xsi:type="dcterms:W3CDTF">2019-11-28T10:58:48Z</dcterms:modified>
</cp:coreProperties>
</file>