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8" r:id="rId1"/>
  </p:sldMasterIdLst>
  <p:notesMasterIdLst>
    <p:notesMasterId r:id="rId44"/>
  </p:notesMasterIdLst>
  <p:handoutMasterIdLst>
    <p:handoutMasterId r:id="rId45"/>
  </p:handoutMasterIdLst>
  <p:sldIdLst>
    <p:sldId id="256" r:id="rId2"/>
    <p:sldId id="340" r:id="rId3"/>
    <p:sldId id="306" r:id="rId4"/>
    <p:sldId id="257" r:id="rId5"/>
    <p:sldId id="273" r:id="rId6"/>
    <p:sldId id="270" r:id="rId7"/>
    <p:sldId id="287" r:id="rId8"/>
    <p:sldId id="296" r:id="rId9"/>
    <p:sldId id="301" r:id="rId10"/>
    <p:sldId id="308" r:id="rId11"/>
    <p:sldId id="305" r:id="rId12"/>
    <p:sldId id="309" r:id="rId13"/>
    <p:sldId id="311" r:id="rId14"/>
    <p:sldId id="342" r:id="rId15"/>
    <p:sldId id="312" r:id="rId16"/>
    <p:sldId id="357" r:id="rId17"/>
    <p:sldId id="358" r:id="rId18"/>
    <p:sldId id="359" r:id="rId19"/>
    <p:sldId id="360" r:id="rId20"/>
    <p:sldId id="361" r:id="rId21"/>
    <p:sldId id="343" r:id="rId22"/>
    <p:sldId id="313" r:id="rId23"/>
    <p:sldId id="314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2" r:id="rId32"/>
    <p:sldId id="346" r:id="rId33"/>
    <p:sldId id="362" r:id="rId34"/>
    <p:sldId id="363" r:id="rId35"/>
    <p:sldId id="364" r:id="rId36"/>
    <p:sldId id="365" r:id="rId37"/>
    <p:sldId id="366" r:id="rId38"/>
    <p:sldId id="367" r:id="rId39"/>
    <p:sldId id="368" r:id="rId40"/>
    <p:sldId id="369" r:id="rId41"/>
    <p:sldId id="370" r:id="rId42"/>
    <p:sldId id="371" r:id="rId4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DD"/>
    <a:srgbClr val="FFCC99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5" autoAdjust="0"/>
    <p:restoredTop sz="84337" autoAdjust="0"/>
  </p:normalViewPr>
  <p:slideViewPr>
    <p:cSldViewPr>
      <p:cViewPr varScale="1">
        <p:scale>
          <a:sx n="91" d="100"/>
          <a:sy n="91" d="100"/>
        </p:scale>
        <p:origin x="67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1944" y="-90"/>
      </p:cViewPr>
      <p:guideLst>
        <p:guide orient="horz" pos="2880"/>
        <p:guide pos="2160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1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01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D588ED1-11E3-487A-9F26-2379F717A88D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165531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 smtClean="0"/>
              <a:t>Click to edit Master text styles</a:t>
            </a:r>
          </a:p>
          <a:p>
            <a:pPr lvl="1"/>
            <a:r>
              <a:rPr lang="bg-BG" noProof="0" smtClean="0"/>
              <a:t>Second level</a:t>
            </a:r>
          </a:p>
          <a:p>
            <a:pPr lvl="2"/>
            <a:r>
              <a:rPr lang="bg-BG" noProof="0" smtClean="0"/>
              <a:t>Third level</a:t>
            </a:r>
          </a:p>
          <a:p>
            <a:pPr lvl="3"/>
            <a:r>
              <a:rPr lang="bg-BG" noProof="0" smtClean="0"/>
              <a:t>Fourth level</a:t>
            </a:r>
          </a:p>
          <a:p>
            <a:pPr lvl="4"/>
            <a:r>
              <a:rPr lang="bg-BG" noProof="0" smtClean="0"/>
              <a:t>Fifth level</a:t>
            </a:r>
          </a:p>
        </p:txBody>
      </p:sp>
      <p:sp>
        <p:nvSpPr>
          <p:cNvPr id="952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52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42339A0-B378-4BBE-87FE-2272C0B4FED6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88027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CC21228-6FDE-4E25-B116-401C3A79D541}" type="slidenum">
              <a:rPr lang="bg-BG" smtClean="0"/>
              <a:pPr/>
              <a:t>1</a:t>
            </a:fld>
            <a:endParaRPr lang="bg-BG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049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BF0C26F-9E95-413C-A671-6BB3FB4B911F}" type="slidenum">
              <a:rPr lang="bg-BG" smtClean="0"/>
              <a:pPr/>
              <a:t>4</a:t>
            </a:fld>
            <a:endParaRPr lang="bg-BG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03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E659D31-85DF-487D-89AC-A36955EA3673}" type="slidenum">
              <a:rPr lang="bg-BG" smtClean="0"/>
              <a:pPr/>
              <a:t>5</a:t>
            </a:fld>
            <a:endParaRPr lang="bg-BG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927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27BD886-FCE9-4F1F-9413-C3D348943757}" type="slidenum">
              <a:rPr lang="bg-BG" smtClean="0"/>
              <a:pPr/>
              <a:t>6</a:t>
            </a:fld>
            <a:endParaRPr lang="bg-BG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121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79AA7C0-3456-4449-82B2-7E78D81638D5}" type="slidenum">
              <a:rPr lang="bg-BG" smtClean="0"/>
              <a:pPr/>
              <a:t>7</a:t>
            </a:fld>
            <a:endParaRPr lang="bg-BG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bg-BG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724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CD8537-9660-4367-8717-481CC745EABB}" type="slidenum">
              <a:rPr lang="bg-BG" smtClean="0"/>
              <a:pPr/>
              <a:t>8</a:t>
            </a:fld>
            <a:endParaRPr lang="bg-BG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bg-BG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44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75F159-B2A0-46F1-83D6-46BE9A3ADBC1}" type="slidenum">
              <a:rPr lang="bg-BG" smtClean="0"/>
              <a:pPr/>
              <a:t>9</a:t>
            </a:fld>
            <a:endParaRPr lang="bg-BG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bg-BG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180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3B35614-6241-4346-9837-A0EA99D043D9}" type="slidenum">
              <a:rPr lang="bg-BG" smtClean="0"/>
              <a:pPr/>
              <a:t>11</a:t>
            </a:fld>
            <a:endParaRPr lang="bg-BG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62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2339A0-B378-4BBE-87FE-2272C0B4FED6}" type="slidenum">
              <a:rPr lang="bg-BG" smtClean="0"/>
              <a:pPr>
                <a:defRPr/>
              </a:pPr>
              <a:t>20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064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9E3379-F6AD-47F7-8564-275A6FDC4768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415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38A421-FA14-43F7-8AAA-7589DB255147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1232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823328-B27A-4543-8611-DD24414422DB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4437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554CCF-CA36-4838-BA9B-5F3A42AA3DDB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8611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68575C-82C7-4CCE-801B-56A4F6DAA344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5243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1E604A-45BD-421A-9895-770F4DDBBCE4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92915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2A61C8-C9BD-46E2-B756-C59DE5964A24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38092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9F4FDDD-75CE-49D8-BA3D-40D2E4940F27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02849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CB4C99-0E28-4583-8942-A8AEF3088C82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53735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09D051-6347-45E4-8CF9-40463EF62FAE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19868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B300C1-B764-4B81-84B4-F50A497F174C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21461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1A54082-B2CF-44A9-B8AD-A033D93EF27C}" type="slidenum">
              <a:rPr lang="bg-BG" smtClean="0"/>
              <a:pPr>
                <a:defRPr/>
              </a:pPr>
              <a:t>‹#›</a:t>
            </a:fld>
            <a:endParaRPr lang="bg-BG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2216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9" r:id="rId1"/>
    <p:sldLayoutId id="2147484380" r:id="rId2"/>
    <p:sldLayoutId id="2147484381" r:id="rId3"/>
    <p:sldLayoutId id="2147484382" r:id="rId4"/>
    <p:sldLayoutId id="2147484383" r:id="rId5"/>
    <p:sldLayoutId id="2147484384" r:id="rId6"/>
    <p:sldLayoutId id="2147484385" r:id="rId7"/>
    <p:sldLayoutId id="2147484386" r:id="rId8"/>
    <p:sldLayoutId id="2147484387" r:id="rId9"/>
    <p:sldLayoutId id="2147484388" r:id="rId10"/>
    <p:sldLayoutId id="214748438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70566" y="692620"/>
            <a:ext cx="8229600" cy="3312461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GB" sz="3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sz="3400" b="1" dirty="0"/>
              <a:t/>
            </a:r>
            <a:br>
              <a:rPr lang="en-GB" sz="3400" b="1" dirty="0"/>
            </a:br>
            <a:r>
              <a:rPr lang="en-GB" sz="3400" b="1" dirty="0" smtClean="0"/>
              <a:t/>
            </a:r>
            <a:br>
              <a:rPr lang="en-GB" sz="3400" b="1" dirty="0" smtClean="0"/>
            </a:br>
            <a:r>
              <a:rPr lang="en-GB" sz="3400" b="1" dirty="0" smtClean="0"/>
              <a:t/>
            </a:r>
            <a:br>
              <a:rPr lang="en-GB" sz="3400" b="1" dirty="0" smtClean="0"/>
            </a:br>
            <a:r>
              <a:rPr lang="en-GB" sz="3400" b="1" dirty="0"/>
              <a:t/>
            </a:r>
            <a:br>
              <a:rPr lang="en-GB" sz="3400" b="1" dirty="0"/>
            </a:br>
            <a:r>
              <a:rPr lang="en-GB" sz="3400" b="1" dirty="0" smtClean="0"/>
              <a:t/>
            </a:r>
            <a:br>
              <a:rPr lang="en-GB" sz="3400" b="1" dirty="0" smtClean="0"/>
            </a:br>
            <a:r>
              <a:rPr lang="en-GB" sz="3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ENGB016 </a:t>
            </a:r>
            <a:br>
              <a:rPr lang="en-GB" sz="3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Andrei Andreev</a:t>
            </a:r>
            <a:r>
              <a:rPr lang="en-GB" sz="3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rPr>
              <a:t/>
            </a:r>
            <a:br>
              <a:rPr lang="en-US" sz="3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rPr>
            </a:br>
            <a:r>
              <a:rPr lang="en-US" sz="49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Modal Verbs</a:t>
            </a:r>
            <a:endParaRPr sz="49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800600" y="4730750"/>
            <a:ext cx="4013200" cy="7556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en-US" b="1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en-US" sz="2800" b="1" dirty="0" smtClean="0">
              <a:solidFill>
                <a:schemeClr val="tx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bg-BG" sz="3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1</a:t>
            </a:r>
            <a:endParaRPr lang="bg-BG" sz="3400" b="1" cap="all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899490" y="1844780"/>
            <a:ext cx="7467270" cy="416312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 </a:t>
            </a:r>
          </a:p>
          <a:p>
            <a:pPr algn="just"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 </a:t>
            </a:r>
            <a:r>
              <a:rPr lang="en-US" sz="2600" b="1" dirty="0" smtClean="0">
                <a:solidFill>
                  <a:srgbClr val="00B050"/>
                </a:solidFill>
              </a:rPr>
              <a:t>In sentences 1-18 which follow, put </a:t>
            </a:r>
            <a:r>
              <a:rPr lang="en-US" sz="2600" b="1" dirty="0">
                <a:solidFill>
                  <a:srgbClr val="00B050"/>
                </a:solidFill>
              </a:rPr>
              <a:t>a tick </a:t>
            </a:r>
            <a:r>
              <a:rPr lang="en-US" sz="2600" b="1" dirty="0" smtClean="0">
                <a:solidFill>
                  <a:srgbClr val="00B050"/>
                </a:solidFill>
              </a:rPr>
              <a:t>(</a:t>
            </a:r>
            <a:r>
              <a:rPr lang="en-US" sz="2800" b="1" dirty="0">
                <a:solidFill>
                  <a:srgbClr val="FF0000"/>
                </a:solidFill>
                <a:sym typeface="Wingdings 2" panose="05020102010507070707" pitchFamily="18" charset="2"/>
              </a:rPr>
              <a:t></a:t>
            </a:r>
            <a:r>
              <a:rPr lang="en-US" sz="2600" b="1" dirty="0" smtClean="0">
                <a:solidFill>
                  <a:srgbClr val="00B050"/>
                </a:solidFill>
              </a:rPr>
              <a:t>) </a:t>
            </a:r>
            <a:r>
              <a:rPr lang="en-US" sz="2600" b="1" dirty="0">
                <a:solidFill>
                  <a:srgbClr val="00B050"/>
                </a:solidFill>
              </a:rPr>
              <a:t>next to those sentences where the modal verb expresses a degree of probability. What are the uses in the other sentences?</a:t>
            </a:r>
            <a:endParaRPr lang="en-US" sz="2800" b="1" dirty="0" smtClean="0">
              <a:solidFill>
                <a:srgbClr val="00B05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    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sz="2600" b="1" dirty="0" smtClean="0">
              <a:solidFill>
                <a:srgbClr val="FF000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>
                <a:solidFill>
                  <a:srgbClr val="FF0000"/>
                </a:solidFill>
              </a:rPr>
              <a:t>	</a:t>
            </a:r>
            <a:r>
              <a:rPr lang="en-US" sz="2600" b="1" dirty="0" smtClean="0">
                <a:solidFill>
                  <a:srgbClr val="00B050"/>
                </a:solidFill>
              </a:rPr>
              <a:t>Click on the line </a:t>
            </a:r>
            <a:r>
              <a:rPr lang="en-US" sz="2600" b="1" u="sng" dirty="0" smtClean="0">
                <a:solidFill>
                  <a:srgbClr val="00B050"/>
                </a:solidFill>
              </a:rPr>
              <a:t>after</a:t>
            </a:r>
            <a:r>
              <a:rPr lang="en-US" sz="2600" b="1" dirty="0" smtClean="0">
                <a:solidFill>
                  <a:srgbClr val="00B05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‘Check’ </a:t>
            </a:r>
            <a:r>
              <a:rPr lang="en-US" sz="2600" b="1" dirty="0" smtClean="0">
                <a:solidFill>
                  <a:srgbClr val="00B050"/>
                </a:solidFill>
              </a:rPr>
              <a:t>or press Enter to see the correct answer.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09294" y="260560"/>
            <a:ext cx="7543800" cy="1450757"/>
          </a:xfrm>
        </p:spPr>
        <p:txBody>
          <a:bodyPr>
            <a:normAutofit/>
          </a:bodyPr>
          <a:lstStyle/>
          <a:p>
            <a:pPr eaLnBrk="1" hangingPunct="1"/>
            <a:r>
              <a:rPr lang="bg-BG" sz="4400" b="1" dirty="0" smtClean="0"/>
              <a:t>1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899490" y="1557338"/>
            <a:ext cx="7782548" cy="48958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82880" indent="0">
              <a:lnSpc>
                <a:spcPct val="115000"/>
              </a:lnSpc>
              <a:spcAft>
                <a:spcPts val="1000"/>
              </a:spcAft>
              <a:buNone/>
            </a:pPr>
            <a:endParaRPr lang="en-US" dirty="0"/>
          </a:p>
          <a:p>
            <a:pPr marL="18288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yo-NG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yo-NG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always looks so stressed. He </a:t>
            </a:r>
            <a:r>
              <a:rPr lang="yo-NG" sz="2800" b="1" u="sng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  <a:r>
              <a:rPr lang="yo-NG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have a very </a:t>
            </a:r>
            <a:r>
              <a:rPr lang="en-US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yo-NG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demanding </a:t>
            </a:r>
            <a:r>
              <a:rPr lang="yo-NG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job. </a:t>
            </a:r>
            <a:endParaRPr lang="bg-BG" sz="2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   </a:t>
            </a:r>
            <a:r>
              <a:rPr lang="en-US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en-US" sz="40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smtClean="0"/>
              <a:t>2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24680"/>
            <a:ext cx="8001000" cy="5184775"/>
          </a:xfrm>
        </p:spPr>
        <p:txBody>
          <a:bodyPr rtlCol="0">
            <a:normAutofit fontScale="77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en-US" sz="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4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en-US" sz="23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en-US" sz="4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3600" b="1" dirty="0" smtClean="0"/>
              <a:t>You </a:t>
            </a:r>
            <a:r>
              <a:rPr lang="en-US" sz="3600" b="1" u="sng" dirty="0">
                <a:solidFill>
                  <a:srgbClr val="00B050"/>
                </a:solidFill>
              </a:rPr>
              <a:t>must</a:t>
            </a:r>
            <a:r>
              <a:rPr lang="en-US" sz="3600" b="1" dirty="0"/>
              <a:t> come with us next time. You’d love it.</a:t>
            </a:r>
            <a:r>
              <a:rPr lang="en-US" sz="4000" b="1" dirty="0"/>
              <a:t>  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5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5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5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charset="2"/>
              <a:buNone/>
              <a:defRPr/>
            </a:pPr>
            <a:r>
              <a:rPr lang="en-US" sz="5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en-US" sz="3100" b="1" dirty="0" smtClean="0">
                <a:solidFill>
                  <a:srgbClr val="7030A0"/>
                </a:solidFill>
              </a:rPr>
              <a:t>Check:</a:t>
            </a:r>
            <a:endParaRPr lang="en-US" sz="31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51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sz="3100" b="1" dirty="0" smtClean="0">
                <a:solidFill>
                  <a:srgbClr val="FF0000"/>
                </a:solidFill>
              </a:rPr>
              <a:t>Strong obligation</a:t>
            </a: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charset="2"/>
              <a:buNone/>
              <a:defRPr/>
            </a:pPr>
            <a:endParaRPr lang="en-U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3</a:t>
            </a:r>
            <a:endParaRPr lang="bg-BG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66738" y="1268413"/>
            <a:ext cx="8001000" cy="5329237"/>
          </a:xfrm>
        </p:spPr>
        <p:txBody>
          <a:bodyPr rtlCol="0"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bg-BG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endParaRPr lang="en-US" dirty="0"/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2800" b="1" dirty="0" smtClean="0"/>
              <a:t>    I </a:t>
            </a:r>
            <a:r>
              <a:rPr lang="en-US" sz="2800" b="1" u="sng" dirty="0">
                <a:solidFill>
                  <a:srgbClr val="00B050"/>
                </a:solidFill>
              </a:rPr>
              <a:t>can’t</a:t>
            </a:r>
            <a:r>
              <a:rPr lang="en-US" sz="2800" b="1" dirty="0"/>
              <a:t> hear you – the line’s bad.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2400" b="1" dirty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  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</a:rPr>
              <a:t>(</a:t>
            </a:r>
            <a:r>
              <a:rPr lang="en-US" sz="2400" b="1" dirty="0">
                <a:solidFill>
                  <a:srgbClr val="FF0000"/>
                </a:solidFill>
              </a:rPr>
              <a:t>Lack of) Ability.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bg-BG" b="1" dirty="0" smtClean="0"/>
              <a:t>4</a:t>
            </a:r>
            <a:endParaRPr lang="bg-BG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755470" y="1772770"/>
            <a:ext cx="8001000" cy="4752975"/>
          </a:xfrm>
        </p:spPr>
        <p:txBody>
          <a:bodyPr rtlCol="0"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/>
              <a:t>They </a:t>
            </a:r>
            <a:r>
              <a:rPr lang="en-US" sz="2800" b="1" u="sng" dirty="0">
                <a:solidFill>
                  <a:srgbClr val="00B050"/>
                </a:solidFill>
              </a:rPr>
              <a:t>can’t</a:t>
            </a:r>
            <a:r>
              <a:rPr lang="en-US" sz="2800" b="1" dirty="0"/>
              <a:t> be coming – they would have been here by now. </a:t>
            </a:r>
            <a:endParaRPr lang="en-US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2400" b="1" dirty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 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en-US" sz="4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5</a:t>
            </a:r>
            <a:endParaRPr lang="bg-BG" b="1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905000"/>
            <a:ext cx="7999413" cy="44044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spcAft>
                <a:spcPts val="1200"/>
              </a:spcAft>
              <a:buNone/>
            </a:pPr>
            <a:endParaRPr lang="en-US" dirty="0" smtClean="0"/>
          </a:p>
          <a:p>
            <a:pPr>
              <a:lnSpc>
                <a:spcPct val="80000"/>
              </a:lnSpc>
              <a:spcAft>
                <a:spcPts val="1200"/>
              </a:spcAft>
              <a:buNone/>
            </a:pPr>
            <a:r>
              <a:rPr lang="en-US" dirty="0" smtClean="0"/>
              <a:t>	   </a:t>
            </a:r>
            <a:r>
              <a:rPr lang="en-US" sz="3000" b="1" dirty="0" smtClean="0"/>
              <a:t>She </a:t>
            </a:r>
            <a:r>
              <a:rPr lang="en-US" sz="3000" b="1" u="sng" dirty="0">
                <a:solidFill>
                  <a:srgbClr val="00B050"/>
                </a:solidFill>
              </a:rPr>
              <a:t>might</a:t>
            </a:r>
            <a:r>
              <a:rPr lang="en-US" sz="3000" b="1" dirty="0"/>
              <a:t> change her mind if we keep on urging her. </a:t>
            </a:r>
            <a:endParaRPr lang="bg-BG" sz="30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800" b="1" dirty="0" smtClean="0"/>
          </a:p>
          <a:p>
            <a:pPr eaLnBrk="1" hangingPunct="1">
              <a:buClr>
                <a:srgbClr val="A53010"/>
              </a:buClr>
              <a:buFont typeface="Wingdings 3" panose="05040102010807070707" pitchFamily="18" charset="2"/>
              <a:buNone/>
            </a:pPr>
            <a:r>
              <a:rPr lang="en-US" b="1" dirty="0" smtClean="0"/>
              <a:t>   </a:t>
            </a:r>
            <a:r>
              <a:rPr lang="bg-BG" b="1" dirty="0" smtClean="0"/>
              <a:t>  </a:t>
            </a:r>
            <a:endParaRPr lang="en-US" b="1" dirty="0" smtClean="0"/>
          </a:p>
          <a:p>
            <a:pPr eaLnBrk="1" hangingPunct="1">
              <a:buClr>
                <a:srgbClr val="A53010"/>
              </a:buClr>
              <a:buFont typeface="Wingdings 3" panose="05040102010807070707" pitchFamily="18" charset="2"/>
              <a:buNone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</a:p>
          <a:p>
            <a:pPr>
              <a:buClr>
                <a:srgbClr val="A53010"/>
              </a:buClr>
              <a:buNone/>
            </a:pPr>
            <a:r>
              <a:rPr lang="en-US" b="1" dirty="0" smtClean="0"/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en-US" sz="40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smtClean="0"/>
              <a:t>6</a:t>
            </a:r>
            <a:endParaRPr lang="bg-BG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905000"/>
            <a:ext cx="7926388" cy="4030663"/>
          </a:xfrm>
        </p:spPr>
        <p:txBody>
          <a:bodyPr rtlCol="0">
            <a:normAutofit fontScale="85000" lnSpcReduction="20000"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	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endParaRPr lang="en-US" sz="800" b="1" dirty="0"/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2800" b="1" dirty="0" smtClean="0"/>
              <a:t>   You </a:t>
            </a:r>
            <a:r>
              <a:rPr lang="en-US" sz="2800" b="1" u="sng" dirty="0">
                <a:solidFill>
                  <a:srgbClr val="00B050"/>
                </a:solidFill>
              </a:rPr>
              <a:t>could</a:t>
            </a:r>
            <a:r>
              <a:rPr lang="en-US" sz="2800" b="1" dirty="0"/>
              <a:t> be right. 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GB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b="1" dirty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2400" b="1" dirty="0"/>
              <a:t> </a:t>
            </a:r>
            <a:r>
              <a:rPr lang="en-US" sz="2400" b="1" dirty="0" smtClean="0"/>
              <a:t> 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r>
              <a:rPr lang="en-US" sz="43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bg-BG" sz="43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7</a:t>
            </a:r>
            <a:endParaRPr lang="bg-BG" b="1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060810"/>
            <a:ext cx="7999413" cy="4465403"/>
          </a:xfrm>
        </p:spPr>
        <p:txBody>
          <a:bodyPr/>
          <a:lstStyle/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r>
              <a:rPr lang="en-US" b="1" dirty="0" smtClean="0"/>
              <a:t>	</a:t>
            </a:r>
          </a:p>
          <a:p>
            <a:pPr marL="273050" indent="-273050">
              <a:buNone/>
              <a:defRPr/>
            </a:pPr>
            <a:r>
              <a:rPr lang="en-US" sz="2800" b="1" dirty="0"/>
              <a:t>	You </a:t>
            </a:r>
            <a:r>
              <a:rPr lang="en-US" sz="2800" b="1" u="sng" dirty="0">
                <a:solidFill>
                  <a:srgbClr val="00B050"/>
                </a:solidFill>
              </a:rPr>
              <a:t>can</a:t>
            </a:r>
            <a:r>
              <a:rPr lang="en-US" sz="2800" b="1" dirty="0"/>
              <a:t> borrow the car. I don’t need it.  </a:t>
            </a:r>
            <a:endParaRPr lang="en-US" sz="2800" b="1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b="1" dirty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4800" b="1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b="1" dirty="0" smtClean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bg-BG" b="1" dirty="0" smtClean="0"/>
              <a:t> 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</a:rPr>
              <a:t>Permission.</a:t>
            </a:r>
            <a:r>
              <a:rPr lang="en-US" sz="2400" b="1" dirty="0" smtClean="0"/>
              <a:t> </a:t>
            </a:r>
            <a:endParaRPr lang="bg-BG" b="1" dirty="0" smtClean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smtClean="0"/>
              <a:t>8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700212"/>
            <a:ext cx="7999413" cy="4609187"/>
          </a:xfrm>
        </p:spPr>
        <p:txBody>
          <a:bodyPr>
            <a:normAutofit/>
          </a:bodyPr>
          <a:lstStyle/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r>
              <a:rPr lang="en-US" dirty="0" smtClean="0"/>
              <a:t>	</a:t>
            </a:r>
          </a:p>
          <a:p>
            <a:pPr marL="273050" indent="-273050">
              <a:buNone/>
              <a:defRPr/>
            </a:pPr>
            <a:r>
              <a:rPr lang="en-US" sz="2800" b="1" dirty="0"/>
              <a:t>	We </a:t>
            </a:r>
            <a:r>
              <a:rPr lang="en-US" sz="2800" b="1" u="sng" dirty="0">
                <a:solidFill>
                  <a:srgbClr val="00B050"/>
                </a:solidFill>
              </a:rPr>
              <a:t>may</a:t>
            </a:r>
            <a:r>
              <a:rPr lang="en-US" sz="2800" b="1" dirty="0"/>
              <a:t> stay over at Samantha’s if the party finishes late. </a:t>
            </a:r>
            <a:endParaRPr lang="en-US" sz="28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r>
              <a:rPr lang="en-US" b="1" dirty="0" smtClean="0"/>
              <a:t>    </a:t>
            </a:r>
            <a:r>
              <a:rPr lang="bg-BG" b="1" dirty="0" smtClean="0"/>
              <a:t> </a:t>
            </a:r>
            <a:endParaRPr lang="en-US" b="1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b="1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  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bg-BG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b="1" dirty="0" smtClean="0"/>
              <a:t>9</a:t>
            </a:r>
            <a:endParaRPr lang="bg-BG" b="1" dirty="0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822960" y="2060575"/>
            <a:ext cx="7637580" cy="4248150"/>
          </a:xfrm>
        </p:spPr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bg-BG" sz="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800" b="1" dirty="0"/>
              <a:t>No, you </a:t>
            </a:r>
            <a:r>
              <a:rPr lang="en-US" sz="2800" b="1" u="sng" dirty="0">
                <a:solidFill>
                  <a:srgbClr val="00B050"/>
                </a:solidFill>
              </a:rPr>
              <a:t>may</a:t>
            </a:r>
            <a:r>
              <a:rPr lang="en-US" sz="2800" b="1" dirty="0"/>
              <a:t> not go out on a school night just before your exams. </a:t>
            </a:r>
            <a:r>
              <a:rPr lang="en-US" sz="2800" b="1" dirty="0" smtClean="0"/>
              <a:t> </a:t>
            </a: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2800" b="1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</a:t>
            </a:r>
            <a:r>
              <a:rPr lang="en-US" sz="2400" b="1" dirty="0">
                <a:solidFill>
                  <a:srgbClr val="FF0000"/>
                </a:solidFill>
              </a:rPr>
              <a:t>Prohibition</a:t>
            </a:r>
            <a:r>
              <a:rPr lang="en-US" sz="2400" b="1" dirty="0" smtClean="0">
                <a:solidFill>
                  <a:srgbClr val="FF0000"/>
                </a:solidFill>
              </a:rPr>
              <a:t>. 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bg-BG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smtClean="0"/>
              <a:t>10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822960" y="1989138"/>
            <a:ext cx="7565390" cy="4248150"/>
          </a:xfrm>
        </p:spPr>
        <p:txBody>
          <a:bodyPr>
            <a:normAutofit lnSpcReduction="10000"/>
          </a:bodyPr>
          <a:lstStyle/>
          <a:p>
            <a:pPr marL="273050" indent="-273050">
              <a:buNone/>
              <a:defRPr/>
            </a:pPr>
            <a:r>
              <a:rPr lang="en-US" dirty="0" smtClean="0"/>
              <a:t>	</a:t>
            </a:r>
            <a:endParaRPr lang="en-US" sz="2800" b="1" dirty="0"/>
          </a:p>
          <a:p>
            <a:pPr marL="273050" indent="-273050">
              <a:buNone/>
              <a:defRPr/>
            </a:pPr>
            <a:r>
              <a:rPr lang="en-US" sz="2800" b="1" dirty="0" smtClean="0"/>
              <a:t>   You’re </a:t>
            </a:r>
            <a:r>
              <a:rPr lang="en-US" sz="2800" b="1" dirty="0"/>
              <a:t>good at exams, so you </a:t>
            </a:r>
            <a:r>
              <a:rPr lang="en-US" sz="2800" b="1" u="sng" dirty="0">
                <a:solidFill>
                  <a:srgbClr val="00B050"/>
                </a:solidFill>
              </a:rPr>
              <a:t>should</a:t>
            </a:r>
            <a:r>
              <a:rPr lang="en-US" sz="2800" b="1" dirty="0"/>
              <a:t> have no trouble passing. </a:t>
            </a:r>
            <a:endParaRPr lang="en-US" sz="3600" b="1" dirty="0" smtClean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/>
              <a:t>   </a:t>
            </a:r>
            <a:r>
              <a:rPr lang="bg-BG" b="1" dirty="0" smtClean="0"/>
              <a:t>  </a:t>
            </a:r>
            <a:endParaRPr lang="en-US" b="1" dirty="0" smtClean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en-US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11</a:t>
            </a:r>
            <a:endParaRPr lang="bg-BG" b="1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755470" y="2204830"/>
            <a:ext cx="7926388" cy="4321045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800" b="1" dirty="0"/>
              <a:t>The exams are drawing near – you </a:t>
            </a:r>
            <a:r>
              <a:rPr lang="en-US" sz="2800" b="1" u="sng" dirty="0">
                <a:solidFill>
                  <a:srgbClr val="00B050"/>
                </a:solidFill>
              </a:rPr>
              <a:t>should</a:t>
            </a:r>
            <a:r>
              <a:rPr lang="en-US" sz="2800" b="1" dirty="0"/>
              <a:t> be studying 3 hours a night at least.   </a:t>
            </a:r>
            <a:endParaRPr lang="en-US" sz="31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31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31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31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3100" b="1" dirty="0" smtClean="0">
                <a:solidFill>
                  <a:srgbClr val="7030A0"/>
                </a:solidFill>
              </a:rPr>
              <a:t> 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</a:t>
            </a:r>
            <a:r>
              <a:rPr lang="en-US" sz="2400" b="1" dirty="0" smtClean="0">
                <a:solidFill>
                  <a:srgbClr val="FF0000"/>
                </a:solidFill>
              </a:rPr>
              <a:t>Advice</a:t>
            </a:r>
            <a:r>
              <a:rPr lang="en-US" sz="2400" b="1" dirty="0">
                <a:solidFill>
                  <a:srgbClr val="FF0000"/>
                </a:solidFill>
              </a:rPr>
              <a:t>.</a:t>
            </a:r>
            <a:r>
              <a:rPr lang="bg-BG" sz="2800" b="1" dirty="0">
                <a:solidFill>
                  <a:srgbClr val="FF0000"/>
                </a:solidFill>
              </a:rPr>
              <a:t> </a:t>
            </a:r>
            <a:endParaRPr lang="en-US" sz="1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12</a:t>
            </a:r>
            <a:endParaRPr lang="bg-BG" b="1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822960" y="2132820"/>
            <a:ext cx="7703343" cy="417580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b="1" u="sng" dirty="0">
                <a:solidFill>
                  <a:srgbClr val="00B050"/>
                </a:solidFill>
              </a:rPr>
              <a:t>Will</a:t>
            </a:r>
            <a:r>
              <a:rPr lang="en-US" sz="2800" b="1" dirty="0"/>
              <a:t> you give me a hand with this trunk? 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2400" b="1" dirty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24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</a:rPr>
              <a:t>Willingness.</a:t>
            </a:r>
            <a:endParaRPr lang="en-US" sz="1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smtClean="0"/>
              <a:t>13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533400" y="2132821"/>
            <a:ext cx="7926388" cy="3960004"/>
          </a:xfrm>
        </p:spPr>
        <p:txBody>
          <a:bodyPr>
            <a:normAutofit lnSpcReduction="10000"/>
          </a:bodyPr>
          <a:lstStyle/>
          <a:p>
            <a:pPr marL="274320" indent="-27432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3200" dirty="0" smtClean="0"/>
              <a:t>	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It’s half past ten – she</a:t>
            </a:r>
            <a:r>
              <a:rPr lang="en-US" sz="3000" b="1" u="sng" dirty="0">
                <a:solidFill>
                  <a:srgbClr val="00B050"/>
                </a:solidFill>
              </a:rPr>
              <a:t>’ll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be at the airport by now. </a:t>
            </a: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bg-BG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  </a:t>
            </a:r>
            <a:r>
              <a:rPr lang="en-US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bg-BG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14</a:t>
            </a:r>
            <a:endParaRPr lang="bg-BG" b="1" dirty="0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755470" y="1988800"/>
            <a:ext cx="7926388" cy="4537075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r>
              <a:rPr lang="en-US" sz="2800" b="1" dirty="0" smtClean="0"/>
              <a:t>I </a:t>
            </a:r>
            <a:r>
              <a:rPr lang="en-US" sz="2800" b="1" u="sng" dirty="0">
                <a:solidFill>
                  <a:srgbClr val="00B050"/>
                </a:solidFill>
              </a:rPr>
              <a:t>won’t</a:t>
            </a:r>
            <a:r>
              <a:rPr lang="en-US" sz="2800" b="1" dirty="0"/>
              <a:t> lend you any money until you return the books I loaned you.  </a:t>
            </a:r>
            <a:endParaRPr lang="en-US" sz="31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31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31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3100" b="1" dirty="0" smtClean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endParaRPr lang="en-US" sz="8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sz="3100" b="1" dirty="0" smtClean="0">
                <a:solidFill>
                  <a:srgbClr val="7030A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</a:t>
            </a:r>
            <a:r>
              <a:rPr lang="en-US" sz="2400" b="1" dirty="0" smtClean="0">
                <a:solidFill>
                  <a:srgbClr val="FF0000"/>
                </a:solidFill>
              </a:rPr>
              <a:t>Unwillingness</a:t>
            </a:r>
            <a:r>
              <a:rPr lang="en-US" sz="2400" b="1" dirty="0">
                <a:solidFill>
                  <a:srgbClr val="FF0000"/>
                </a:solidFill>
              </a:rPr>
              <a:t>.</a:t>
            </a:r>
            <a:r>
              <a:rPr lang="bg-BG" sz="2800" b="1" dirty="0">
                <a:solidFill>
                  <a:srgbClr val="FF0000"/>
                </a:solidFill>
              </a:rPr>
              <a:t> </a:t>
            </a:r>
            <a:endParaRPr lang="en-US" sz="17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933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15</a:t>
            </a:r>
            <a:endParaRPr lang="bg-BG" b="1" dirty="0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599916" y="1988800"/>
            <a:ext cx="7926388" cy="431982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800" b="1" dirty="0"/>
              <a:t>There’s no need to rush. It’s only 5.30, and the film </a:t>
            </a:r>
            <a:r>
              <a:rPr lang="en-US" sz="2800" b="1" u="sng" dirty="0">
                <a:solidFill>
                  <a:srgbClr val="00B050"/>
                </a:solidFill>
              </a:rPr>
              <a:t>won’t</a:t>
            </a:r>
            <a:r>
              <a:rPr lang="en-US" sz="2800" b="1" dirty="0"/>
              <a:t> have started yet.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en-US" sz="4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71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 smtClean="0"/>
              <a:t>6</a:t>
            </a:r>
            <a:endParaRPr lang="bg-BG" b="1" dirty="0" smtClean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533400" y="2348851"/>
            <a:ext cx="7926388" cy="3743974"/>
          </a:xfrm>
        </p:spPr>
        <p:txBody>
          <a:bodyPr>
            <a:normAutofit fontScale="92500" lnSpcReduction="10000"/>
          </a:bodyPr>
          <a:lstStyle/>
          <a:p>
            <a:pPr marL="274320" indent="-27432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3200" dirty="0" smtClean="0"/>
              <a:t>	</a:t>
            </a:r>
            <a:r>
              <a:rPr lang="en-US" sz="35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It’s so annoying. He </a:t>
            </a:r>
            <a:r>
              <a:rPr lang="en-US" sz="3500" b="1" u="sng" dirty="0">
                <a:solidFill>
                  <a:srgbClr val="00B050"/>
                </a:solidFill>
              </a:rPr>
              <a:t>won’t</a:t>
            </a:r>
            <a:r>
              <a:rPr lang="en-US" sz="35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admit when he’s wrong.  </a:t>
            </a:r>
            <a:endParaRPr lang="en-US" sz="35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bg-BG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  </a:t>
            </a:r>
            <a:r>
              <a:rPr lang="en-US" sz="2600" b="1" dirty="0">
                <a:solidFill>
                  <a:srgbClr val="FF0000"/>
                </a:solidFill>
              </a:rPr>
              <a:t>Unwillingness</a:t>
            </a:r>
            <a:r>
              <a:rPr lang="en-US" sz="2600" b="1" dirty="0" smtClean="0">
                <a:solidFill>
                  <a:srgbClr val="FF0000"/>
                </a:solidFill>
              </a:rPr>
              <a:t>.</a:t>
            </a:r>
            <a:endParaRPr lang="bg-BG" sz="26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517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17</a:t>
            </a:r>
            <a:endParaRPr lang="bg-BG" b="1" dirty="0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599916" y="2420860"/>
            <a:ext cx="7926388" cy="3887760"/>
          </a:xfrm>
        </p:spPr>
        <p:txBody>
          <a:bodyPr rtlCol="0">
            <a:normAutofit lnSpcReduction="10000"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b="1" dirty="0"/>
              <a:t>That’s amazing – he </a:t>
            </a:r>
            <a:r>
              <a:rPr lang="en-US" sz="2800" b="1" u="sng" dirty="0">
                <a:solidFill>
                  <a:srgbClr val="00B050"/>
                </a:solidFill>
              </a:rPr>
              <a:t>can</a:t>
            </a:r>
            <a:r>
              <a:rPr lang="en-US" sz="2800" b="1" dirty="0"/>
              <a:t> read, and he’s only three!  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r>
              <a:rPr lang="en-US" sz="2400" b="1" dirty="0" smtClean="0">
                <a:solidFill>
                  <a:srgbClr val="FF0000"/>
                </a:solidFill>
              </a:rPr>
              <a:t>Ability.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889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 smtClean="0"/>
              <a:t>8</a:t>
            </a:r>
            <a:endParaRPr lang="bg-BG" b="1" dirty="0" smtClean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822960" y="1700213"/>
            <a:ext cx="7636828" cy="4392612"/>
          </a:xfrm>
        </p:spPr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3200" dirty="0" smtClean="0"/>
              <a:t>	</a:t>
            </a:r>
            <a:endParaRPr lang="en-US" sz="3200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32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sz="33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Learning </a:t>
            </a:r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English can be difficult. </a:t>
            </a:r>
            <a:endParaRPr lang="en-US" sz="3300" dirty="0">
              <a:solidFill>
                <a:srgbClr val="92D05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rgbClr val="A53010"/>
              </a:buClr>
              <a:buFont typeface="Wingdings 2"/>
              <a:buChar char=""/>
              <a:defRPr/>
            </a:pP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bg-BG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800" b="1" dirty="0" smtClean="0">
                <a:solidFill>
                  <a:srgbClr val="7030A0"/>
                </a:solidFill>
              </a:rPr>
              <a:t>Check:</a:t>
            </a:r>
            <a:endParaRPr lang="en-US" sz="2800" b="1" dirty="0">
              <a:solidFill>
                <a:srgbClr val="7030A0"/>
              </a:solidFill>
            </a:endParaRPr>
          </a:p>
          <a:p>
            <a:pPr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   </a:t>
            </a:r>
            <a:r>
              <a:rPr lang="en-US" sz="47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 2" panose="05020102010507070707" pitchFamily="18" charset="2"/>
              </a:rPr>
              <a:t></a:t>
            </a:r>
            <a:endParaRPr lang="bg-BG" sz="4700" dirty="0" smtClean="0"/>
          </a:p>
        </p:txBody>
      </p:sp>
    </p:spTree>
    <p:extLst>
      <p:ext uri="{BB962C8B-B14F-4D97-AF65-F5344CB8AC3E}">
        <p14:creationId xmlns:p14="http://schemas.microsoft.com/office/powerpoint/2010/main" val="26452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bg-BG" sz="3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en-US" sz="3400" b="1" cap="all" dirty="0" smtClean="0">
                <a:solidFill>
                  <a:srgbClr val="FF0000"/>
                </a:solidFill>
                <a:latin typeface="Georgia" panose="02040502050405020303" pitchFamily="18" charset="0"/>
              </a:rPr>
              <a:t>2</a:t>
            </a:r>
            <a:endParaRPr lang="bg-BG" sz="3400" b="1" cap="all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808476" y="2420860"/>
            <a:ext cx="7796084" cy="3587048"/>
          </a:xfrm>
        </p:spPr>
        <p:txBody>
          <a:bodyPr/>
          <a:lstStyle/>
          <a:p>
            <a:pPr algn="just"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  </a:t>
            </a:r>
            <a:r>
              <a:rPr lang="en-US" sz="2600" b="1" dirty="0" smtClean="0">
                <a:solidFill>
                  <a:srgbClr val="00B050"/>
                </a:solidFill>
              </a:rPr>
              <a:t>In the pairs of sentences 19-28 which follow, put </a:t>
            </a:r>
            <a:r>
              <a:rPr lang="en-US" sz="2600" b="1" dirty="0">
                <a:solidFill>
                  <a:srgbClr val="00B050"/>
                </a:solidFill>
              </a:rPr>
              <a:t>the modal verb </a:t>
            </a:r>
            <a:r>
              <a:rPr lang="en-US" sz="2600" b="1" dirty="0" smtClean="0">
                <a:solidFill>
                  <a:srgbClr val="00B050"/>
                </a:solidFill>
              </a:rPr>
              <a:t>from </a:t>
            </a:r>
            <a:r>
              <a:rPr lang="en-US" sz="2600" b="1" dirty="0">
                <a:solidFill>
                  <a:srgbClr val="00B050"/>
                </a:solidFill>
              </a:rPr>
              <a:t>the first sentence into the past to complete the second sentence</a:t>
            </a:r>
            <a:r>
              <a:rPr lang="en-US" sz="2600" b="1" dirty="0" smtClean="0">
                <a:solidFill>
                  <a:srgbClr val="00B050"/>
                </a:solidFill>
              </a:rPr>
              <a:t>.</a:t>
            </a:r>
          </a:p>
          <a:p>
            <a:pPr algn="just">
              <a:buNone/>
            </a:pPr>
            <a:endParaRPr lang="en-US" sz="2600" b="1" dirty="0">
              <a:solidFill>
                <a:srgbClr val="00B050"/>
              </a:solidFill>
            </a:endParaRPr>
          </a:p>
          <a:p>
            <a:pPr algn="just">
              <a:buNone/>
            </a:pPr>
            <a:endParaRPr lang="en-US" sz="2800" b="1" dirty="0" smtClean="0">
              <a:solidFill>
                <a:srgbClr val="00B05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 smtClean="0">
                <a:solidFill>
                  <a:srgbClr val="00B050"/>
                </a:solidFill>
              </a:rPr>
              <a:t> Click on the line </a:t>
            </a:r>
            <a:r>
              <a:rPr lang="en-US" sz="2600" b="1" u="sng" dirty="0" smtClean="0">
                <a:solidFill>
                  <a:srgbClr val="00B050"/>
                </a:solidFill>
              </a:rPr>
              <a:t>after</a:t>
            </a:r>
            <a:r>
              <a:rPr lang="en-US" sz="2600" b="1" dirty="0" smtClean="0">
                <a:solidFill>
                  <a:srgbClr val="00B05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‘Check’ </a:t>
            </a:r>
            <a:r>
              <a:rPr lang="en-US" sz="2600" b="1" dirty="0" smtClean="0">
                <a:solidFill>
                  <a:srgbClr val="00B050"/>
                </a:solidFill>
              </a:rPr>
              <a:t>or press Enter to see the correct answer.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78738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1</a:t>
            </a:r>
            <a:r>
              <a:rPr lang="en-US" b="1" dirty="0" smtClean="0"/>
              <a:t>9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531813" y="1772770"/>
            <a:ext cx="8001000" cy="4536630"/>
          </a:xfrm>
        </p:spPr>
        <p:txBody>
          <a:bodyPr>
            <a:normAutofit/>
          </a:bodyPr>
          <a:lstStyle/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r>
              <a:rPr lang="bg-BG" dirty="0" smtClean="0"/>
              <a:t>	</a:t>
            </a:r>
            <a:endParaRPr lang="en-US" dirty="0" smtClean="0"/>
          </a:p>
          <a:p>
            <a:pPr marL="273050" indent="-273050">
              <a:buNone/>
              <a:defRPr/>
            </a:pPr>
            <a:r>
              <a:rPr lang="en-US" sz="2800" b="1" dirty="0"/>
              <a:t> </a:t>
            </a:r>
            <a:r>
              <a:rPr lang="en-US" sz="2800" b="1" dirty="0" smtClean="0"/>
              <a:t>  It </a:t>
            </a:r>
            <a:r>
              <a:rPr lang="en-US" sz="2800" b="1" u="sng" dirty="0">
                <a:solidFill>
                  <a:srgbClr val="00B050"/>
                </a:solidFill>
              </a:rPr>
              <a:t>must be raining</a:t>
            </a:r>
            <a:r>
              <a:rPr lang="en-US" sz="2800" b="1" dirty="0"/>
              <a:t>. Everybody’s putting up their umbrellas.</a:t>
            </a:r>
          </a:p>
          <a:p>
            <a:pPr marL="273050" indent="-273050">
              <a:buNone/>
              <a:defRPr/>
            </a:pPr>
            <a:r>
              <a:rPr lang="en-US" sz="2800" b="1" dirty="0" smtClean="0"/>
              <a:t>   It _________________ – </a:t>
            </a:r>
            <a:r>
              <a:rPr lang="en-US" sz="2800" b="1" dirty="0"/>
              <a:t>the ground is still wet.</a:t>
            </a:r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400" dirty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4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400" dirty="0" smtClean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/>
              <a:t> 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</a:rPr>
              <a:t>must have been raining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20</a:t>
            </a:r>
            <a:endParaRPr lang="bg-BG" b="1" dirty="0" smtClean="0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7926388" cy="4260850"/>
          </a:xfrm>
        </p:spPr>
        <p:txBody>
          <a:bodyPr>
            <a:normAutofit/>
          </a:bodyPr>
          <a:lstStyle/>
          <a:p>
            <a:pPr marL="273050" indent="-273050">
              <a:buNone/>
              <a:defRPr/>
            </a:pPr>
            <a:r>
              <a:rPr lang="bg-BG" sz="3200" dirty="0" smtClean="0"/>
              <a:t>	</a:t>
            </a:r>
            <a:r>
              <a:rPr lang="en-US" sz="2800" b="1" dirty="0" smtClean="0"/>
              <a:t>I </a:t>
            </a:r>
            <a:r>
              <a:rPr lang="en-US" sz="2800" b="1" u="sng" dirty="0">
                <a:solidFill>
                  <a:srgbClr val="00B050"/>
                </a:solidFill>
              </a:rPr>
              <a:t>must stop smoking</a:t>
            </a:r>
            <a:r>
              <a:rPr lang="en-US" sz="2800" b="1" dirty="0"/>
              <a:t>.</a:t>
            </a:r>
          </a:p>
          <a:p>
            <a:pPr marL="273050" indent="-273050">
              <a:buNone/>
              <a:defRPr/>
            </a:pPr>
            <a:r>
              <a:rPr lang="en-US" sz="2800" b="1" dirty="0" smtClean="0"/>
              <a:t>   I _____________________ because </a:t>
            </a:r>
            <a:r>
              <a:rPr lang="en-US" sz="2800" b="1" dirty="0"/>
              <a:t>I became breathless just walking upstairs.</a:t>
            </a:r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 smtClean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/>
              <a:t> 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sz="2400" b="1" dirty="0" smtClean="0">
                <a:solidFill>
                  <a:srgbClr val="FF0000"/>
                </a:solidFill>
              </a:rPr>
              <a:t>had to stop smoking</a:t>
            </a:r>
            <a:endParaRPr lang="bg-BG" sz="2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</a:t>
            </a:r>
            <a:r>
              <a:rPr lang="bg-BG" b="1" dirty="0" smtClean="0"/>
              <a:t>1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683460" y="2204830"/>
            <a:ext cx="7776328" cy="3730833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 smtClean="0"/>
              <a:t>He </a:t>
            </a:r>
            <a:r>
              <a:rPr lang="en-US" sz="2800" b="1" u="sng" dirty="0">
                <a:solidFill>
                  <a:srgbClr val="00B050"/>
                </a:solidFill>
              </a:rPr>
              <a:t>should stop smoking </a:t>
            </a:r>
            <a:r>
              <a:rPr lang="en-US" sz="2800" b="1" dirty="0"/>
              <a:t>before it’s too late.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2800" b="1" dirty="0" smtClean="0"/>
              <a:t>   He _____________________ before </a:t>
            </a:r>
            <a:r>
              <a:rPr lang="en-US" sz="2800" b="1" dirty="0"/>
              <a:t>it was too late.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sz="2400" b="1" dirty="0" smtClean="0">
                <a:solidFill>
                  <a:srgbClr val="FF0000"/>
                </a:solidFill>
              </a:rPr>
              <a:t>should have stopped smoking</a:t>
            </a:r>
            <a:endParaRPr lang="bg-BG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22</a:t>
            </a:r>
            <a:endParaRPr lang="bg-BG" b="1" dirty="0" smtClean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7999413" cy="418837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 smtClean="0"/>
              <a:t>He </a:t>
            </a:r>
            <a:r>
              <a:rPr lang="en-US" sz="2800" b="1" u="sng" dirty="0">
                <a:solidFill>
                  <a:srgbClr val="00B050"/>
                </a:solidFill>
              </a:rPr>
              <a:t>can speak </a:t>
            </a:r>
            <a:r>
              <a:rPr lang="en-US" sz="2800" b="1" dirty="0"/>
              <a:t>French, Italian, and Arabic.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2800" b="1" dirty="0" smtClean="0"/>
              <a:t>   He _______________ French </a:t>
            </a:r>
            <a:r>
              <a:rPr lang="en-US" sz="2800" b="1" dirty="0"/>
              <a:t>when he was only three and a half!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 smtClean="0">
                <a:solidFill>
                  <a:srgbClr val="FFFF00"/>
                </a:solidFill>
              </a:rPr>
              <a:t> </a:t>
            </a:r>
            <a:r>
              <a:rPr lang="bg-BG" sz="26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FF0000"/>
                </a:solidFill>
              </a:rPr>
              <a:t>	</a:t>
            </a:r>
            <a:r>
              <a:rPr lang="en-US" sz="2400" b="1" dirty="0" smtClean="0">
                <a:solidFill>
                  <a:srgbClr val="FF0000"/>
                </a:solidFill>
              </a:rPr>
              <a:t>   could speak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bg-BG" sz="3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bg-B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23</a:t>
            </a:r>
            <a:endParaRPr lang="bg-BG" b="1" dirty="0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822960" y="1772770"/>
            <a:ext cx="7711440" cy="416289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bg-BG" sz="3200" dirty="0" smtClean="0"/>
              <a:t>	</a:t>
            </a:r>
            <a:endParaRPr lang="en-US" sz="3200" dirty="0" smtClean="0"/>
          </a:p>
          <a:p>
            <a:pPr>
              <a:buNone/>
            </a:pPr>
            <a:r>
              <a:rPr lang="en-US" sz="3200" b="1" dirty="0"/>
              <a:t> </a:t>
            </a:r>
            <a:r>
              <a:rPr lang="en-US" sz="3000" b="1" dirty="0" smtClean="0"/>
              <a:t>We </a:t>
            </a:r>
            <a:r>
              <a:rPr lang="en-US" sz="3000" b="1" u="sng" dirty="0">
                <a:solidFill>
                  <a:srgbClr val="00B050"/>
                </a:solidFill>
              </a:rPr>
              <a:t>can go</a:t>
            </a:r>
            <a:r>
              <a:rPr lang="en-US" sz="3000" b="1" dirty="0"/>
              <a:t> to Tom’s party on Saturday.</a:t>
            </a:r>
          </a:p>
          <a:p>
            <a:pPr>
              <a:buNone/>
            </a:pPr>
            <a:r>
              <a:rPr lang="en-US" sz="3000" b="1" dirty="0" smtClean="0"/>
              <a:t> We ____________________to </a:t>
            </a:r>
            <a:r>
              <a:rPr lang="en-US" sz="3000" b="1" dirty="0"/>
              <a:t>Tom’s party last Saturday </a:t>
            </a:r>
            <a:r>
              <a:rPr lang="en-US" sz="3000" b="1" dirty="0" smtClean="0"/>
              <a:t>  instead </a:t>
            </a:r>
            <a:r>
              <a:rPr lang="en-US" sz="3000" b="1" dirty="0"/>
              <a:t>of watching that boring play.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</a:rPr>
              <a:t>could have gone</a:t>
            </a:r>
            <a:endParaRPr lang="bg-BG" sz="26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24</a:t>
            </a:r>
            <a:endParaRPr lang="bg-BG" b="1" dirty="0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531813" y="1772770"/>
            <a:ext cx="8432797" cy="4536630"/>
          </a:xfrm>
        </p:spPr>
        <p:txBody>
          <a:bodyPr rtlCol="0">
            <a:normAutofit fontScale="92500" lnSpcReduction="20000"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dirty="0" smtClean="0"/>
              <a:t>  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000" b="1" dirty="0"/>
              <a:t> </a:t>
            </a:r>
            <a:r>
              <a:rPr lang="en-US" sz="3000" b="1" dirty="0" smtClean="0"/>
              <a:t>  You </a:t>
            </a:r>
            <a:r>
              <a:rPr lang="en-US" sz="3000" b="1" u="sng" dirty="0">
                <a:solidFill>
                  <a:srgbClr val="00B050"/>
                </a:solidFill>
              </a:rPr>
              <a:t>needn’t buy </a:t>
            </a:r>
            <a:r>
              <a:rPr lang="en-US" sz="3000" b="1" dirty="0"/>
              <a:t>any wine – we’ve got plenty.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000" b="1" dirty="0" smtClean="0"/>
              <a:t>   She _________________ </a:t>
            </a:r>
            <a:r>
              <a:rPr lang="en-US" sz="3000" b="1" dirty="0"/>
              <a:t>any wine as she knew we had plenty, so she didn’t.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600" b="1" dirty="0" smtClean="0">
                <a:solidFill>
                  <a:srgbClr val="FF0000"/>
                </a:solidFill>
              </a:rPr>
              <a:t>didn’t need to buy</a:t>
            </a:r>
            <a:endParaRPr lang="bg-BG" sz="26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2</a:t>
            </a:r>
            <a:r>
              <a:rPr lang="en-US" b="1" dirty="0" smtClean="0"/>
              <a:t>5</a:t>
            </a:r>
            <a:endParaRPr lang="bg-BG" b="1" dirty="0" smtClean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67430" y="1628750"/>
            <a:ext cx="8286750" cy="460864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3000" b="1" dirty="0" smtClean="0"/>
              <a:t>You </a:t>
            </a:r>
            <a:r>
              <a:rPr lang="en-US" sz="3000" b="1" u="sng" dirty="0">
                <a:solidFill>
                  <a:srgbClr val="00B050"/>
                </a:solidFill>
              </a:rPr>
              <a:t>needn’t buy </a:t>
            </a:r>
            <a:r>
              <a:rPr lang="en-US" sz="3000" b="1" dirty="0"/>
              <a:t>any wine – we’ve got plenty.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000" b="1" dirty="0"/>
              <a:t>   </a:t>
            </a:r>
            <a:r>
              <a:rPr lang="en-US" sz="3000" b="1" dirty="0" smtClean="0"/>
              <a:t>She </a:t>
            </a:r>
            <a:r>
              <a:rPr lang="en-US" sz="3000" b="1" dirty="0"/>
              <a:t>_________________ any wine as </a:t>
            </a:r>
            <a:r>
              <a:rPr lang="en-US" sz="3000" b="1" dirty="0" smtClean="0"/>
              <a:t>we  had </a:t>
            </a:r>
            <a:r>
              <a:rPr lang="en-US" sz="3000" b="1" dirty="0"/>
              <a:t>plenty, </a:t>
            </a:r>
            <a:r>
              <a:rPr lang="en-US" sz="3000" b="1" dirty="0" smtClean="0"/>
              <a:t>but she didn’t know that and bought some anyway.</a:t>
            </a:r>
            <a:endParaRPr lang="en-US" sz="3000" b="1" dirty="0"/>
          </a:p>
          <a:p>
            <a:pPr marL="274320" indent="-274320">
              <a:spcAft>
                <a:spcPts val="0"/>
              </a:spcAft>
              <a:buNone/>
              <a:defRPr/>
            </a:pPr>
            <a:endParaRPr lang="en-US" sz="3200" dirty="0"/>
          </a:p>
          <a:p>
            <a:pPr marL="274320" indent="-274320">
              <a:spcAft>
                <a:spcPts val="0"/>
              </a:spcAft>
              <a:buNone/>
              <a:defRPr/>
            </a:pPr>
            <a:endParaRPr lang="en-US" sz="3200" dirty="0"/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3200" b="1" dirty="0"/>
              <a:t> </a:t>
            </a:r>
            <a:r>
              <a:rPr lang="bg-BG" sz="3200" b="1" dirty="0"/>
              <a:t>    </a:t>
            </a:r>
            <a:endParaRPr lang="en-US" sz="3200" b="1" dirty="0"/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/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/>
              <a:t>    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/>
              <a:t>    </a:t>
            </a:r>
            <a:r>
              <a:rPr lang="en-US" sz="2600" b="1" dirty="0">
                <a:solidFill>
                  <a:srgbClr val="7030A0"/>
                </a:solidFill>
              </a:rPr>
              <a:t>Check: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   </a:t>
            </a:r>
            <a:r>
              <a:rPr lang="en-US" sz="2600" b="1" dirty="0" smtClean="0">
                <a:solidFill>
                  <a:srgbClr val="FF0000"/>
                </a:solidFill>
              </a:rPr>
              <a:t>needn’t have bought</a:t>
            </a:r>
            <a:endParaRPr lang="bg-BG" sz="2600" b="1" dirty="0">
              <a:solidFill>
                <a:srgbClr val="FF000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bg-BG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2</a:t>
            </a:r>
            <a:r>
              <a:rPr lang="en-US" b="1" dirty="0" smtClean="0"/>
              <a:t>6</a:t>
            </a:r>
            <a:endParaRPr lang="bg-BG" b="1" dirty="0" smtClean="0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822961" y="2132820"/>
            <a:ext cx="7543800" cy="3960550"/>
          </a:xfrm>
        </p:spPr>
        <p:txBody>
          <a:bodyPr rtlCol="0">
            <a:normAutofit fontScale="70000" lnSpcReduction="20000"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bg-BG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000" b="1" dirty="0" smtClean="0"/>
              <a:t>That’s </a:t>
            </a:r>
            <a:r>
              <a:rPr lang="en-US" sz="4000" b="1" dirty="0"/>
              <a:t>the phone. It</a:t>
            </a:r>
            <a:r>
              <a:rPr lang="en-US" sz="4000" b="1" u="sng" dirty="0">
                <a:solidFill>
                  <a:srgbClr val="00B050"/>
                </a:solidFill>
              </a:rPr>
              <a:t>’ll be</a:t>
            </a:r>
            <a:r>
              <a:rPr lang="en-US" sz="4000" b="1" dirty="0"/>
              <a:t> Paul, for he said he’d ring at about this time.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en-US" sz="4000" b="1" dirty="0" smtClean="0"/>
              <a:t> That __________________ Paul </a:t>
            </a:r>
            <a:r>
              <a:rPr lang="en-US" sz="4000" b="1" dirty="0"/>
              <a:t>you spoke too – only he has the kind of deep voice you describe.</a:t>
            </a:r>
            <a:r>
              <a:rPr lang="en-US" sz="3000" b="1" dirty="0"/>
              <a:t> 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3400" b="1" dirty="0" smtClean="0">
                <a:solidFill>
                  <a:srgbClr val="7030A0"/>
                </a:solidFill>
              </a:rPr>
              <a:t>Check:</a:t>
            </a:r>
            <a:endParaRPr lang="en-US" sz="3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3400" b="1" dirty="0" smtClean="0">
                <a:solidFill>
                  <a:srgbClr val="FF0000"/>
                </a:solidFill>
              </a:rPr>
              <a:t>will have been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endParaRPr lang="bg-BG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1342146"/>
          </a:xfrm>
        </p:spPr>
        <p:txBody>
          <a:bodyPr/>
          <a:lstStyle/>
          <a:p>
            <a:pPr eaLnBrk="1" hangingPunct="1"/>
            <a:r>
              <a:rPr lang="bg-BG" b="1" dirty="0" smtClean="0"/>
              <a:t>2</a:t>
            </a:r>
            <a:r>
              <a:rPr lang="en-US" b="1" dirty="0" smtClean="0"/>
              <a:t>7</a:t>
            </a:r>
            <a:endParaRPr lang="bg-BG" b="1" dirty="0" smtClean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822960" y="1628750"/>
            <a:ext cx="7925620" cy="460864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bg-BG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sz="3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Aft>
                <a:spcPts val="0"/>
              </a:spcAft>
              <a:buNone/>
              <a:defRPr/>
            </a:pPr>
            <a:r>
              <a:rPr lang="en-US" sz="3000" b="1" dirty="0"/>
              <a:t> </a:t>
            </a:r>
            <a:r>
              <a:rPr lang="en-US" sz="2800" b="1" dirty="0" smtClean="0"/>
              <a:t>Let’s </a:t>
            </a:r>
            <a:r>
              <a:rPr lang="en-US" sz="2800" b="1" dirty="0"/>
              <a:t>take a map. We</a:t>
            </a:r>
            <a:r>
              <a:rPr lang="en-US" sz="2800" b="1" u="sng" dirty="0">
                <a:solidFill>
                  <a:srgbClr val="00B050"/>
                </a:solidFill>
              </a:rPr>
              <a:t>’ll get lost</a:t>
            </a:r>
            <a:r>
              <a:rPr lang="en-US" sz="2800" b="1" dirty="0"/>
              <a:t> if we don’t.</a:t>
            </a:r>
          </a:p>
          <a:p>
            <a:pPr>
              <a:spcAft>
                <a:spcPts val="0"/>
              </a:spcAft>
              <a:buNone/>
              <a:defRPr/>
            </a:pPr>
            <a:r>
              <a:rPr lang="en-US" sz="2800" b="1" dirty="0" smtClean="0"/>
              <a:t> I’m </a:t>
            </a:r>
            <a:r>
              <a:rPr lang="en-US" sz="2800" b="1" dirty="0"/>
              <a:t>glad we took the map. We </a:t>
            </a:r>
            <a:r>
              <a:rPr lang="en-US" sz="2800" b="1" dirty="0" smtClean="0"/>
              <a:t>__________________ </a:t>
            </a:r>
            <a:r>
              <a:rPr lang="en-US" sz="2800" b="1" dirty="0"/>
              <a:t>if we hadn’t.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bg-BG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   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  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 smtClean="0">
                <a:solidFill>
                  <a:srgbClr val="C00000"/>
                </a:solidFill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</a:rPr>
              <a:t>would have got lost</a:t>
            </a:r>
            <a:endParaRPr lang="bg-BG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b="1" dirty="0" smtClean="0"/>
              <a:t>2</a:t>
            </a:r>
            <a:r>
              <a:rPr lang="en-US" b="1" dirty="0" smtClean="0"/>
              <a:t>8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899490" y="2060810"/>
            <a:ext cx="7488860" cy="3874853"/>
          </a:xfrm>
        </p:spPr>
        <p:txBody>
          <a:bodyPr rtlCol="0">
            <a:normAutofit fontScale="92500" lnSpcReduction="20000"/>
          </a:bodyPr>
          <a:lstStyle/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My grandfather is very antisocial – he</a:t>
            </a:r>
            <a:r>
              <a:rPr lang="en-US" sz="3000" b="1" u="sng" dirty="0">
                <a:solidFill>
                  <a:srgbClr val="00B050"/>
                </a:solidFill>
              </a:rPr>
              <a:t>’ll sit staring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into space for hours.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30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My 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late grandfather was quite antisocial – he </a:t>
            </a:r>
            <a:r>
              <a:rPr lang="en-US" sz="30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__________________ into 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space for hours.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Check</a:t>
            </a:r>
            <a:r>
              <a:rPr lang="en-US" sz="2600" b="1" dirty="0">
                <a:solidFill>
                  <a:srgbClr val="7030A0"/>
                </a:solidFill>
              </a:rPr>
              <a:t>: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srgbClr val="FF0000"/>
                </a:solidFill>
              </a:rPr>
              <a:t>would sit staring</a:t>
            </a:r>
            <a:endParaRPr lang="bg-BG" sz="2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 </a:t>
            </a:r>
            <a:r>
              <a:rPr lang="bg-BG" sz="3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INSTRUCTIONS</a:t>
            </a:r>
            <a:r>
              <a:rPr lang="en-US" sz="3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en-US" sz="3400" b="1" cap="all" dirty="0" smtClean="0">
                <a:solidFill>
                  <a:srgbClr val="FF0000"/>
                </a:solidFill>
                <a:latin typeface="Georgia" panose="02040502050405020303" pitchFamily="18" charset="0"/>
              </a:rPr>
              <a:t>3</a:t>
            </a:r>
            <a:endParaRPr lang="bg-BG" sz="3400" b="1" cap="all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793304" y="2132820"/>
            <a:ext cx="7543800" cy="3587048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    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smtClean="0">
                <a:solidFill>
                  <a:srgbClr val="00B050"/>
                </a:solidFill>
              </a:rPr>
              <a:t>In sentences 29-38 which follow, choose the correct option from those in </a:t>
            </a:r>
            <a:r>
              <a:rPr lang="en-US" sz="2600" b="1" i="1" dirty="0" smtClean="0">
                <a:solidFill>
                  <a:srgbClr val="00B050"/>
                </a:solidFill>
              </a:rPr>
              <a:t>italics</a:t>
            </a:r>
            <a:r>
              <a:rPr lang="en-US" sz="2600" b="1" dirty="0" smtClean="0">
                <a:solidFill>
                  <a:srgbClr val="00B050"/>
                </a:solidFill>
              </a:rPr>
              <a:t>.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sz="800" b="1" dirty="0" smtClean="0">
              <a:solidFill>
                <a:srgbClr val="00B05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sz="2800" b="1" dirty="0" smtClean="0">
              <a:solidFill>
                <a:srgbClr val="00B050"/>
              </a:solidFill>
            </a:endParaRPr>
          </a:p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sz="2600" b="1" dirty="0" smtClean="0">
                <a:solidFill>
                  <a:srgbClr val="00B050"/>
                </a:solidFill>
              </a:rPr>
              <a:t> Click on the line </a:t>
            </a:r>
            <a:r>
              <a:rPr lang="en-US" sz="2600" b="1" u="sng" dirty="0" smtClean="0">
                <a:solidFill>
                  <a:srgbClr val="00B050"/>
                </a:solidFill>
              </a:rPr>
              <a:t>after</a:t>
            </a:r>
            <a:r>
              <a:rPr lang="en-US" sz="2600" b="1" dirty="0" smtClean="0">
                <a:solidFill>
                  <a:srgbClr val="00B05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‘Check’ </a:t>
            </a:r>
            <a:r>
              <a:rPr lang="en-US" sz="2600" b="1" dirty="0" smtClean="0">
                <a:solidFill>
                  <a:srgbClr val="00B050"/>
                </a:solidFill>
              </a:rPr>
              <a:t>or press Enter to see the correct answer.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82722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2</a:t>
            </a:r>
            <a:r>
              <a:rPr lang="en-US" b="1" dirty="0" smtClean="0"/>
              <a:t>9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531813" y="1772770"/>
            <a:ext cx="8001000" cy="4536630"/>
          </a:xfrm>
        </p:spPr>
        <p:txBody>
          <a:bodyPr>
            <a:normAutofit/>
          </a:bodyPr>
          <a:lstStyle/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r>
              <a:rPr lang="bg-BG" dirty="0" smtClean="0"/>
              <a:t>	</a:t>
            </a:r>
            <a:endParaRPr lang="en-US" dirty="0" smtClean="0"/>
          </a:p>
          <a:p>
            <a:pPr marL="273050" indent="-273050">
              <a:buNone/>
              <a:defRPr/>
            </a:pPr>
            <a:r>
              <a:rPr lang="en-US" sz="2800" b="1" dirty="0"/>
              <a:t>   </a:t>
            </a:r>
            <a:r>
              <a:rPr lang="en-US" sz="2800" b="1" dirty="0" smtClean="0"/>
              <a:t>Sorry </a:t>
            </a:r>
            <a:r>
              <a:rPr lang="en-US" sz="2800" b="1" dirty="0"/>
              <a:t>I’m late. I </a:t>
            </a:r>
            <a:r>
              <a:rPr lang="en-US" sz="2800" b="1" i="1" u="sng" dirty="0">
                <a:solidFill>
                  <a:srgbClr val="00B050"/>
                </a:solidFill>
              </a:rPr>
              <a:t>should have </a:t>
            </a:r>
            <a:r>
              <a:rPr lang="en-US" sz="2800" b="1" i="1" u="sng" dirty="0" smtClean="0">
                <a:solidFill>
                  <a:srgbClr val="00B050"/>
                </a:solidFill>
              </a:rPr>
              <a:t>gone / had </a:t>
            </a:r>
            <a:r>
              <a:rPr lang="en-US" sz="2800" b="1" i="1" u="sng" dirty="0">
                <a:solidFill>
                  <a:srgbClr val="00B050"/>
                </a:solidFill>
              </a:rPr>
              <a:t>to go </a:t>
            </a:r>
            <a:r>
              <a:rPr lang="en-US" sz="2800" b="1" dirty="0"/>
              <a:t>to the post office.</a:t>
            </a:r>
            <a:endParaRPr lang="en-US" sz="2400" dirty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4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400" dirty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4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400" dirty="0" smtClean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/>
              <a:t> 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</a:rPr>
              <a:t>had to go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62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0</a:t>
            </a:r>
            <a:endParaRPr lang="bg-BG" b="1" dirty="0" smtClean="0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7926388" cy="4260850"/>
          </a:xfrm>
        </p:spPr>
        <p:txBody>
          <a:bodyPr>
            <a:normAutofit/>
          </a:bodyPr>
          <a:lstStyle/>
          <a:p>
            <a:pPr marL="273050" indent="-273050">
              <a:buNone/>
              <a:defRPr/>
            </a:pPr>
            <a:r>
              <a:rPr lang="bg-BG" sz="3200" dirty="0" smtClean="0"/>
              <a:t>	</a:t>
            </a:r>
            <a:r>
              <a:rPr lang="en-US" sz="2800" b="1" dirty="0"/>
              <a:t>I looked for Janet </a:t>
            </a:r>
            <a:r>
              <a:rPr lang="en-US" sz="2800" b="1" dirty="0" smtClean="0"/>
              <a:t>everywhere but </a:t>
            </a:r>
            <a:r>
              <a:rPr lang="en-US" sz="2800" b="1" i="1" u="sng" dirty="0">
                <a:solidFill>
                  <a:srgbClr val="00B050"/>
                </a:solidFill>
              </a:rPr>
              <a:t>couldn’t </a:t>
            </a:r>
            <a:r>
              <a:rPr lang="en-US" sz="2800" b="1" i="1" u="sng" dirty="0" smtClean="0">
                <a:solidFill>
                  <a:srgbClr val="00B050"/>
                </a:solidFill>
              </a:rPr>
              <a:t>find / couldn’t </a:t>
            </a:r>
            <a:r>
              <a:rPr lang="en-US" sz="2800" b="1" i="1" u="sng" dirty="0">
                <a:solidFill>
                  <a:srgbClr val="00B050"/>
                </a:solidFill>
              </a:rPr>
              <a:t>have found</a:t>
            </a:r>
            <a:r>
              <a:rPr lang="en-US" sz="2800" b="1" dirty="0"/>
              <a:t> her.</a:t>
            </a:r>
            <a:endParaRPr lang="en-US" sz="28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 smtClean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/>
          </a:p>
          <a:p>
            <a:pPr marL="273050" indent="-273050" eaLnBrk="1" hangingPunct="1">
              <a:buFont typeface="Wingdings" panose="05000000000000000000" pitchFamily="2" charset="2"/>
              <a:buNone/>
              <a:defRPr/>
            </a:pPr>
            <a:endParaRPr lang="en-US" sz="2800" dirty="0" smtClean="0"/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Font typeface="Wingdings 3" panose="05040102010807070707" pitchFamily="18" charset="2"/>
              <a:buNone/>
              <a:defRPr/>
            </a:pPr>
            <a:r>
              <a:rPr lang="en-US" b="1" dirty="0" smtClean="0"/>
              <a:t> 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sz="2400" b="1" dirty="0" smtClean="0">
                <a:solidFill>
                  <a:srgbClr val="FF0000"/>
                </a:solidFill>
              </a:rPr>
              <a:t>couldn’t find</a:t>
            </a:r>
            <a:endParaRPr lang="bg-BG" sz="2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38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bg-BG" b="1" dirty="0" smtClean="0"/>
              <a:t>1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683460" y="2204830"/>
            <a:ext cx="7776328" cy="3730833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/>
              <a:t>I </a:t>
            </a:r>
            <a:r>
              <a:rPr lang="en-US" sz="2800" b="1" dirty="0" smtClean="0"/>
              <a:t>really don’t </a:t>
            </a:r>
            <a:r>
              <a:rPr lang="en-US" sz="2800" b="1" dirty="0"/>
              <a:t>know where Tom is. He </a:t>
            </a:r>
            <a:r>
              <a:rPr lang="en-US" sz="2800" b="1" i="1" u="sng" dirty="0">
                <a:solidFill>
                  <a:srgbClr val="00B050"/>
                </a:solidFill>
              </a:rPr>
              <a:t>had to </a:t>
            </a:r>
            <a:r>
              <a:rPr lang="en-US" sz="2800" b="1" i="1" u="sng" dirty="0" smtClean="0">
                <a:solidFill>
                  <a:srgbClr val="00B050"/>
                </a:solidFill>
              </a:rPr>
              <a:t>go / must </a:t>
            </a:r>
            <a:r>
              <a:rPr lang="en-US" sz="2800" b="1" i="1" u="sng" dirty="0">
                <a:solidFill>
                  <a:srgbClr val="00B050"/>
                </a:solidFill>
              </a:rPr>
              <a:t>have gone </a:t>
            </a:r>
            <a:r>
              <a:rPr lang="en-US" sz="2800" b="1" dirty="0"/>
              <a:t>home early.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</a:t>
            </a:r>
            <a:r>
              <a:rPr lang="en-US" sz="2400" b="1" dirty="0" smtClean="0">
                <a:solidFill>
                  <a:srgbClr val="FF0000"/>
                </a:solidFill>
              </a:rPr>
              <a:t>must have gone </a:t>
            </a:r>
            <a:endParaRPr lang="bg-BG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14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2</a:t>
            </a:r>
            <a:endParaRPr lang="bg-BG" b="1" dirty="0" smtClean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533400" y="2204830"/>
            <a:ext cx="7999413" cy="3888540"/>
          </a:xfrm>
        </p:spPr>
        <p:txBody>
          <a:bodyPr rtlCol="0">
            <a:normAutofit lnSpcReduction="10000"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2800" b="1" dirty="0" smtClean="0"/>
              <a:t>To succeed, I </a:t>
            </a:r>
            <a:r>
              <a:rPr lang="en-US" sz="2800" b="1" i="1" u="sng" dirty="0">
                <a:solidFill>
                  <a:srgbClr val="00B050"/>
                </a:solidFill>
              </a:rPr>
              <a:t>had to </a:t>
            </a:r>
            <a:r>
              <a:rPr lang="en-US" sz="2800" b="1" i="1" u="sng" dirty="0" smtClean="0">
                <a:solidFill>
                  <a:srgbClr val="00B050"/>
                </a:solidFill>
              </a:rPr>
              <a:t>work / must </a:t>
            </a:r>
            <a:r>
              <a:rPr lang="en-US" sz="2800" b="1" i="1" u="sng" dirty="0">
                <a:solidFill>
                  <a:srgbClr val="00B050"/>
                </a:solidFill>
              </a:rPr>
              <a:t>have worked </a:t>
            </a:r>
            <a:r>
              <a:rPr lang="en-US" sz="2800" b="1" dirty="0"/>
              <a:t>hard when I was a student.</a:t>
            </a: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/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 smtClean="0">
                <a:solidFill>
                  <a:srgbClr val="FFFF00"/>
                </a:solidFill>
              </a:rPr>
              <a:t> </a:t>
            </a:r>
            <a:r>
              <a:rPr lang="bg-BG" sz="2600" b="1" dirty="0" smtClean="0">
                <a:solidFill>
                  <a:srgbClr val="FFFF00"/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FF0000"/>
                </a:solidFill>
              </a:rPr>
              <a:t>	</a:t>
            </a:r>
            <a:r>
              <a:rPr lang="en-US" sz="2400" b="1" dirty="0" smtClean="0">
                <a:solidFill>
                  <a:srgbClr val="FF0000"/>
                </a:solidFill>
              </a:rPr>
              <a:t>   had to work </a:t>
            </a:r>
            <a:endParaRPr lang="bg-BG" sz="3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bg-B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73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3</a:t>
            </a:r>
            <a:endParaRPr lang="bg-BG" b="1" dirty="0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822960" y="1772770"/>
            <a:ext cx="7711440" cy="4162893"/>
          </a:xfr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bg-BG" sz="3200" dirty="0" smtClean="0"/>
              <a:t>	</a:t>
            </a:r>
            <a:endParaRPr lang="en-US" sz="3200" dirty="0" smtClean="0"/>
          </a:p>
          <a:p>
            <a:pPr>
              <a:buNone/>
            </a:pPr>
            <a:r>
              <a:rPr lang="en-US" sz="3200" b="1" dirty="0"/>
              <a:t> </a:t>
            </a:r>
            <a:r>
              <a:rPr lang="en-US" sz="3000" b="1" dirty="0"/>
              <a:t>You </a:t>
            </a:r>
            <a:r>
              <a:rPr lang="en-US" sz="3000" b="1" i="1" u="sng" dirty="0">
                <a:solidFill>
                  <a:srgbClr val="00B050"/>
                </a:solidFill>
              </a:rPr>
              <a:t>needn’t have </a:t>
            </a:r>
            <a:r>
              <a:rPr lang="en-US" sz="3000" b="1" i="1" u="sng" dirty="0" smtClean="0">
                <a:solidFill>
                  <a:srgbClr val="00B050"/>
                </a:solidFill>
              </a:rPr>
              <a:t>said / shouldn’t </a:t>
            </a:r>
            <a:r>
              <a:rPr lang="en-US" sz="3000" b="1" i="1" u="sng" dirty="0">
                <a:solidFill>
                  <a:srgbClr val="00B050"/>
                </a:solidFill>
              </a:rPr>
              <a:t>have said </a:t>
            </a:r>
            <a:r>
              <a:rPr lang="en-US" sz="3000" b="1" dirty="0"/>
              <a:t>anything to Sheila about the birthday party. It was meant to be a surprise.</a:t>
            </a:r>
            <a:endParaRPr lang="en-US" sz="2800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sz="2800" dirty="0" smtClean="0"/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</a:rPr>
              <a:t>shouldn’t have said</a:t>
            </a:r>
            <a:endParaRPr lang="bg-BG" sz="26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96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4</a:t>
            </a:r>
            <a:endParaRPr lang="bg-BG" b="1" dirty="0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531813" y="1772770"/>
            <a:ext cx="8432797" cy="4536630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dirty="0" smtClean="0"/>
              <a:t>  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000" b="1" dirty="0"/>
              <a:t>   You </a:t>
            </a:r>
            <a:r>
              <a:rPr lang="en-US" sz="3000" b="1" i="1" u="sng" dirty="0">
                <a:solidFill>
                  <a:srgbClr val="00B050"/>
                </a:solidFill>
              </a:rPr>
              <a:t>needn’t have </a:t>
            </a:r>
            <a:r>
              <a:rPr lang="en-US" sz="3000" b="1" i="1" u="sng" dirty="0" smtClean="0">
                <a:solidFill>
                  <a:srgbClr val="00B050"/>
                </a:solidFill>
              </a:rPr>
              <a:t>bought / couldn’t </a:t>
            </a:r>
            <a:r>
              <a:rPr lang="en-US" sz="3000" b="1" i="1" u="sng" dirty="0">
                <a:solidFill>
                  <a:srgbClr val="00B050"/>
                </a:solidFill>
              </a:rPr>
              <a:t>have bought </a:t>
            </a:r>
            <a:r>
              <a:rPr lang="en-US" sz="3000" b="1" dirty="0"/>
              <a:t>a new DVD player – I managed to mend the old one.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600" b="1" dirty="0" smtClean="0">
                <a:solidFill>
                  <a:srgbClr val="7030A0"/>
                </a:solidFill>
              </a:rPr>
              <a:t>Check:</a:t>
            </a:r>
            <a:endParaRPr lang="en-US" sz="26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600" b="1" dirty="0" smtClean="0">
                <a:solidFill>
                  <a:srgbClr val="FF0000"/>
                </a:solidFill>
              </a:rPr>
              <a:t>needn’t have bought</a:t>
            </a:r>
            <a:endParaRPr lang="bg-BG" sz="26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04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5</a:t>
            </a:r>
            <a:endParaRPr lang="bg-BG" b="1" dirty="0" smtClean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67430" y="1628750"/>
            <a:ext cx="8286750" cy="460864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bg-BG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3000" b="1" dirty="0"/>
              <a:t>You </a:t>
            </a:r>
            <a:r>
              <a:rPr lang="en-US" sz="3000" b="1" i="1" u="sng" dirty="0">
                <a:solidFill>
                  <a:srgbClr val="00B050"/>
                </a:solidFill>
              </a:rPr>
              <a:t>should have </a:t>
            </a:r>
            <a:r>
              <a:rPr lang="en-US" sz="3000" b="1" i="1" u="sng" dirty="0" smtClean="0">
                <a:solidFill>
                  <a:srgbClr val="00B050"/>
                </a:solidFill>
              </a:rPr>
              <a:t>asked / must </a:t>
            </a:r>
            <a:r>
              <a:rPr lang="en-US" sz="3000" b="1" i="1" u="sng" dirty="0">
                <a:solidFill>
                  <a:srgbClr val="00B050"/>
                </a:solidFill>
              </a:rPr>
              <a:t>have asked </a:t>
            </a:r>
            <a:r>
              <a:rPr lang="en-US" sz="3000" b="1" dirty="0"/>
              <a:t>me earlier.  </a:t>
            </a:r>
            <a:endParaRPr lang="en-US" sz="3000" b="1" dirty="0" smtClean="0"/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sz="3000" b="1" dirty="0"/>
              <a:t> </a:t>
            </a:r>
            <a:r>
              <a:rPr lang="en-US" sz="3000" b="1" dirty="0" smtClean="0"/>
              <a:t>  I </a:t>
            </a:r>
            <a:r>
              <a:rPr lang="en-US" sz="3000" b="1" i="1" u="sng" dirty="0">
                <a:solidFill>
                  <a:srgbClr val="00B050"/>
                </a:solidFill>
              </a:rPr>
              <a:t>might have </a:t>
            </a:r>
            <a:r>
              <a:rPr lang="en-US" sz="3000" b="1" i="1" u="sng" dirty="0" smtClean="0">
                <a:solidFill>
                  <a:srgbClr val="00B050"/>
                </a:solidFill>
              </a:rPr>
              <a:t>helped / will </a:t>
            </a:r>
            <a:r>
              <a:rPr lang="en-US" sz="3000" b="1" i="1" u="sng" dirty="0">
                <a:solidFill>
                  <a:srgbClr val="00B050"/>
                </a:solidFill>
              </a:rPr>
              <a:t>have helped </a:t>
            </a:r>
            <a:r>
              <a:rPr lang="en-US" sz="3000" b="1" dirty="0"/>
              <a:t>you with your problem.</a:t>
            </a:r>
            <a:endParaRPr lang="en-US" sz="3200" dirty="0"/>
          </a:p>
          <a:p>
            <a:pPr marL="274320" indent="-274320">
              <a:spcAft>
                <a:spcPts val="0"/>
              </a:spcAft>
              <a:buNone/>
              <a:defRPr/>
            </a:pPr>
            <a:endParaRPr lang="en-US" sz="3200" dirty="0"/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3200" b="1" dirty="0"/>
              <a:t> </a:t>
            </a:r>
            <a:r>
              <a:rPr lang="bg-BG" sz="3200" b="1" dirty="0"/>
              <a:t>    </a:t>
            </a:r>
            <a:endParaRPr lang="en-US" sz="3200" b="1" dirty="0"/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600" b="1" dirty="0"/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/>
              <a:t>    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/>
              <a:t>    </a:t>
            </a:r>
            <a:r>
              <a:rPr lang="en-US" sz="2600" b="1" dirty="0">
                <a:solidFill>
                  <a:srgbClr val="7030A0"/>
                </a:solidFill>
              </a:rPr>
              <a:t>Check:</a:t>
            </a: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   </a:t>
            </a:r>
            <a:r>
              <a:rPr lang="en-US" sz="2600" b="1" dirty="0" smtClean="0">
                <a:solidFill>
                  <a:srgbClr val="FF0000"/>
                </a:solidFill>
              </a:rPr>
              <a:t>should have asked; might have helped</a:t>
            </a:r>
            <a:endParaRPr lang="bg-BG" sz="2600" b="1" dirty="0">
              <a:solidFill>
                <a:srgbClr val="FF000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bg-BG" sz="2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3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6</a:t>
            </a:r>
            <a:endParaRPr lang="bg-BG" b="1" dirty="0" smtClean="0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822961" y="2132820"/>
            <a:ext cx="7543800" cy="3960550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None/>
              <a:defRPr/>
            </a:pPr>
            <a:r>
              <a:rPr lang="en-US" sz="2800" b="1" dirty="0" smtClean="0"/>
              <a:t> You </a:t>
            </a:r>
            <a:r>
              <a:rPr lang="en-US" sz="2800" b="1" i="1" u="sng" dirty="0">
                <a:solidFill>
                  <a:srgbClr val="00B050"/>
                </a:solidFill>
              </a:rPr>
              <a:t>can’t have </a:t>
            </a:r>
            <a:r>
              <a:rPr lang="en-US" sz="2800" b="1" i="1" u="sng" dirty="0" smtClean="0">
                <a:solidFill>
                  <a:srgbClr val="00B050"/>
                </a:solidFill>
              </a:rPr>
              <a:t>finished / couldn’t </a:t>
            </a:r>
            <a:r>
              <a:rPr lang="en-US" sz="2800" b="1" i="1" u="sng" dirty="0">
                <a:solidFill>
                  <a:srgbClr val="00B050"/>
                </a:solidFill>
              </a:rPr>
              <a:t>finish </a:t>
            </a:r>
            <a:r>
              <a:rPr lang="en-US" sz="2800" b="1" dirty="0"/>
              <a:t>the report already – you started working on it only </a:t>
            </a:r>
            <a:r>
              <a:rPr lang="en-US" sz="2800" b="1" dirty="0" smtClean="0"/>
              <a:t>a few minutes </a:t>
            </a:r>
            <a:r>
              <a:rPr lang="en-US" sz="2800" b="1" dirty="0"/>
              <a:t>ago!</a:t>
            </a:r>
            <a:endParaRPr 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en-US" sz="2400" b="1" dirty="0" smtClean="0">
                <a:solidFill>
                  <a:srgbClr val="7030A0"/>
                </a:solidFill>
              </a:rPr>
              <a:t>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2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</a:rPr>
              <a:t>can’t have finished</a:t>
            </a:r>
            <a:endParaRPr lang="bg-BG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315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1342146"/>
          </a:xfrm>
        </p:spPr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7</a:t>
            </a:r>
            <a:endParaRPr lang="bg-BG" b="1" dirty="0" smtClean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822960" y="1628750"/>
            <a:ext cx="7925620" cy="460864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bg-B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bg-BG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US" sz="3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Aft>
                <a:spcPts val="0"/>
              </a:spcAft>
              <a:buNone/>
              <a:defRPr/>
            </a:pPr>
            <a:r>
              <a:rPr lang="en-US" sz="3000" b="1" dirty="0"/>
              <a:t> </a:t>
            </a:r>
            <a:r>
              <a:rPr lang="en-US" sz="2800" b="1" dirty="0"/>
              <a:t>You </a:t>
            </a:r>
            <a:r>
              <a:rPr lang="en-US" sz="2800" b="1" i="1" u="sng" dirty="0">
                <a:solidFill>
                  <a:srgbClr val="00B050"/>
                </a:solidFill>
              </a:rPr>
              <a:t>could have </a:t>
            </a:r>
            <a:r>
              <a:rPr lang="en-US" sz="2800" b="1" i="1" u="sng" dirty="0" smtClean="0">
                <a:solidFill>
                  <a:srgbClr val="00B050"/>
                </a:solidFill>
              </a:rPr>
              <a:t>told / must </a:t>
            </a:r>
            <a:r>
              <a:rPr lang="en-US" sz="2800" b="1" i="1" u="sng" dirty="0">
                <a:solidFill>
                  <a:srgbClr val="00B050"/>
                </a:solidFill>
              </a:rPr>
              <a:t>have told </a:t>
            </a:r>
            <a:r>
              <a:rPr lang="en-US" sz="2800" b="1" dirty="0"/>
              <a:t>me this morning’s lecture had been cancelled! If you had been kind enough to do so, I </a:t>
            </a:r>
            <a:r>
              <a:rPr lang="en-US" sz="2800" b="1" i="1" u="sng" dirty="0">
                <a:solidFill>
                  <a:srgbClr val="00B050"/>
                </a:solidFill>
              </a:rPr>
              <a:t>shouldn’t have got </a:t>
            </a:r>
            <a:r>
              <a:rPr lang="en-US" sz="2800" b="1" i="1" u="sng" dirty="0" smtClean="0">
                <a:solidFill>
                  <a:srgbClr val="00B050"/>
                </a:solidFill>
              </a:rPr>
              <a:t>up / wouldn’t </a:t>
            </a:r>
            <a:r>
              <a:rPr lang="en-US" sz="2800" b="1" i="1" u="sng" dirty="0">
                <a:solidFill>
                  <a:srgbClr val="00B050"/>
                </a:solidFill>
              </a:rPr>
              <a:t>have got up</a:t>
            </a:r>
            <a:r>
              <a:rPr lang="en-US" sz="2800" b="1" dirty="0"/>
              <a:t> so early!</a:t>
            </a:r>
            <a:endParaRPr lang="bg-BG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sz="2400" b="1" dirty="0" smtClean="0">
                <a:solidFill>
                  <a:srgbClr val="7030A0"/>
                </a:solidFill>
              </a:rPr>
              <a:t>   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   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 Check:</a:t>
            </a:r>
            <a:endParaRPr lang="en-US" sz="2400" b="1" dirty="0">
              <a:solidFill>
                <a:srgbClr val="7030A0"/>
              </a:solidFill>
            </a:endParaRPr>
          </a:p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c</a:t>
            </a:r>
            <a:r>
              <a:rPr lang="en-US" sz="2400" b="1" dirty="0" smtClean="0">
                <a:solidFill>
                  <a:srgbClr val="FF0000"/>
                </a:solidFill>
              </a:rPr>
              <a:t>ould have told; wouldn’t have got up</a:t>
            </a:r>
            <a:endParaRPr lang="bg-BG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236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3</a:t>
            </a:r>
            <a:r>
              <a:rPr lang="en-US" b="1" dirty="0" smtClean="0"/>
              <a:t>8</a:t>
            </a:r>
            <a:endParaRPr lang="bg-BG" b="1" dirty="0" smtClean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899490" y="2060810"/>
            <a:ext cx="7488860" cy="3874853"/>
          </a:xfrm>
        </p:spPr>
        <p:txBody>
          <a:bodyPr rtlCol="0">
            <a:normAutofit/>
          </a:bodyPr>
          <a:lstStyle/>
          <a:p>
            <a:pPr lvl="0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bg-B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You were </a:t>
            </a:r>
            <a:r>
              <a:rPr lang="en-US" sz="30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really lucky 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to get out of the car unharmed. You </a:t>
            </a:r>
            <a:r>
              <a:rPr lang="en-US" sz="3000" b="1" i="1" u="sng" dirty="0">
                <a:solidFill>
                  <a:srgbClr val="00B050"/>
                </a:solidFill>
              </a:rPr>
              <a:t>would have </a:t>
            </a:r>
            <a:r>
              <a:rPr lang="en-US" sz="3000" b="1" i="1" u="sng" dirty="0" smtClean="0">
                <a:solidFill>
                  <a:srgbClr val="00B050"/>
                </a:solidFill>
              </a:rPr>
              <a:t>been / could </a:t>
            </a:r>
            <a:r>
              <a:rPr lang="en-US" sz="3000" b="1" i="1" u="sng" dirty="0">
                <a:solidFill>
                  <a:srgbClr val="00B050"/>
                </a:solidFill>
              </a:rPr>
              <a:t>have been</a:t>
            </a:r>
            <a:r>
              <a:rPr lang="en-US" sz="3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seriously hurt.</a:t>
            </a: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   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endParaRPr lang="en-US" sz="2400" b="1" dirty="0">
              <a:solidFill>
                <a:srgbClr val="7030A0"/>
              </a:solidFill>
            </a:endParaRP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600" b="1" dirty="0" smtClean="0">
                <a:solidFill>
                  <a:srgbClr val="7030A0"/>
                </a:solidFill>
              </a:rPr>
              <a:t>Check</a:t>
            </a:r>
            <a:r>
              <a:rPr lang="en-US" sz="2600" b="1" dirty="0">
                <a:solidFill>
                  <a:srgbClr val="7030A0"/>
                </a:solidFill>
              </a:rPr>
              <a:t>:</a:t>
            </a:r>
          </a:p>
          <a:p>
            <a:pPr lvl="0" eaLnBrk="1" fontAlgn="auto" hangingPunct="1">
              <a:spcAft>
                <a:spcPts val="0"/>
              </a:spcAft>
              <a:buClr>
                <a:srgbClr val="A53010"/>
              </a:buClr>
              <a:buNone/>
              <a:defRPr/>
            </a:pPr>
            <a:r>
              <a:rPr lang="en-US" sz="2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en-US" sz="2600" b="1" dirty="0">
                <a:solidFill>
                  <a:srgbClr val="FF0000"/>
                </a:solidFill>
              </a:rPr>
              <a:t>c</a:t>
            </a:r>
            <a:r>
              <a:rPr lang="en-US" sz="2600" b="1" dirty="0" smtClean="0">
                <a:solidFill>
                  <a:srgbClr val="FF0000"/>
                </a:solidFill>
              </a:rPr>
              <a:t>ould have been</a:t>
            </a:r>
            <a:endParaRPr lang="bg-BG" sz="2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5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3540</TotalTime>
  <Words>606</Words>
  <Application>Microsoft Office PowerPoint</Application>
  <PresentationFormat>On-screen Show (4:3)</PresentationFormat>
  <Paragraphs>376</Paragraphs>
  <Slides>42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Calibri</vt:lpstr>
      <vt:lpstr>Calibri Light</vt:lpstr>
      <vt:lpstr>Georgia</vt:lpstr>
      <vt:lpstr>Times New Roman</vt:lpstr>
      <vt:lpstr>Wingdings</vt:lpstr>
      <vt:lpstr>Wingdings 2</vt:lpstr>
      <vt:lpstr>Wingdings 3</vt:lpstr>
      <vt:lpstr>Retrospect</vt:lpstr>
      <vt:lpstr>                ENGB016  Andrei Andreev    Modal Verbs</vt:lpstr>
      <vt:lpstr> INSTRUCTIONS 1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17</vt:lpstr>
      <vt:lpstr>18</vt:lpstr>
      <vt:lpstr>INSTRUCTIONS 2</vt:lpstr>
      <vt:lpstr>19</vt:lpstr>
      <vt:lpstr>20</vt:lpstr>
      <vt:lpstr>21</vt:lpstr>
      <vt:lpstr>22</vt:lpstr>
      <vt:lpstr>23</vt:lpstr>
      <vt:lpstr>24</vt:lpstr>
      <vt:lpstr>25</vt:lpstr>
      <vt:lpstr>26</vt:lpstr>
      <vt:lpstr>27</vt:lpstr>
      <vt:lpstr>28</vt:lpstr>
      <vt:lpstr>  INSTRUCTIONS 3</vt:lpstr>
      <vt:lpstr>29</vt:lpstr>
      <vt:lpstr>30</vt:lpstr>
      <vt:lpstr>31</vt:lpstr>
      <vt:lpstr>32</vt:lpstr>
      <vt:lpstr>33</vt:lpstr>
      <vt:lpstr>34</vt:lpstr>
      <vt:lpstr>35</vt:lpstr>
      <vt:lpstr>36</vt:lpstr>
      <vt:lpstr>37</vt:lpstr>
      <vt:lpstr>38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Fussy</dc:creator>
  <cp:lastModifiedBy>Windows User</cp:lastModifiedBy>
  <cp:revision>191</cp:revision>
  <dcterms:created xsi:type="dcterms:W3CDTF">2005-09-10T12:45:49Z</dcterms:created>
  <dcterms:modified xsi:type="dcterms:W3CDTF">2018-12-13T14:11:51Z</dcterms:modified>
</cp:coreProperties>
</file>