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30"/>
  </p:notesMasterIdLst>
  <p:sldIdLst>
    <p:sldId id="256" r:id="rId2"/>
    <p:sldId id="257" r:id="rId3"/>
    <p:sldId id="292" r:id="rId4"/>
    <p:sldId id="307" r:id="rId5"/>
    <p:sldId id="316" r:id="rId6"/>
    <p:sldId id="317" r:id="rId7"/>
    <p:sldId id="259" r:id="rId8"/>
    <p:sldId id="309" r:id="rId9"/>
    <p:sldId id="318" r:id="rId10"/>
    <p:sldId id="310" r:id="rId11"/>
    <p:sldId id="280" r:id="rId12"/>
    <p:sldId id="264" r:id="rId13"/>
    <p:sldId id="267" r:id="rId14"/>
    <p:sldId id="281" r:id="rId15"/>
    <p:sldId id="269" r:id="rId16"/>
    <p:sldId id="313" r:id="rId17"/>
    <p:sldId id="312" r:id="rId18"/>
    <p:sldId id="314" r:id="rId19"/>
    <p:sldId id="273" r:id="rId20"/>
    <p:sldId id="293" r:id="rId21"/>
    <p:sldId id="275" r:id="rId22"/>
    <p:sldId id="283" r:id="rId23"/>
    <p:sldId id="284" r:id="rId24"/>
    <p:sldId id="304" r:id="rId25"/>
    <p:sldId id="319" r:id="rId26"/>
    <p:sldId id="305" r:id="rId27"/>
    <p:sldId id="306" r:id="rId28"/>
    <p:sldId id="315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A3F17EA-135B-4C49-BFEC-5224626A4F8E}">
          <p14:sldIdLst>
            <p14:sldId id="256"/>
            <p14:sldId id="257"/>
            <p14:sldId id="292"/>
            <p14:sldId id="307"/>
            <p14:sldId id="316"/>
            <p14:sldId id="317"/>
            <p14:sldId id="259"/>
            <p14:sldId id="309"/>
            <p14:sldId id="318"/>
            <p14:sldId id="310"/>
            <p14:sldId id="280"/>
            <p14:sldId id="264"/>
            <p14:sldId id="267"/>
            <p14:sldId id="281"/>
            <p14:sldId id="269"/>
            <p14:sldId id="313"/>
            <p14:sldId id="312"/>
            <p14:sldId id="314"/>
            <p14:sldId id="273"/>
            <p14:sldId id="293"/>
            <p14:sldId id="275"/>
            <p14:sldId id="283"/>
            <p14:sldId id="284"/>
            <p14:sldId id="304"/>
            <p14:sldId id="319"/>
            <p14:sldId id="305"/>
            <p14:sldId id="306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4636" autoAdjust="0"/>
  </p:normalViewPr>
  <p:slideViewPr>
    <p:cSldViewPr>
      <p:cViewPr varScale="1">
        <p:scale>
          <a:sx n="106" d="100"/>
          <a:sy n="106" d="100"/>
        </p:scale>
        <p:origin x="105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bg-BG" altLang="bg-BG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bg-BG" altLang="bg-BG"/>
          </a:p>
        </p:txBody>
      </p:sp>
      <p:sp>
        <p:nvSpPr>
          <p:cNvPr id="983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text styles</a:t>
            </a:r>
          </a:p>
          <a:p>
            <a:pPr lvl="1"/>
            <a:r>
              <a:rPr lang="bg-BG" altLang="bg-BG" smtClean="0"/>
              <a:t>Second level</a:t>
            </a:r>
          </a:p>
          <a:p>
            <a:pPr lvl="2"/>
            <a:r>
              <a:rPr lang="bg-BG" altLang="bg-BG" smtClean="0"/>
              <a:t>Third level</a:t>
            </a:r>
          </a:p>
          <a:p>
            <a:pPr lvl="3"/>
            <a:r>
              <a:rPr lang="bg-BG" altLang="bg-BG" smtClean="0"/>
              <a:t>Fourth level</a:t>
            </a:r>
          </a:p>
          <a:p>
            <a:pPr lvl="4"/>
            <a:r>
              <a:rPr lang="bg-BG" altLang="bg-BG" smtClean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bg-BG" altLang="bg-BG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fld id="{4A321A0D-881E-4397-865F-E7BCB13E632D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662781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6B0FA-B21B-4274-B687-36148CA24FA6}" type="slidenum">
              <a:rPr lang="bg-BG" altLang="bg-BG"/>
              <a:pPr/>
              <a:t>21</a:t>
            </a:fld>
            <a:endParaRPr lang="bg-BG" altLang="bg-BG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62DB-B78E-4177-9603-60EE0A117EB3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6137629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BE8F-6C1A-416E-98D6-D49B9B906AEF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36730666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BE8F-6C1A-416E-98D6-D49B9B906AEF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79359462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BE8F-6C1A-416E-98D6-D49B9B906AEF}" type="slidenum">
              <a:rPr lang="bg-BG" altLang="bg-BG" smtClean="0"/>
              <a:pPr/>
              <a:t>‹#›</a:t>
            </a:fld>
            <a:endParaRPr lang="bg-BG" altLang="bg-BG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331892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BE8F-6C1A-416E-98D6-D49B9B906AEF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25844053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BE8F-6C1A-416E-98D6-D49B9B906AEF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5895831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BE8F-6C1A-416E-98D6-D49B9B906AEF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51596068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067C-A3CF-4ABB-871F-91BD8A39E48E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7914532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595E-E90B-47A5-8385-CE58513DD89D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3837511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>
  <p:cSld name="Title, Media Cli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Media Placeholder 2"/>
          <p:cNvSpPr>
            <a:spLocks noGrp="1"/>
          </p:cNvSpPr>
          <p:nvPr>
            <p:ph type="media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407068A-92B5-4B13-B08A-68FBE22B2F22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0056592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6647875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468B-824E-4B88-9D1E-8939457A282D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167002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092B9-99F6-4FE8-9668-AF7BBE36AE85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7282233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5797-4E83-40BD-9C87-6885F393F4AB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4948938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E8B0F-BF15-4848-B806-AFEE08298176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5868106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2B8F9-27DF-4E25-85FC-A27BD465BC58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5856977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8C453-8DA2-4B03-BB0E-304DBD87DECC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5767694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4FFA-9C3E-4D96-99D9-6D2DC856A98B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8578012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618BE8F-6C1A-416E-98D6-D49B9B906AEF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20910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  <p:sldLayoutId id="2147483732" r:id="rId17"/>
    <p:sldLayoutId id="2147483733" r:id="rId18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36181" y="682564"/>
            <a:ext cx="6408712" cy="3312368"/>
          </a:xfrm>
        </p:spPr>
        <p:txBody>
          <a:bodyPr>
            <a:normAutofit/>
          </a:bodyPr>
          <a:lstStyle/>
          <a:p>
            <a:pPr algn="ctr"/>
            <a:r>
              <a:rPr lang="en-US" altLang="bg-BG" sz="3200" b="1" dirty="0" smtClean="0">
                <a:solidFill>
                  <a:srgbClr val="C00000"/>
                </a:solidFill>
              </a:rPr>
              <a:t>CITB709 </a:t>
            </a:r>
            <a:r>
              <a:rPr lang="bg-BG" altLang="bg-BG" sz="3200" b="1" dirty="0" smtClean="0">
                <a:solidFill>
                  <a:srgbClr val="C00000"/>
                </a:solidFill>
              </a:rPr>
              <a:t>Информационни системи</a:t>
            </a:r>
            <a:br>
              <a:rPr lang="bg-BG" altLang="bg-BG" sz="3200" b="1" dirty="0" smtClean="0">
                <a:solidFill>
                  <a:srgbClr val="C00000"/>
                </a:solidFill>
              </a:rPr>
            </a:br>
            <a:r>
              <a:rPr lang="bg-BG" altLang="bg-BG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bg-BG" altLang="bg-BG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altLang="bg-BG" sz="3200" dirty="0" smtClean="0"/>
              <a:t> </a:t>
            </a:r>
            <a:r>
              <a:rPr lang="bg-BG" altLang="bg-BG" sz="3200" dirty="0"/>
              <a:t> </a:t>
            </a:r>
            <a:r>
              <a:rPr lang="bg-BG" altLang="bg-BG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</a:t>
            </a:r>
            <a:r>
              <a:rPr lang="en-US" altLang="bg-BG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bg-BG" altLang="bg-BG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Информационни системи – основни </a:t>
            </a:r>
            <a:r>
              <a:rPr lang="bg-BG" altLang="bg-BG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понятия</a:t>
            </a:r>
            <a:r>
              <a:rPr lang="bg-BG" altLang="bg-BG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altLang="bg-BG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bg-BG" altLang="bg-BG" sz="3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36181" y="3861048"/>
            <a:ext cx="6146800" cy="14859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bg-BG" altLang="bg-BG" sz="2800" cap="none" dirty="0"/>
              <a:t>Ю</a:t>
            </a:r>
            <a:r>
              <a:rPr lang="bg-BG" altLang="bg-BG" sz="2800" cap="none" dirty="0" smtClean="0"/>
              <a:t>лиана </a:t>
            </a:r>
            <a:r>
              <a:rPr lang="bg-BG" altLang="bg-BG" sz="2800" cap="none" dirty="0"/>
              <a:t>П</a:t>
            </a:r>
            <a:r>
              <a:rPr lang="bg-BG" altLang="bg-BG" sz="2800" cap="none" dirty="0" smtClean="0"/>
              <a:t>енева</a:t>
            </a:r>
          </a:p>
          <a:p>
            <a:pPr>
              <a:lnSpc>
                <a:spcPct val="90000"/>
              </a:lnSpc>
            </a:pPr>
            <a:r>
              <a:rPr lang="bg-BG" altLang="bg-BG" sz="2800" cap="none" dirty="0" smtClean="0"/>
              <a:t>департамент “Информатика”</a:t>
            </a:r>
          </a:p>
          <a:p>
            <a:pPr>
              <a:lnSpc>
                <a:spcPct val="90000"/>
              </a:lnSpc>
            </a:pPr>
            <a:r>
              <a:rPr lang="en-US" altLang="bg-BG" sz="2800" cap="none" dirty="0" smtClean="0"/>
              <a:t>july_peneva@abv.bg</a:t>
            </a:r>
            <a:endParaRPr lang="bg-BG" altLang="bg-BG" sz="2800" cap="none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bg-BG" altLang="bg-B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489" y="404664"/>
            <a:ext cx="7467600" cy="868958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>
                <a:solidFill>
                  <a:srgbClr val="C00000"/>
                </a:solidFill>
              </a:rPr>
              <a:t>Данни, информация, знание</a:t>
            </a:r>
            <a:endParaRPr lang="bg-BG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91070" y="1307753"/>
            <a:ext cx="7467600" cy="338437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bg-BG" sz="2400" cap="none" dirty="0" smtClean="0"/>
              <a:t>Информацията се получава от данните чрез:</a:t>
            </a:r>
          </a:p>
          <a:p>
            <a:pPr lvl="2">
              <a:buClr>
                <a:srgbClr val="C00000"/>
              </a:buClr>
            </a:pPr>
            <a:r>
              <a:rPr lang="bg-BG" sz="2400" cap="none" dirty="0" smtClean="0"/>
              <a:t>обработка;</a:t>
            </a:r>
          </a:p>
          <a:p>
            <a:pPr lvl="2">
              <a:buClr>
                <a:srgbClr val="C00000"/>
              </a:buClr>
            </a:pPr>
            <a:r>
              <a:rPr lang="bg-BG" sz="2400" cap="none" dirty="0" smtClean="0"/>
              <a:t>регистрация.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400" cap="none" dirty="0" smtClean="0"/>
              <a:t>Използва се за вземане на решения.</a:t>
            </a:r>
            <a:endParaRPr lang="bg-BG" sz="2400" cap="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10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6270807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769" y="260648"/>
            <a:ext cx="7848872" cy="596444"/>
          </a:xfrm>
        </p:spPr>
        <p:txBody>
          <a:bodyPr>
            <a:normAutofit/>
          </a:bodyPr>
          <a:lstStyle/>
          <a:p>
            <a:pPr algn="ctr" defTabSz="839788"/>
            <a:r>
              <a:rPr lang="bg-BG" altLang="bg-BG" sz="3200" b="1" dirty="0">
                <a:solidFill>
                  <a:srgbClr val="C00000"/>
                </a:solidFill>
              </a:rPr>
              <a:t>Данни, информация, </a:t>
            </a:r>
            <a:r>
              <a:rPr lang="bg-BG" altLang="bg-BG" sz="3200" b="1" dirty="0" smtClean="0">
                <a:solidFill>
                  <a:srgbClr val="C00000"/>
                </a:solidFill>
              </a:rPr>
              <a:t>знание</a:t>
            </a:r>
            <a:endParaRPr lang="bg-BG" altLang="bg-BG" sz="3200" b="1" dirty="0">
              <a:solidFill>
                <a:srgbClr val="C00000"/>
              </a:solidFill>
            </a:endParaRPr>
          </a:p>
        </p:txBody>
      </p:sp>
      <p:sp>
        <p:nvSpPr>
          <p:cNvPr id="97288" name="Rectangle 8"/>
          <p:cNvSpPr>
            <a:spLocks noGrp="1" noChangeArrowheads="1"/>
          </p:cNvSpPr>
          <p:nvPr>
            <p:ph sz="quarter" idx="13"/>
          </p:nvPr>
        </p:nvSpPr>
        <p:spPr>
          <a:xfrm>
            <a:off x="685331" y="1012198"/>
            <a:ext cx="8229600" cy="5236203"/>
          </a:xfrm>
        </p:spPr>
        <p:txBody>
          <a:bodyPr>
            <a:normAutofit fontScale="92500" lnSpcReduction="10000"/>
          </a:bodyPr>
          <a:lstStyle/>
          <a:p>
            <a:pPr marL="609600" indent="-609600" algn="ctr">
              <a:buFontTx/>
              <a:buNone/>
            </a:pPr>
            <a:r>
              <a:rPr lang="bg-BG" altLang="bg-BG" sz="2800" dirty="0">
                <a:solidFill>
                  <a:schemeClr val="accent1">
                    <a:lumMod val="75000"/>
                  </a:schemeClr>
                </a:solidFill>
              </a:rPr>
              <a:t>Свойства на информацията</a:t>
            </a:r>
          </a:p>
          <a:p>
            <a:pPr marL="609600" indent="-609600">
              <a:spcBef>
                <a:spcPts val="0"/>
              </a:spcBef>
              <a:buFont typeface="+mj-lt"/>
              <a:buAutoNum type="arabicPeriod"/>
            </a:pPr>
            <a:r>
              <a:rPr lang="bg-BG" altLang="bg-BG" sz="2200" cap="none" dirty="0" smtClean="0"/>
              <a:t>Точност или значимост.</a:t>
            </a:r>
          </a:p>
          <a:p>
            <a:pPr marL="609600" indent="-609600">
              <a:spcBef>
                <a:spcPts val="0"/>
              </a:spcBef>
              <a:buFont typeface="+mj-lt"/>
              <a:buAutoNum type="arabicPeriod"/>
            </a:pPr>
            <a:r>
              <a:rPr lang="bg-BG" altLang="bg-BG" sz="2200" cap="none" dirty="0" smtClean="0"/>
              <a:t>Пълнота.</a:t>
            </a:r>
          </a:p>
          <a:p>
            <a:pPr marL="609600" indent="-609600">
              <a:spcBef>
                <a:spcPts val="0"/>
              </a:spcBef>
              <a:buFont typeface="+mj-lt"/>
              <a:buAutoNum type="arabicPeriod"/>
            </a:pPr>
            <a:r>
              <a:rPr lang="bg-BG" altLang="bg-BG" sz="2200" cap="none" dirty="0" smtClean="0"/>
              <a:t>Икономичност или съдържателност.</a:t>
            </a:r>
          </a:p>
          <a:p>
            <a:pPr marL="609600" indent="-609600">
              <a:spcBef>
                <a:spcPts val="0"/>
              </a:spcBef>
              <a:buFont typeface="+mj-lt"/>
              <a:buAutoNum type="arabicPeriod"/>
            </a:pPr>
            <a:r>
              <a:rPr lang="bg-BG" altLang="bg-BG" sz="2200" cap="none" dirty="0" smtClean="0"/>
              <a:t>Надеждност или достоверност.</a:t>
            </a:r>
          </a:p>
          <a:p>
            <a:pPr marL="609600" indent="-609600">
              <a:spcBef>
                <a:spcPts val="0"/>
              </a:spcBef>
              <a:buFont typeface="+mj-lt"/>
              <a:buAutoNum type="arabicPeriod"/>
            </a:pPr>
            <a:r>
              <a:rPr lang="bg-BG" altLang="bg-BG" sz="2200" cap="none" dirty="0" smtClean="0"/>
              <a:t>Релевантност.</a:t>
            </a:r>
          </a:p>
          <a:p>
            <a:pPr marL="609600" indent="-609600">
              <a:spcBef>
                <a:spcPts val="0"/>
              </a:spcBef>
              <a:buFont typeface="+mj-lt"/>
              <a:buAutoNum type="arabicPeriod"/>
            </a:pPr>
            <a:r>
              <a:rPr lang="bg-BG" altLang="bg-BG" sz="2200" cap="none" dirty="0" smtClean="0"/>
              <a:t>Простота. </a:t>
            </a:r>
          </a:p>
          <a:p>
            <a:pPr marL="609600" indent="-609600">
              <a:spcBef>
                <a:spcPts val="0"/>
              </a:spcBef>
              <a:buFont typeface="+mj-lt"/>
              <a:buAutoNum type="arabicPeriod"/>
            </a:pPr>
            <a:r>
              <a:rPr lang="bg-BG" altLang="bg-BG" sz="2200" cap="none" dirty="0" smtClean="0"/>
              <a:t>Актуалност.</a:t>
            </a:r>
          </a:p>
          <a:p>
            <a:pPr marL="609600" indent="-609600">
              <a:spcBef>
                <a:spcPts val="0"/>
              </a:spcBef>
              <a:buFont typeface="+mj-lt"/>
              <a:buAutoNum type="arabicPeriod"/>
            </a:pPr>
            <a:r>
              <a:rPr lang="bg-BG" altLang="bg-BG" sz="2200" cap="none" dirty="0" smtClean="0"/>
              <a:t>Проверимост. </a:t>
            </a:r>
          </a:p>
          <a:p>
            <a:pPr marL="609600" indent="-609600">
              <a:spcBef>
                <a:spcPts val="0"/>
              </a:spcBef>
              <a:buFont typeface="+mj-lt"/>
              <a:buAutoNum type="arabicPeriod"/>
            </a:pPr>
            <a:endParaRPr lang="bg-BG" altLang="bg-BG" sz="900" cap="none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g-BG" altLang="bg-BG" sz="2200" cap="none" dirty="0" smtClean="0">
                <a:solidFill>
                  <a:srgbClr val="C00000"/>
                </a:solidFill>
              </a:rPr>
              <a:t>Обработване на данни </a:t>
            </a:r>
            <a:r>
              <a:rPr lang="bg-BG" altLang="bg-BG" sz="2200" cap="none" dirty="0" smtClean="0"/>
              <a:t>(</a:t>
            </a:r>
            <a:r>
              <a:rPr lang="bg-BG" altLang="bg-BG" sz="2200" cap="none" dirty="0" err="1" smtClean="0">
                <a:solidFill>
                  <a:srgbClr val="C00000"/>
                </a:solidFill>
              </a:rPr>
              <a:t>data</a:t>
            </a:r>
            <a:r>
              <a:rPr lang="bg-BG" altLang="bg-BG" sz="2200" cap="none" dirty="0" smtClean="0">
                <a:solidFill>
                  <a:srgbClr val="C00000"/>
                </a:solidFill>
              </a:rPr>
              <a:t> </a:t>
            </a:r>
            <a:r>
              <a:rPr lang="bg-BG" altLang="bg-BG" sz="2200" cap="none" dirty="0" err="1" smtClean="0">
                <a:solidFill>
                  <a:srgbClr val="C00000"/>
                </a:solidFill>
              </a:rPr>
              <a:t>processing</a:t>
            </a:r>
            <a:r>
              <a:rPr lang="bg-BG" altLang="bg-BG" sz="2200" cap="none" dirty="0" smtClean="0"/>
              <a:t>) - процес на регистрация и извършване на операции над големи обеми данни.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g-BG" altLang="bg-BG" sz="2200" cap="none" dirty="0" smtClean="0"/>
              <a:t>Възможни </a:t>
            </a:r>
            <a:r>
              <a:rPr lang="bg-BG" altLang="bg-BG" sz="2200" cap="none" dirty="0" smtClean="0">
                <a:solidFill>
                  <a:schemeClr val="accent1"/>
                </a:solidFill>
              </a:rPr>
              <a:t>операции </a:t>
            </a:r>
            <a:r>
              <a:rPr lang="bg-BG" altLang="bg-BG" sz="2200" cap="none" dirty="0" smtClean="0"/>
              <a:t>върху данни: класификация, сортиране, обобщаване, извършване на изчисления, избор на данни, отговарящи на определен критерий…</a:t>
            </a:r>
            <a:r>
              <a:rPr lang="ru-RU" altLang="bg-BG" sz="2200" cap="none" dirty="0" smtClean="0"/>
              <a:t> </a:t>
            </a:r>
            <a:endParaRPr lang="bg-BG" altLang="bg-BG" sz="2200" cap="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11</a:t>
            </a:fld>
            <a:endParaRPr lang="bg-BG" altLang="bg-B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54754" y="404664"/>
            <a:ext cx="7467600" cy="720080"/>
          </a:xfrm>
        </p:spPr>
        <p:txBody>
          <a:bodyPr>
            <a:noAutofit/>
          </a:bodyPr>
          <a:lstStyle/>
          <a:p>
            <a:pPr algn="ctr"/>
            <a:r>
              <a:rPr lang="bg-BG" altLang="bg-BG" sz="3200" b="1" dirty="0" smtClean="0">
                <a:solidFill>
                  <a:srgbClr val="C00000"/>
                </a:solidFill>
              </a:rPr>
              <a:t>Данни</a:t>
            </a:r>
            <a:r>
              <a:rPr lang="bg-BG" altLang="bg-BG" sz="3200" b="1" dirty="0">
                <a:solidFill>
                  <a:srgbClr val="C00000"/>
                </a:solidFill>
              </a:rPr>
              <a:t>, информация, </a:t>
            </a:r>
            <a:r>
              <a:rPr lang="bg-BG" altLang="bg-BG" sz="3200" b="1" dirty="0" smtClean="0">
                <a:solidFill>
                  <a:srgbClr val="C00000"/>
                </a:solidFill>
              </a:rPr>
              <a:t>знание</a:t>
            </a:r>
            <a:endParaRPr lang="bg-BG" altLang="bg-BG" sz="1000" b="1" dirty="0">
              <a:solidFill>
                <a:srgbClr val="C00000"/>
              </a:solidFill>
            </a:endParaRPr>
          </a:p>
        </p:txBody>
      </p:sp>
      <p:sp>
        <p:nvSpPr>
          <p:cNvPr id="67591" name="Rectangle 7"/>
          <p:cNvSpPr>
            <a:spLocks noGrp="1" noChangeArrowheads="1"/>
          </p:cNvSpPr>
          <p:nvPr>
            <p:ph sz="quarter" idx="13"/>
          </p:nvPr>
        </p:nvSpPr>
        <p:spPr>
          <a:xfrm>
            <a:off x="699421" y="1124744"/>
            <a:ext cx="7704856" cy="4969669"/>
          </a:xfrm>
        </p:spPr>
        <p:txBody>
          <a:bodyPr>
            <a:normAutofit/>
          </a:bodyPr>
          <a:lstStyle/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bg-BG" altLang="bg-BG" sz="2800" dirty="0">
                <a:solidFill>
                  <a:schemeClr val="accent1">
                    <a:lumMod val="75000"/>
                  </a:schemeClr>
                </a:solidFill>
              </a:rPr>
              <a:t>Информационни дейности </a:t>
            </a:r>
          </a:p>
          <a:p>
            <a:pPr marL="609600" indent="-609600" algn="ctr">
              <a:lnSpc>
                <a:spcPct val="80000"/>
              </a:lnSpc>
              <a:buFontTx/>
              <a:buNone/>
            </a:pPr>
            <a:endParaRPr lang="bg-BG" altLang="bg-BG" sz="10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bg-BG" altLang="bg-BG" sz="2400" cap="none" dirty="0" smtClean="0"/>
              <a:t>Събиране на информация.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bg-BG" altLang="bg-BG" sz="2400" cap="none" dirty="0" smtClean="0"/>
              <a:t>Съхраняване на информация.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bg-BG" altLang="bg-BG" sz="2400" cap="none" dirty="0" smtClean="0"/>
              <a:t>Обработване на информация.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bg-BG" altLang="bg-BG" sz="2400" cap="none" dirty="0" smtClean="0"/>
              <a:t>Разпространение на информация.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bg-BG" altLang="bg-BG" sz="2400" cap="none" dirty="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bg-BG" altLang="bg-BG" sz="2400" cap="none" dirty="0" smtClean="0"/>
              <a:t>Изграждат процеса „управление на информацията“. </a:t>
            </a:r>
          </a:p>
          <a:p>
            <a:pPr marL="609600" indent="-609600" algn="ctr">
              <a:lnSpc>
                <a:spcPct val="80000"/>
              </a:lnSpc>
              <a:buFontTx/>
              <a:buNone/>
            </a:pPr>
            <a:endParaRPr lang="bg-BG" altLang="bg-BG" sz="2400" cap="none" dirty="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bg-BG" altLang="bg-BG" sz="2400" cap="none" dirty="0" smtClean="0"/>
              <a:t>Обработване на данни - процес на регистрация и извършване на операции над големи обеми данни</a:t>
            </a:r>
            <a:r>
              <a:rPr lang="bg-BG" altLang="bg-BG" sz="2800" dirty="0" smtClean="0"/>
              <a:t>. </a:t>
            </a:r>
            <a:endParaRPr lang="bg-BG" alt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12</a:t>
            </a:fld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881139" y="473670"/>
            <a:ext cx="7467600" cy="723082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 smtClean="0">
                <a:solidFill>
                  <a:srgbClr val="C00000"/>
                </a:solidFill>
              </a:rPr>
              <a:t>Системи</a:t>
            </a:r>
            <a:r>
              <a:rPr lang="en-US" altLang="bg-BG" sz="3200" b="1" dirty="0" smtClean="0">
                <a:solidFill>
                  <a:srgbClr val="C00000"/>
                </a:solidFill>
              </a:rPr>
              <a:t> </a:t>
            </a:r>
            <a:r>
              <a:rPr lang="bg-BG" altLang="bg-BG" sz="3200" b="1" dirty="0" smtClean="0">
                <a:solidFill>
                  <a:srgbClr val="C00000"/>
                </a:solidFill>
              </a:rPr>
              <a:t>и подсистеми </a:t>
            </a:r>
            <a:endParaRPr lang="bg-BG" altLang="bg-BG" sz="3200" b="1" dirty="0">
              <a:solidFill>
                <a:srgbClr val="C00000"/>
              </a:solidFill>
            </a:endParaRPr>
          </a:p>
        </p:txBody>
      </p:sp>
      <p:sp>
        <p:nvSpPr>
          <p:cNvPr id="77831" name="Rectangle 7"/>
          <p:cNvSpPr>
            <a:spLocks noGrp="1" noChangeArrowheads="1"/>
          </p:cNvSpPr>
          <p:nvPr>
            <p:ph sz="quarter" idx="13"/>
          </p:nvPr>
        </p:nvSpPr>
        <p:spPr>
          <a:xfrm>
            <a:off x="618404" y="1207500"/>
            <a:ext cx="7859216" cy="432048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10000"/>
              </a:lnSpc>
              <a:spcBef>
                <a:spcPts val="0"/>
              </a:spcBef>
              <a:buFontTx/>
              <a:buAutoNum type="arabicPeriod"/>
            </a:pPr>
            <a:r>
              <a:rPr lang="bg-BG" altLang="bg-BG" sz="2400" cap="none" dirty="0" smtClean="0"/>
              <a:t>Множество от взаимодействащи компоненти, които функционират съвместно с оглед постигането на определена цел. </a:t>
            </a:r>
          </a:p>
          <a:p>
            <a:pPr marL="609600" indent="-609600">
              <a:lnSpc>
                <a:spcPct val="110000"/>
              </a:lnSpc>
              <a:spcBef>
                <a:spcPts val="0"/>
              </a:spcBef>
              <a:buFontTx/>
              <a:buAutoNum type="arabicPeriod"/>
            </a:pPr>
            <a:r>
              <a:rPr lang="bg-BG" altLang="bg-BG" sz="2400" cap="none" dirty="0" smtClean="0"/>
              <a:t>Компонентите на дадена система се наричат подсистеми. </a:t>
            </a:r>
          </a:p>
          <a:p>
            <a:pPr marL="609600" indent="-609600">
              <a:lnSpc>
                <a:spcPct val="110000"/>
              </a:lnSpc>
              <a:spcBef>
                <a:spcPts val="0"/>
              </a:spcBef>
              <a:buFontTx/>
              <a:buAutoNum type="arabicPeriod"/>
            </a:pPr>
            <a:r>
              <a:rPr lang="bg-BG" altLang="bg-BG" sz="2400" cap="none" dirty="0" smtClean="0"/>
              <a:t>Промяната в някой от компонентите на системата води до или е резултат от промяната в друг елемент(и) - системата има вътрешна структура. </a:t>
            </a:r>
          </a:p>
          <a:p>
            <a:pPr marL="609600" indent="-609600">
              <a:lnSpc>
                <a:spcPct val="110000"/>
              </a:lnSpc>
              <a:spcBef>
                <a:spcPts val="0"/>
              </a:spcBef>
              <a:buFontTx/>
              <a:buAutoNum type="arabicPeriod"/>
            </a:pPr>
            <a:r>
              <a:rPr lang="bg-BG" altLang="bg-BG" sz="2400" cap="none" dirty="0" smtClean="0"/>
              <a:t>Системата има някакво предназначение или цел. </a:t>
            </a:r>
            <a:endParaRPr lang="bg-BG" altLang="bg-BG" sz="2400" cap="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13</a:t>
            </a:fld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331" y="464457"/>
            <a:ext cx="7773338" cy="722250"/>
          </a:xfrm>
        </p:spPr>
        <p:txBody>
          <a:bodyPr/>
          <a:lstStyle/>
          <a:p>
            <a:pPr algn="ctr"/>
            <a:r>
              <a:rPr lang="bg-BG" altLang="bg-BG" sz="3200" b="1" dirty="0">
                <a:solidFill>
                  <a:srgbClr val="C00000"/>
                </a:solidFill>
              </a:rPr>
              <a:t>Системи </a:t>
            </a:r>
            <a:r>
              <a:rPr lang="bg-BG" altLang="bg-BG" sz="3200" b="1" dirty="0" smtClean="0">
                <a:solidFill>
                  <a:srgbClr val="C00000"/>
                </a:solidFill>
              </a:rPr>
              <a:t>и </a:t>
            </a:r>
            <a:r>
              <a:rPr lang="bg-BG" altLang="bg-BG" sz="3200" b="1" dirty="0" smtClean="0">
                <a:solidFill>
                  <a:srgbClr val="C00000"/>
                </a:solidFill>
              </a:rPr>
              <a:t>подсистеми</a:t>
            </a:r>
            <a:endParaRPr lang="bg-BG" altLang="bg-BG" sz="1000" b="1" dirty="0">
              <a:solidFill>
                <a:srgbClr val="C00000"/>
              </a:solidFill>
            </a:endParaRPr>
          </a:p>
        </p:txBody>
      </p:sp>
      <p:pic>
        <p:nvPicPr>
          <p:cNvPr id="103430" name="Picture 6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32" y="2276872"/>
            <a:ext cx="4267180" cy="2448271"/>
          </a:xfrm>
          <a:ln w="19050">
            <a:solidFill>
              <a:srgbClr val="C00000"/>
            </a:solidFill>
          </a:ln>
        </p:spPr>
      </p:pic>
      <p:sp>
        <p:nvSpPr>
          <p:cNvPr id="103428" name="Rectangle 4"/>
          <p:cNvSpPr>
            <a:spLocks noGrp="1" noChangeArrowheads="1"/>
          </p:cNvSpPr>
          <p:nvPr>
            <p:ph sz="quarter" idx="14"/>
          </p:nvPr>
        </p:nvSpPr>
        <p:spPr>
          <a:xfrm>
            <a:off x="4629620" y="1198922"/>
            <a:ext cx="3974828" cy="4966382"/>
          </a:xfrm>
        </p:spPr>
        <p:txBody>
          <a:bodyPr>
            <a:normAutofit fontScale="92500" lnSpcReduction="10000"/>
          </a:bodyPr>
          <a:lstStyle/>
          <a:p>
            <a:pPr marL="533400" indent="-533400" algn="ctr">
              <a:buFontTx/>
              <a:buNone/>
            </a:pPr>
            <a:r>
              <a:rPr lang="bg-BG" altLang="bg-BG" sz="2400" u="sng" dirty="0">
                <a:solidFill>
                  <a:schemeClr val="accent2"/>
                </a:solidFill>
              </a:rPr>
              <a:t>Модел на система</a:t>
            </a:r>
          </a:p>
          <a:p>
            <a:pPr marL="533400" indent="-533400">
              <a:spcBef>
                <a:spcPts val="0"/>
              </a:spcBef>
              <a:buFontTx/>
              <a:buAutoNum type="arabicPeriod"/>
            </a:pPr>
            <a:r>
              <a:rPr lang="bg-BG" altLang="bg-BG" sz="2300" cap="none" dirty="0" smtClean="0"/>
              <a:t>Всяка система има входен елемент, изходен елемент и обработващ компонент.</a:t>
            </a:r>
          </a:p>
          <a:p>
            <a:pPr marL="533400" indent="-533400">
              <a:spcBef>
                <a:spcPts val="0"/>
              </a:spcBef>
              <a:buFontTx/>
              <a:buAutoNum type="arabicPeriod"/>
            </a:pPr>
            <a:r>
              <a:rPr lang="bg-BG" altLang="bg-BG" sz="2300" cap="none" dirty="0" smtClean="0"/>
              <a:t>Входове на системата това са физически обекти и информация от обкръжаваща среда .</a:t>
            </a:r>
          </a:p>
          <a:p>
            <a:pPr marL="533400" indent="-533400">
              <a:spcBef>
                <a:spcPts val="0"/>
              </a:spcBef>
              <a:buFontTx/>
              <a:buAutoNum type="arabicPeriod"/>
            </a:pPr>
            <a:r>
              <a:rPr lang="bg-BG" altLang="bg-BG" sz="2300" cap="none" dirty="0" smtClean="0"/>
              <a:t>Изходи на системата това са физически обекти и информация, които излизат от системата в обкръжаваща среда. </a:t>
            </a:r>
            <a:endParaRPr lang="bg-BG" altLang="bg-BG" sz="2300" cap="non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068A-92B5-4B13-B08A-68FBE22B2F22}" type="slidenum">
              <a:rPr lang="bg-BG" altLang="bg-BG" smtClean="0"/>
              <a:pPr/>
              <a:t>14</a:t>
            </a:fld>
            <a:endParaRPr lang="bg-BG" altLang="bg-BG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4135" y="476672"/>
            <a:ext cx="7467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 smtClean="0">
                <a:solidFill>
                  <a:srgbClr val="C00000"/>
                </a:solidFill>
              </a:rPr>
              <a:t>Системи и подсистеми</a:t>
            </a:r>
            <a:r>
              <a:rPr lang="bg-BG" altLang="bg-BG" sz="36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bg-BG" altLang="bg-BG" sz="3600" dirty="0">
                <a:solidFill>
                  <a:schemeClr val="accent1">
                    <a:lumMod val="75000"/>
                  </a:schemeClr>
                </a:solidFill>
              </a:rPr>
            </a:br>
            <a:endParaRPr lang="bg-BG" altLang="bg-BG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755672" y="1217813"/>
            <a:ext cx="8064799" cy="4665463"/>
          </a:xfrm>
        </p:spPr>
        <p:txBody>
          <a:bodyPr/>
          <a:lstStyle/>
          <a:p>
            <a:pPr marL="609600" indent="-609600" algn="ctr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bg-BG" altLang="bg-BG" sz="2800" cap="none" dirty="0" smtClean="0">
                <a:solidFill>
                  <a:srgbClr val="0070C0"/>
                </a:solidFill>
              </a:rPr>
              <a:t>Класификация 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</a:pPr>
            <a:r>
              <a:rPr lang="bg-BG" altLang="bg-BG" sz="2800" cap="none" dirty="0" smtClean="0"/>
              <a:t>Прости / сложни;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</a:pPr>
            <a:r>
              <a:rPr lang="bg-BG" altLang="bg-BG" sz="2800" cap="none" dirty="0" smtClean="0"/>
              <a:t>Отворени / затворени;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</a:pPr>
            <a:r>
              <a:rPr lang="bg-BG" altLang="bg-BG" sz="2800" cap="none" dirty="0" smtClean="0"/>
              <a:t>Стабилни / динамични;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</a:pPr>
            <a:r>
              <a:rPr lang="bg-BG" altLang="bg-BG" sz="2800" cap="none" dirty="0" smtClean="0"/>
              <a:t>Адаптивни / неадаптивни;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</a:pPr>
            <a:r>
              <a:rPr lang="bg-BG" altLang="bg-BG" sz="2800" cap="none" dirty="0" smtClean="0"/>
              <a:t>Постоянни / временни.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bg-BG" altLang="bg-BG" sz="2800" cap="none" dirty="0" smtClean="0"/>
          </a:p>
          <a:p>
            <a:pPr marL="609600" indent="-609600" algn="ctr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bg-BG" altLang="bg-BG" sz="2800" cap="none" dirty="0" smtClean="0"/>
              <a:t>Най- общо в зависимост от извозваните ресурси: </a:t>
            </a:r>
            <a:r>
              <a:rPr lang="bg-BG" altLang="bg-BG" sz="2800" cap="none" dirty="0" smtClean="0">
                <a:solidFill>
                  <a:srgbClr val="C00000"/>
                </a:solidFill>
              </a:rPr>
              <a:t>физически и концептуални</a:t>
            </a:r>
            <a:r>
              <a:rPr lang="bg-BG" altLang="bg-BG" sz="2800" cap="none" dirty="0" smtClean="0"/>
              <a:t>. </a:t>
            </a:r>
            <a:endParaRPr lang="bg-BG" altLang="bg-BG" sz="2800" cap="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15</a:t>
            </a:fld>
            <a:endParaRPr lang="bg-BG" altLang="bg-BG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772816"/>
            <a:ext cx="3438525" cy="1323975"/>
          </a:xfrm>
          <a:prstGeom prst="rect">
            <a:avLst/>
          </a:prstGeom>
          <a:ln w="19050">
            <a:solidFill>
              <a:srgbClr val="C00000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659" y="476672"/>
            <a:ext cx="7467600" cy="652934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 smtClean="0">
                <a:solidFill>
                  <a:schemeClr val="accent5"/>
                </a:solidFill>
              </a:rPr>
              <a:t>Бизнес системи</a:t>
            </a:r>
            <a:endParaRPr lang="bg-BG" sz="3200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331" y="1196752"/>
            <a:ext cx="7560840" cy="468652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bg-BG" sz="2400" i="1" cap="none" dirty="0" smtClean="0">
                <a:solidFill>
                  <a:schemeClr val="accent1">
                    <a:lumMod val="75000"/>
                  </a:schemeClr>
                </a:solidFill>
              </a:rPr>
              <a:t>Бизнес система</a:t>
            </a:r>
            <a:r>
              <a:rPr lang="bg-BG" sz="2400" cap="non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cap="none" dirty="0" smtClean="0"/>
              <a:t>(</a:t>
            </a:r>
            <a:r>
              <a:rPr lang="en-US" sz="2400" cap="none" dirty="0" smtClean="0"/>
              <a:t>work system</a:t>
            </a:r>
            <a:r>
              <a:rPr lang="ru-RU" sz="2400" cap="none" dirty="0" smtClean="0"/>
              <a:t>) </a:t>
            </a:r>
            <a:r>
              <a:rPr lang="bg-BG" sz="2400" cap="none" dirty="0" smtClean="0"/>
              <a:t>се нарича система, в която хора и/или машини изпълняват бизнес процес като използват информация, технологии и други ресурси, за да произвеждат продукти и/или стоки за вътрешни и външни консуматори.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bg-BG" sz="2400" i="1" cap="none" dirty="0" smtClean="0">
                <a:solidFill>
                  <a:schemeClr val="accent1">
                    <a:lumMod val="75000"/>
                  </a:schemeClr>
                </a:solidFill>
              </a:rPr>
              <a:t>Бизнес процес</a:t>
            </a:r>
            <a:r>
              <a:rPr lang="ru-RU" sz="2400" cap="non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cap="none" dirty="0" smtClean="0"/>
              <a:t>(</a:t>
            </a:r>
            <a:r>
              <a:rPr lang="en-US" sz="2400" cap="none" dirty="0" smtClean="0"/>
              <a:t>business process</a:t>
            </a:r>
            <a:r>
              <a:rPr lang="ru-RU" sz="2400" cap="none" dirty="0" smtClean="0"/>
              <a:t>)</a:t>
            </a:r>
            <a:r>
              <a:rPr lang="bg-BG" sz="2400" cap="none" dirty="0" smtClean="0"/>
              <a:t> се нарича съвкупността от свързани помежду си стъпки или дейности, в рамките на които хората използват информация и други ресурси, за да създават стойност за външни и вътрешни клиенти. </a:t>
            </a:r>
          </a:p>
          <a:p>
            <a:endParaRPr lang="bg-BG" sz="2400" cap="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16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723941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5235"/>
            <a:ext cx="7467600" cy="652934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chemeClr val="accent5"/>
                </a:solidFill>
              </a:rPr>
              <a:t>Бизнес системи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4605" y="1058169"/>
            <a:ext cx="7643192" cy="4608512"/>
          </a:xfrm>
        </p:spPr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bg-BG" sz="2400" cap="none" dirty="0" smtClean="0"/>
              <a:t>Организациите са изградени от различни </a:t>
            </a:r>
            <a:r>
              <a:rPr lang="bg-BG" sz="2400" cap="none" dirty="0" smtClean="0">
                <a:solidFill>
                  <a:schemeClr val="accent5"/>
                </a:solidFill>
              </a:rPr>
              <a:t>нива</a:t>
            </a:r>
            <a:r>
              <a:rPr lang="bg-BG" sz="2400" cap="none" dirty="0" smtClean="0"/>
              <a:t> и притежават специфични характеристики. Тяхната структура отразява ясното разделение на работната сила. 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bg-BG" sz="2400" u="sng" cap="none" dirty="0" smtClean="0">
                <a:solidFill>
                  <a:schemeClr val="accent5"/>
                </a:solidFill>
              </a:rPr>
              <a:t>Функционалните </a:t>
            </a:r>
            <a:r>
              <a:rPr lang="bg-BG" sz="2400" cap="none" dirty="0" smtClean="0"/>
              <a:t>области на бизнеса се представят от </a:t>
            </a:r>
            <a:r>
              <a:rPr lang="bg-BG" sz="2400" cap="none" dirty="0" smtClean="0">
                <a:solidFill>
                  <a:srgbClr val="0070C0"/>
                </a:solidFill>
              </a:rPr>
              <a:t>отделите</a:t>
            </a:r>
            <a:r>
              <a:rPr lang="bg-BG" sz="2400" cap="none" dirty="0" smtClean="0"/>
              <a:t> на дадена фирма, които са свързани със специфични бизнес дейности като производство, продажби, маркетинг, финанси. 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bg-BG" sz="2400" cap="none" dirty="0" smtClean="0"/>
              <a:t>Различните типове бизнес се организират около тези функционални области. </a:t>
            </a:r>
            <a:endParaRPr lang="bg-BG" sz="2400" cap="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17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5892094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622" y="424644"/>
            <a:ext cx="7467600" cy="652934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chemeClr val="accent5"/>
                </a:solidFill>
              </a:rPr>
              <a:t>Бизнес системи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02779" y="1135833"/>
            <a:ext cx="7467600" cy="51125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>Структура на бизнес система</a:t>
            </a:r>
          </a:p>
          <a:p>
            <a:pPr marL="0" indent="0" algn="ctr">
              <a:buNone/>
            </a:pPr>
            <a:endParaRPr lang="bg-BG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>Основни  компоненти</a:t>
            </a:r>
            <a:endParaRPr lang="bg-BG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bg-BG" i="1" dirty="0" smtClean="0"/>
          </a:p>
          <a:p>
            <a:endParaRPr lang="bg-BG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18</a:t>
            </a:fld>
            <a:endParaRPr lang="bg-BG" altLang="bg-BG"/>
          </a:p>
        </p:txBody>
      </p:sp>
      <p:pic>
        <p:nvPicPr>
          <p:cNvPr id="1843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1345"/>
            <a:ext cx="5328592" cy="3841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4984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730571" y="476672"/>
            <a:ext cx="7467600" cy="792088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>
                <a:solidFill>
                  <a:srgbClr val="C00000"/>
                </a:solidFill>
              </a:rPr>
              <a:t>Информационни системи </a:t>
            </a:r>
            <a:r>
              <a:rPr lang="bg-BG" altLang="bg-BG" sz="3600" dirty="0"/>
              <a:t/>
            </a:r>
            <a:br>
              <a:rPr lang="bg-BG" altLang="bg-BG" sz="3600" dirty="0"/>
            </a:br>
            <a:endParaRPr lang="bg-BG" altLang="bg-BG" sz="1100" dirty="0"/>
          </a:p>
        </p:txBody>
      </p:sp>
      <p:sp>
        <p:nvSpPr>
          <p:cNvPr id="88068" name="Rectangle 4"/>
          <p:cNvSpPr>
            <a:spLocks noGrp="1" noChangeArrowheads="1"/>
          </p:cNvSpPr>
          <p:nvPr>
            <p:ph sz="quarter" idx="13"/>
          </p:nvPr>
        </p:nvSpPr>
        <p:spPr>
          <a:xfrm>
            <a:off x="691388" y="1268760"/>
            <a:ext cx="8201092" cy="4320480"/>
          </a:xfrm>
        </p:spPr>
        <p:txBody>
          <a:bodyPr>
            <a:noAutofit/>
          </a:bodyPr>
          <a:lstStyle/>
          <a:p>
            <a:pPr marL="609600" indent="-609600" algn="just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bg-BG" sz="2400" cap="none" dirty="0" smtClean="0"/>
              <a:t>Специален тип бизнес система, в която бизнес процесът обхваща </a:t>
            </a:r>
            <a:r>
              <a:rPr lang="bg-BG" sz="2400" cap="none" dirty="0" smtClean="0">
                <a:solidFill>
                  <a:srgbClr val="C00000"/>
                </a:solidFill>
              </a:rPr>
              <a:t>информационните дейности </a:t>
            </a:r>
            <a:r>
              <a:rPr lang="bg-BG" sz="2400" cap="none" dirty="0" smtClean="0"/>
              <a:t>на организацията.</a:t>
            </a:r>
          </a:p>
          <a:p>
            <a:pPr marL="609600" indent="-609600" algn="just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bg-BG" altLang="bg-BG" sz="2400" u="sng" cap="none" dirty="0" smtClean="0"/>
          </a:p>
          <a:p>
            <a:pPr marL="609600" indent="-609600" algn="ctr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bg-BG" altLang="bg-BG" sz="2400" u="sng" cap="none" dirty="0" smtClean="0">
                <a:solidFill>
                  <a:schemeClr val="accent1">
                    <a:lumMod val="75000"/>
                  </a:schemeClr>
                </a:solidFill>
              </a:rPr>
              <a:t>Дефиниция 1</a:t>
            </a:r>
            <a:r>
              <a:rPr lang="bg-BG" altLang="bg-BG" sz="2400" u="sng" cap="none" dirty="0" smtClean="0"/>
              <a:t> 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bg-BG" altLang="bg-BG" sz="2400" cap="none" dirty="0" smtClean="0"/>
              <a:t>Под информационна система за дадена организация се разбира организирана съвкупност от данни, обработки, човешки ресурси, методи, процедури, които осигуряват функционирането на организацията с оглед постигането на предварително набелязани цели.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bg-BG" altLang="bg-BG" sz="2400" cap="none" dirty="0" smtClean="0"/>
              <a:t>Не отчита използването на информационните технологии!!!!</a:t>
            </a:r>
            <a:endParaRPr lang="bg-BG" altLang="bg-BG" sz="2400" cap="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19</a:t>
            </a:fld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7467600" cy="844025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 smtClean="0">
                <a:solidFill>
                  <a:srgbClr val="C00000"/>
                </a:solidFill>
              </a:rPr>
              <a:t>Съдържание</a:t>
            </a:r>
            <a:r>
              <a:rPr lang="bg-BG" altLang="bg-BG" sz="3200" dirty="0" smtClean="0">
                <a:solidFill>
                  <a:srgbClr val="C00000"/>
                </a:solidFill>
              </a:rPr>
              <a:t> </a:t>
            </a:r>
            <a:endParaRPr lang="bg-BG" altLang="bg-BG" sz="3200" dirty="0">
              <a:solidFill>
                <a:srgbClr val="C0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11560" y="960657"/>
            <a:ext cx="7467600" cy="4873752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buFontTx/>
              <a:buAutoNum type="arabicPeriod"/>
            </a:pPr>
            <a:endParaRPr lang="en-US" altLang="bg-BG" sz="2800" dirty="0" smtClean="0"/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bg-BG" altLang="bg-BG" sz="2400" cap="none" dirty="0" smtClean="0"/>
              <a:t>Информационните системи – необходимост за всяка организация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bg-BG" altLang="bg-BG" sz="2400" cap="none" dirty="0" smtClean="0"/>
              <a:t>Данни, информация, знание. 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bg-BG" altLang="bg-BG" sz="2400" cap="none" dirty="0" smtClean="0"/>
              <a:t>Системи и подсистеми. 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bg-BG" altLang="bg-BG" sz="2400" cap="none" dirty="0" smtClean="0"/>
              <a:t>Информационни системи.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bg-BG" altLang="bg-BG" sz="2400" cap="none" dirty="0" smtClean="0"/>
              <a:t>Информационните технологии – водеща сила за иновации.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endParaRPr lang="bg-BG" altLang="bg-BG" dirty="0"/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bg-BG" altLang="bg-BG" sz="2400" dirty="0"/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bg-BG" altLang="bg-BG" sz="2400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2</a:t>
            </a:fld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77393" y="476672"/>
            <a:ext cx="7467600" cy="796950"/>
          </a:xfrm>
        </p:spPr>
        <p:txBody>
          <a:bodyPr>
            <a:noAutofit/>
          </a:bodyPr>
          <a:lstStyle/>
          <a:p>
            <a:pPr algn="ctr"/>
            <a:r>
              <a:rPr lang="bg-BG" altLang="bg-BG" sz="3200" b="1" dirty="0">
                <a:solidFill>
                  <a:srgbClr val="C00000"/>
                </a:solidFill>
              </a:rPr>
              <a:t>Информационни системи 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86918" y="1507657"/>
            <a:ext cx="7848550" cy="3937567"/>
          </a:xfrm>
        </p:spPr>
        <p:txBody>
          <a:bodyPr/>
          <a:lstStyle/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bg-BG" altLang="bg-BG" sz="2400" u="sng" cap="none" dirty="0" smtClean="0">
                <a:solidFill>
                  <a:schemeClr val="accent1">
                    <a:lumMod val="75000"/>
                  </a:schemeClr>
                </a:solidFill>
              </a:rPr>
              <a:t>Дефиниция 2</a:t>
            </a:r>
          </a:p>
          <a:p>
            <a:pPr marL="609600" indent="-609600" algn="ctr">
              <a:lnSpc>
                <a:spcPct val="80000"/>
              </a:lnSpc>
              <a:buFontTx/>
              <a:buNone/>
            </a:pPr>
            <a:endParaRPr lang="bg-BG" altLang="bg-BG" sz="800" u="sng" cap="none" dirty="0" smtClean="0"/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bg-BG" altLang="bg-BG" sz="2400" cap="none" dirty="0" smtClean="0"/>
              <a:t>Компютърно-базирана или автоматизирана информационна система се нарича съвкупност от хардуер, софтуер, бази от данни, комуникации, човешки ресурси, процедури, които осигуряват функционирането на организацията с оглед постигането на предварително набелязани цели.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bg-BG" altLang="bg-BG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20</a:t>
            </a:fld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5380" y="592148"/>
            <a:ext cx="7467600" cy="748620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>
                <a:solidFill>
                  <a:srgbClr val="C00000"/>
                </a:solidFill>
              </a:rPr>
              <a:t>Информационни системи </a:t>
            </a:r>
            <a:r>
              <a:rPr lang="bg-BG" altLang="bg-BG" sz="36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bg-BG" altLang="bg-BG" sz="36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altLang="bg-BG" sz="1100" dirty="0"/>
              <a:t> </a:t>
            </a:r>
          </a:p>
        </p:txBody>
      </p:sp>
      <p:sp>
        <p:nvSpPr>
          <p:cNvPr id="91148" name="Rectangle 12"/>
          <p:cNvSpPr>
            <a:spLocks noGrp="1" noChangeArrowheads="1"/>
          </p:cNvSpPr>
          <p:nvPr>
            <p:ph sz="quarter" idx="13"/>
          </p:nvPr>
        </p:nvSpPr>
        <p:spPr>
          <a:xfrm>
            <a:off x="683454" y="1412776"/>
            <a:ext cx="7787208" cy="4032447"/>
          </a:xfrm>
        </p:spPr>
        <p:txBody>
          <a:bodyPr>
            <a:normAutofit/>
          </a:bodyPr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bg-BG" altLang="bg-BG" sz="2400" u="sng" cap="none" dirty="0" smtClean="0">
                <a:solidFill>
                  <a:schemeClr val="accent1">
                    <a:lumMod val="75000"/>
                  </a:schemeClr>
                </a:solidFill>
              </a:rPr>
              <a:t>Дефиниция 3</a:t>
            </a:r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bg-BG" altLang="bg-BG" sz="2400" u="sng" cap="none" dirty="0" smtClean="0"/>
              <a:t> 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Tx/>
              <a:buAutoNum type="arabicPeriod" startAt="3"/>
            </a:pPr>
            <a:r>
              <a:rPr lang="bg-BG" altLang="bg-BG" sz="2400" cap="none" dirty="0" smtClean="0"/>
              <a:t>Информационна система се нарича множеството от взаимосвързани компоненти, които позволяват събиране, обработка, съхраняване и разпространение на информация за подпомагането на процеса на вземане на решения, координацията и контрола в рамките на дадена организация</a:t>
            </a:r>
            <a:r>
              <a:rPr lang="en-US" altLang="bg-BG" sz="2400" cap="none" dirty="0" smtClean="0"/>
              <a:t>.</a:t>
            </a:r>
            <a:r>
              <a:rPr lang="bg-BG" altLang="bg-BG" sz="2400" cap="none" dirty="0" smtClean="0"/>
              <a:t> 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bg-BG" altLang="bg-BG" sz="800" cap="none" dirty="0" smtClean="0"/>
          </a:p>
          <a:p>
            <a:pPr marL="609600" indent="-609600" algn="ctr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bg-BG" altLang="bg-BG" sz="2400" u="sng" cap="none" dirty="0" smtClean="0">
                <a:solidFill>
                  <a:srgbClr val="C00000"/>
                </a:solidFill>
              </a:rPr>
              <a:t>Това е най-общата дефиниция!! </a:t>
            </a:r>
            <a:endParaRPr lang="bg-BG" altLang="bg-BG" sz="2400" u="sng" cap="none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21</a:t>
            </a:fld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800689" y="476672"/>
            <a:ext cx="7467600" cy="796950"/>
          </a:xfrm>
        </p:spPr>
        <p:txBody>
          <a:bodyPr>
            <a:noAutofit/>
          </a:bodyPr>
          <a:lstStyle/>
          <a:p>
            <a:pPr algn="ctr"/>
            <a:r>
              <a:rPr lang="bg-BG" altLang="bg-BG" sz="3200" b="1" dirty="0">
                <a:solidFill>
                  <a:srgbClr val="C00000"/>
                </a:solidFill>
              </a:rPr>
              <a:t>Информационни системи </a:t>
            </a:r>
          </a:p>
        </p:txBody>
      </p:sp>
      <p:sp>
        <p:nvSpPr>
          <p:cNvPr id="109578" name="Rectangle 10"/>
          <p:cNvSpPr>
            <a:spLocks noGrp="1" noChangeArrowheads="1"/>
          </p:cNvSpPr>
          <p:nvPr>
            <p:ph sz="quarter" idx="13"/>
          </p:nvPr>
        </p:nvSpPr>
        <p:spPr>
          <a:xfrm>
            <a:off x="640885" y="1292164"/>
            <a:ext cx="7787208" cy="3816423"/>
          </a:xfrm>
        </p:spPr>
        <p:txBody>
          <a:bodyPr>
            <a:normAutofit/>
          </a:bodyPr>
          <a:lstStyle/>
          <a:p>
            <a:pPr marL="609600" indent="-609600" algn="ctr">
              <a:buFontTx/>
              <a:buNone/>
            </a:pPr>
            <a:r>
              <a:rPr lang="bg-BG" altLang="bg-BG" sz="2800" dirty="0">
                <a:solidFill>
                  <a:schemeClr val="accent1">
                    <a:lumMod val="75000"/>
                  </a:schemeClr>
                </a:solidFill>
              </a:rPr>
              <a:t>Какво е основното изискване?</a:t>
            </a:r>
          </a:p>
          <a:p>
            <a:pPr marL="609600" indent="-609600" algn="ctr">
              <a:buFontTx/>
              <a:buNone/>
            </a:pPr>
            <a:r>
              <a:rPr lang="bg-BG" altLang="bg-BG" sz="1000" dirty="0" smtClean="0"/>
              <a:t> </a:t>
            </a:r>
            <a:endParaRPr lang="bg-BG" altLang="bg-BG" sz="1000" dirty="0"/>
          </a:p>
          <a:p>
            <a:pPr marL="609600" indent="-609600" algn="just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bg-BG" altLang="bg-BG" sz="2400" cap="none" dirty="0" smtClean="0"/>
              <a:t>Информационната система осигурява и поддържа интегриран информационен поток в рамките на дадена организация, така че във всеки един момент от време, всеки, който се нуждае, може да получи нужната му информация!! </a:t>
            </a:r>
            <a:endParaRPr lang="en-US" altLang="bg-BG" sz="2400" cap="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22</a:t>
            </a:fld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1070" y="548680"/>
            <a:ext cx="7467600" cy="752326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>
                <a:solidFill>
                  <a:srgbClr val="C00000"/>
                </a:solidFill>
              </a:rPr>
              <a:t>Информационни системи </a:t>
            </a:r>
            <a:r>
              <a:rPr lang="bg-BG" altLang="bg-BG" sz="36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bg-BG" altLang="bg-BG" sz="3600" dirty="0">
                <a:solidFill>
                  <a:schemeClr val="accent1">
                    <a:lumMod val="75000"/>
                  </a:schemeClr>
                </a:solidFill>
              </a:rPr>
            </a:br>
            <a:endParaRPr lang="bg-BG" altLang="bg-BG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827584" y="1556792"/>
            <a:ext cx="7859216" cy="4203922"/>
          </a:xfrm>
        </p:spPr>
        <p:txBody>
          <a:bodyPr>
            <a:normAutofit/>
          </a:bodyPr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bg-BG" altLang="bg-BG" sz="2400" cap="none" dirty="0" smtClean="0">
                <a:solidFill>
                  <a:srgbClr val="C00000"/>
                </a:solidFill>
              </a:rPr>
              <a:t>Как се дефинира?</a:t>
            </a:r>
            <a:endParaRPr lang="bg-BG" altLang="bg-BG" sz="2400" cap="none" dirty="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bg-BG" altLang="bg-BG" sz="2400" cap="none" dirty="0" smtClean="0"/>
              <a:t>Информационната система се дефинира чрез функциите, които предоставя на своите потребители.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bg-BG" altLang="bg-BG" sz="2400" cap="none" dirty="0" smtClean="0"/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bg-BG" altLang="bg-BG" sz="2400" cap="none" dirty="0" smtClean="0">
                <a:solidFill>
                  <a:srgbClr val="C00000"/>
                </a:solidFill>
              </a:rPr>
              <a:t>Каква е основната цел?</a:t>
            </a:r>
            <a:r>
              <a:rPr lang="bg-BG" altLang="bg-BG" sz="2400" cap="none" dirty="0" smtClean="0"/>
              <a:t>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bg-BG" altLang="bg-BG" sz="2400" cap="none" dirty="0" smtClean="0"/>
              <a:t>Информационната система предоставя информационни дейности - събира, съхранява, обработва и разпространява информация. </a:t>
            </a:r>
            <a:endParaRPr lang="bg-BG" altLang="bg-BG" sz="2400" cap="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23</a:t>
            </a:fld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39513" y="476672"/>
            <a:ext cx="7467600" cy="796950"/>
          </a:xfrm>
        </p:spPr>
        <p:txBody>
          <a:bodyPr/>
          <a:lstStyle/>
          <a:p>
            <a:pPr algn="ctr"/>
            <a:r>
              <a:rPr lang="bg-BG" altLang="bg-BG" sz="3200" b="1" dirty="0">
                <a:solidFill>
                  <a:srgbClr val="C00000"/>
                </a:solidFill>
              </a:rPr>
              <a:t>Информационни системи </a:t>
            </a:r>
            <a:endParaRPr lang="bg-BG" altLang="bg-BG" sz="1000" b="1" dirty="0">
              <a:solidFill>
                <a:srgbClr val="C00000"/>
              </a:solidFill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13258" y="1484784"/>
            <a:ext cx="7920111" cy="5113685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10000"/>
              </a:lnSpc>
              <a:spcBef>
                <a:spcPts val="0"/>
              </a:spcBef>
              <a:buFontTx/>
              <a:buAutoNum type="arabicPeriod"/>
            </a:pPr>
            <a:r>
              <a:rPr lang="bg-BG" altLang="bg-BG" sz="2400" cap="none" dirty="0" smtClean="0"/>
              <a:t>Изграждат се от отделни компоненти или подсистеми = притежават специфична архитектура. </a:t>
            </a:r>
          </a:p>
          <a:p>
            <a:pPr marL="609600" indent="-609600">
              <a:lnSpc>
                <a:spcPct val="110000"/>
              </a:lnSpc>
              <a:spcBef>
                <a:spcPts val="0"/>
              </a:spcBef>
              <a:buFontTx/>
              <a:buAutoNum type="arabicPeriod"/>
            </a:pPr>
            <a:r>
              <a:rPr lang="bg-BG" altLang="bg-BG" sz="2400" cap="none" dirty="0" smtClean="0"/>
              <a:t>Под архитектура = интегрирания структурен проект на дадена система,  обхваща отделните елементи на системата, техните взаимодействия и начина на тяхното функциониране. </a:t>
            </a:r>
          </a:p>
          <a:p>
            <a:pPr marL="609600" indent="-609600">
              <a:lnSpc>
                <a:spcPct val="110000"/>
              </a:lnSpc>
              <a:spcBef>
                <a:spcPts val="0"/>
              </a:spcBef>
              <a:buFontTx/>
              <a:buAutoNum type="arabicPeriod"/>
            </a:pPr>
            <a:r>
              <a:rPr lang="bg-BG" altLang="bg-BG" sz="2400" cap="none" dirty="0" smtClean="0"/>
              <a:t>Архитектурата на ИС предполага:</a:t>
            </a:r>
          </a:p>
          <a:p>
            <a:pPr marL="1371600" lvl="2" indent="-457200">
              <a:lnSpc>
                <a:spcPct val="110000"/>
              </a:lnSpc>
              <a:spcBef>
                <a:spcPts val="0"/>
              </a:spcBef>
            </a:pPr>
            <a:r>
              <a:rPr lang="bg-BG" altLang="bg-BG" sz="2400" cap="none" dirty="0" smtClean="0"/>
              <a:t>Моделиране на данните и процесите в организацията</a:t>
            </a:r>
          </a:p>
          <a:p>
            <a:pPr marL="1371600" lvl="2" indent="-457200">
              <a:lnSpc>
                <a:spcPct val="110000"/>
              </a:lnSpc>
              <a:spcBef>
                <a:spcPts val="0"/>
              </a:spcBef>
            </a:pPr>
            <a:r>
              <a:rPr lang="bg-BG" altLang="bg-BG" sz="2400" cap="none" dirty="0" smtClean="0"/>
              <a:t>Представяне на бизнеса на организацията чрез модела</a:t>
            </a:r>
            <a:endParaRPr lang="bg-BG" altLang="bg-BG" sz="2400" cap="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24</a:t>
            </a:fld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39513" y="476672"/>
            <a:ext cx="7467600" cy="796950"/>
          </a:xfrm>
        </p:spPr>
        <p:txBody>
          <a:bodyPr/>
          <a:lstStyle/>
          <a:p>
            <a:pPr algn="ctr"/>
            <a:r>
              <a:rPr lang="bg-BG" altLang="bg-BG" sz="3200" b="1" dirty="0">
                <a:solidFill>
                  <a:srgbClr val="C00000"/>
                </a:solidFill>
              </a:rPr>
              <a:t>Информационни системи </a:t>
            </a:r>
            <a:endParaRPr lang="bg-BG" altLang="bg-BG" sz="1000" b="1" dirty="0">
              <a:solidFill>
                <a:srgbClr val="C00000"/>
              </a:solidFill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12776"/>
            <a:ext cx="7579960" cy="3623221"/>
          </a:xfrm>
          <a:ln w="19050">
            <a:solidFill>
              <a:srgbClr val="C00000"/>
            </a:solidFill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25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7264848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82900"/>
            <a:ext cx="8243887" cy="1157287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>
                <a:solidFill>
                  <a:srgbClr val="C00000"/>
                </a:solidFill>
              </a:rPr>
              <a:t>Информационните технологии – водеща сила за иновации</a:t>
            </a:r>
            <a:r>
              <a:rPr lang="bg-BG" altLang="bg-BG" sz="36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73068" name="Rectangle 12"/>
          <p:cNvSpPr>
            <a:spLocks noGrp="1" noChangeArrowheads="1"/>
          </p:cNvSpPr>
          <p:nvPr>
            <p:ph sz="quarter" idx="13"/>
          </p:nvPr>
        </p:nvSpPr>
        <p:spPr>
          <a:xfrm>
            <a:off x="474860" y="1676401"/>
            <a:ext cx="8003232" cy="4272879"/>
          </a:xfrm>
        </p:spPr>
        <p:txBody>
          <a:bodyPr>
            <a:normAutofit/>
          </a:bodyPr>
          <a:lstStyle/>
          <a:p>
            <a:pPr marL="381000" indent="-381000" algn="just">
              <a:lnSpc>
                <a:spcPct val="110000"/>
              </a:lnSpc>
              <a:spcBef>
                <a:spcPts val="0"/>
              </a:spcBef>
              <a:buFontTx/>
              <a:buAutoNum type="arabicPeriod"/>
            </a:pPr>
            <a:r>
              <a:rPr lang="bg-BG" altLang="bg-BG" sz="2200" cap="none" dirty="0" smtClean="0"/>
              <a:t>Благодарение на новите информационни технологии в последните години се наблюдава взаимна зависимост между организацията и нейната информационна система. </a:t>
            </a:r>
          </a:p>
          <a:p>
            <a:pPr marL="381000" indent="-381000" algn="just">
              <a:lnSpc>
                <a:spcPct val="110000"/>
              </a:lnSpc>
              <a:spcBef>
                <a:spcPts val="0"/>
              </a:spcBef>
              <a:buFontTx/>
              <a:buAutoNum type="arabicPeriod"/>
            </a:pPr>
            <a:r>
              <a:rPr lang="bg-BG" altLang="bg-BG" sz="2200" cap="none" dirty="0" smtClean="0"/>
              <a:t>Ролята на информационната система нараства и обхваща не само вътрешни организационни обекти, но и външни – клиенти, конкуренти и</a:t>
            </a:r>
            <a:r>
              <a:rPr lang="ru-RU" altLang="bg-BG" sz="2200" cap="none" dirty="0" smtClean="0"/>
              <a:t> </a:t>
            </a:r>
            <a:r>
              <a:rPr lang="bg-BG" altLang="bg-BG" sz="2200" cap="none" dirty="0" smtClean="0"/>
              <a:t>продавачи. </a:t>
            </a:r>
          </a:p>
          <a:p>
            <a:pPr marL="381000" indent="-381000" algn="just">
              <a:lnSpc>
                <a:spcPct val="110000"/>
              </a:lnSpc>
              <a:spcBef>
                <a:spcPts val="0"/>
              </a:spcBef>
              <a:buFontTx/>
              <a:buAutoNum type="arabicPeriod"/>
            </a:pPr>
            <a:r>
              <a:rPr lang="bg-BG" altLang="bg-BG" sz="2200" cap="none" dirty="0" smtClean="0"/>
              <a:t>Желанието на организацията да предприеме определени действия критично зависи от възможностите на нейната информационна система бързо да предостави необходимата за случая актуална информация. </a:t>
            </a:r>
            <a:endParaRPr lang="bg-BG" altLang="bg-BG" sz="2200" cap="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26</a:t>
            </a:fld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3" y="332655"/>
            <a:ext cx="8243887" cy="1225055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200" dirty="0" smtClean="0"/>
              <a:t> </a:t>
            </a:r>
            <a:r>
              <a:rPr lang="bg-BG" sz="3200" dirty="0"/>
              <a:t/>
            </a:r>
            <a:br>
              <a:rPr lang="bg-BG" sz="3200" dirty="0"/>
            </a:br>
            <a:r>
              <a:rPr lang="bg-BG" altLang="bg-BG" sz="3600" b="1" dirty="0" smtClean="0">
                <a:solidFill>
                  <a:srgbClr val="C00000"/>
                </a:solidFill>
              </a:rPr>
              <a:t>Информационните </a:t>
            </a:r>
            <a:r>
              <a:rPr lang="bg-BG" altLang="bg-BG" sz="3600" b="1" dirty="0">
                <a:solidFill>
                  <a:srgbClr val="C00000"/>
                </a:solidFill>
              </a:rPr>
              <a:t>технологии – водеща сила за иновации 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855687" y="1922836"/>
            <a:ext cx="7467600" cy="3960440"/>
          </a:xfrm>
        </p:spPr>
        <p:txBody>
          <a:bodyPr>
            <a:normAutofit/>
          </a:bodyPr>
          <a:lstStyle/>
          <a:p>
            <a:pPr marL="533400" indent="-533400">
              <a:lnSpc>
                <a:spcPct val="100000"/>
              </a:lnSpc>
              <a:spcBef>
                <a:spcPts val="0"/>
              </a:spcBef>
              <a:buFontTx/>
              <a:buAutoNum type="arabicPeriod" startAt="4"/>
            </a:pPr>
            <a:r>
              <a:rPr lang="bg-BG" altLang="bg-BG" sz="2200" cap="none" dirty="0" smtClean="0"/>
              <a:t>Информационните технологии осигуряват на мениджърите средства за по-точно планиране, прогнозиране и следене на бизнес процесите. </a:t>
            </a:r>
          </a:p>
          <a:p>
            <a:pPr marL="533400" indent="-533400">
              <a:lnSpc>
                <a:spcPct val="100000"/>
              </a:lnSpc>
              <a:spcBef>
                <a:spcPts val="0"/>
              </a:spcBef>
              <a:buFontTx/>
              <a:buAutoNum type="arabicPeriod" startAt="4"/>
            </a:pPr>
            <a:r>
              <a:rPr lang="bg-BG" altLang="bg-BG" sz="2200" cap="none" dirty="0" smtClean="0"/>
              <a:t>Интернет представлява основната технологична инфраструктура на електронната търговия и бизнес. </a:t>
            </a:r>
          </a:p>
          <a:p>
            <a:pPr marL="533400" indent="-533400">
              <a:lnSpc>
                <a:spcPct val="100000"/>
              </a:lnSpc>
              <a:spcBef>
                <a:spcPts val="0"/>
              </a:spcBef>
              <a:buFontTx/>
              <a:buAutoNum type="arabicPeriod" startAt="4"/>
            </a:pPr>
            <a:r>
              <a:rPr lang="bg-BG" altLang="bg-BG" sz="2200" cap="none" dirty="0" smtClean="0"/>
              <a:t>Крайният резултат от прилагането на новите технологии е превръщането на организациите в </a:t>
            </a:r>
            <a:r>
              <a:rPr lang="bg-BG" altLang="bg-BG" sz="2200" u="sng" cap="none" dirty="0" smtClean="0">
                <a:solidFill>
                  <a:srgbClr val="C00000"/>
                </a:solidFill>
              </a:rPr>
              <a:t>електронни фирми</a:t>
            </a:r>
            <a:r>
              <a:rPr lang="bg-BG" altLang="bg-BG" sz="2200" cap="none" dirty="0" smtClean="0">
                <a:solidFill>
                  <a:srgbClr val="C00000"/>
                </a:solidFill>
              </a:rPr>
              <a:t>.</a:t>
            </a:r>
            <a:endParaRPr lang="bg-BG" altLang="bg-BG" sz="2200" cap="none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27</a:t>
            </a:fld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070" y="476672"/>
            <a:ext cx="7467600" cy="1143000"/>
          </a:xfrm>
        </p:spPr>
        <p:txBody>
          <a:bodyPr/>
          <a:lstStyle/>
          <a:p>
            <a:pPr algn="ctr"/>
            <a:r>
              <a:rPr lang="bg-BG" altLang="bg-BG" sz="3200" b="1" dirty="0">
                <a:solidFill>
                  <a:srgbClr val="C00000"/>
                </a:solidFill>
              </a:rPr>
              <a:t>Информационните технологии – водеща сила за иновации</a:t>
            </a:r>
            <a:endParaRPr lang="bg-B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04488" y="1619672"/>
            <a:ext cx="7754181" cy="426360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bg-BG" sz="2800" dirty="0" smtClean="0">
                <a:solidFill>
                  <a:schemeClr val="accent2">
                    <a:lumMod val="75000"/>
                  </a:schemeClr>
                </a:solidFill>
              </a:rPr>
              <a:t>Основни </a:t>
            </a:r>
            <a:r>
              <a:rPr lang="bg-BG" sz="2800" dirty="0">
                <a:solidFill>
                  <a:schemeClr val="accent2">
                    <a:lumMod val="75000"/>
                  </a:schemeClr>
                </a:solidFill>
              </a:rPr>
              <a:t>характеристики на </a:t>
            </a:r>
            <a:r>
              <a:rPr lang="bg-BG" sz="2800" dirty="0" smtClean="0">
                <a:solidFill>
                  <a:schemeClr val="accent2">
                    <a:lumMod val="75000"/>
                  </a:schemeClr>
                </a:solidFill>
              </a:rPr>
              <a:t>електронните </a:t>
            </a:r>
            <a:r>
              <a:rPr lang="bg-BG" sz="2800" dirty="0" smtClean="0">
                <a:solidFill>
                  <a:schemeClr val="accent2">
                    <a:lumMod val="75000"/>
                  </a:schemeClr>
                </a:solidFill>
              </a:rPr>
              <a:t>фирми</a:t>
            </a:r>
          </a:p>
          <a:p>
            <a:pPr marL="0" indent="0" algn="ctr">
              <a:buNone/>
            </a:pPr>
            <a:r>
              <a:rPr lang="bg-BG" sz="14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bg-BG" sz="2600" cap="none" dirty="0" smtClean="0"/>
              <a:t>Намалени йерархичните нива на управление.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bg-BG" sz="2600" cap="none" dirty="0" smtClean="0"/>
              <a:t>Отдалечени работни места.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bg-BG" sz="2600" cap="none" dirty="0" smtClean="0"/>
              <a:t>Реорганизирани работни потоци.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bg-BG" sz="2600" cap="none" dirty="0" smtClean="0"/>
              <a:t>Нарастваща гъвкавост на организацията.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bg-BG" sz="2600" cap="none" dirty="0" smtClean="0"/>
              <a:t>Променящ се управленски процес.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bg-BG" sz="2600" cap="none" dirty="0" smtClean="0"/>
              <a:t>Променящи се граници на организацията.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bg-BG" sz="2600" cap="none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bg-BG" sz="2600" cap="none" dirty="0" smtClean="0">
                <a:solidFill>
                  <a:srgbClr val="C00000"/>
                </a:solidFill>
              </a:rPr>
              <a:t>Те представляват новия начин за ръководене на бизнеса по електронен начин и водят до появата на електронния пазар и електронната търговия. </a:t>
            </a:r>
            <a:endParaRPr lang="bg-BG" sz="2600" cap="none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28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0337890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331" y="404664"/>
            <a:ext cx="8003232" cy="1066130"/>
          </a:xfrm>
        </p:spPr>
        <p:txBody>
          <a:bodyPr>
            <a:normAutofit fontScale="90000"/>
          </a:bodyPr>
          <a:lstStyle/>
          <a:p>
            <a:pPr algn="ctr"/>
            <a:r>
              <a:rPr lang="bg-BG" altLang="bg-BG" sz="3600" b="1" dirty="0">
                <a:solidFill>
                  <a:srgbClr val="C00000"/>
                </a:solidFill>
              </a:rPr>
              <a:t>Информационните системи – необходимост за всяка организация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57670" y="1772816"/>
            <a:ext cx="8229600" cy="4896545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bg-BG" altLang="bg-BG" sz="2400" cap="none" dirty="0" smtClean="0"/>
              <a:t>За съвременните мениджъри информацията е основен ресурс заедно с парите, оборудването, суровините и хората.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bg-BG" altLang="bg-BG" sz="2400" cap="none" dirty="0" smtClean="0"/>
              <a:t>Причини - в световно настъпили промени, които оказват влияние върху обкръжаващата бизнеса среда:</a:t>
            </a:r>
          </a:p>
          <a:p>
            <a:pPr marL="1371600" lvl="2" indent="-457200">
              <a:lnSpc>
                <a:spcPct val="80000"/>
              </a:lnSpc>
            </a:pPr>
            <a:r>
              <a:rPr lang="bg-BG" altLang="bg-BG" sz="2200" cap="none" dirty="0" smtClean="0"/>
              <a:t>глобализация на икономиката;</a:t>
            </a:r>
          </a:p>
          <a:p>
            <a:pPr marL="1371600" lvl="2" indent="-457200">
              <a:lnSpc>
                <a:spcPct val="80000"/>
              </a:lnSpc>
            </a:pPr>
            <a:r>
              <a:rPr lang="bg-BG" altLang="bg-BG" sz="2200" cap="none" dirty="0" smtClean="0"/>
              <a:t>преминаване към икономики, базирани на информация и знание;</a:t>
            </a:r>
          </a:p>
          <a:p>
            <a:pPr marL="1371600" lvl="2" indent="-457200">
              <a:lnSpc>
                <a:spcPct val="80000"/>
              </a:lnSpc>
            </a:pPr>
            <a:r>
              <a:rPr lang="bg-BG" altLang="bg-BG" sz="2200" cap="none" dirty="0" smtClean="0"/>
              <a:t>вътрешни трансформации на бизнес организациите с по-малко на брой йерархични нива на управление;</a:t>
            </a:r>
          </a:p>
          <a:p>
            <a:pPr marL="1371600" lvl="2" indent="-457200">
              <a:lnSpc>
                <a:spcPct val="80000"/>
              </a:lnSpc>
            </a:pPr>
            <a:r>
              <a:rPr lang="bg-BG" altLang="bg-BG" sz="2200" cap="none" dirty="0" smtClean="0"/>
              <a:t>широко приложение на информационните технологии в дейността на отделните фирми.</a:t>
            </a:r>
            <a:endParaRPr lang="bg-BG" altLang="bg-BG" sz="2200" cap="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3</a:t>
            </a:fld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003232" cy="940966"/>
          </a:xfrm>
        </p:spPr>
        <p:txBody>
          <a:bodyPr>
            <a:noAutofit/>
          </a:bodyPr>
          <a:lstStyle/>
          <a:p>
            <a:pPr algn="ctr"/>
            <a:r>
              <a:rPr lang="bg-BG" altLang="bg-BG" sz="3200" b="1" dirty="0">
                <a:solidFill>
                  <a:srgbClr val="C00000"/>
                </a:solidFill>
              </a:rPr>
              <a:t>Информационните системи – необходимост за всяка организация</a:t>
            </a:r>
            <a:endParaRPr lang="bg-BG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11560" y="2060848"/>
            <a:ext cx="7467600" cy="3960440"/>
          </a:xfrm>
        </p:spPr>
        <p:txBody>
          <a:bodyPr/>
          <a:lstStyle/>
          <a:p>
            <a:pPr marL="609600" lvl="0" indent="-609600">
              <a:lnSpc>
                <a:spcPct val="80000"/>
              </a:lnSpc>
              <a:buClrTx/>
              <a:buFontTx/>
              <a:buAutoNum type="arabicPeriod" startAt="3"/>
            </a:pPr>
            <a:r>
              <a:rPr lang="bg-BG" altLang="bg-BG" sz="2400" cap="none" dirty="0" smtClean="0">
                <a:solidFill>
                  <a:prstClr val="black"/>
                </a:solidFill>
              </a:rPr>
              <a:t>В съвременната силно конкурентна бизнес среда информационните системи представляват важно средство, което подпомага отделните организации да отговорят адекватно на промените в глобалната икономика. </a:t>
            </a:r>
          </a:p>
          <a:p>
            <a:pPr marL="609600" lvl="0" indent="-609600">
              <a:lnSpc>
                <a:spcPct val="80000"/>
              </a:lnSpc>
              <a:buClrTx/>
              <a:buFontTx/>
              <a:buAutoNum type="arabicPeriod" startAt="3"/>
            </a:pPr>
            <a:r>
              <a:rPr lang="bg-BG" altLang="bg-BG" sz="2400" cap="none" dirty="0" smtClean="0">
                <a:solidFill>
                  <a:prstClr val="black"/>
                </a:solidFill>
              </a:rPr>
              <a:t>Информационните системи предоставят средства за анализ и комуникации, позволяващи търговия и управление на бизнеса в глобален мащаб. </a:t>
            </a:r>
          </a:p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4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1571193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19264"/>
            <a:ext cx="7992888" cy="1143000"/>
          </a:xfrm>
        </p:spPr>
        <p:txBody>
          <a:bodyPr>
            <a:noAutofit/>
          </a:bodyPr>
          <a:lstStyle/>
          <a:p>
            <a:pPr algn="ctr"/>
            <a:r>
              <a:rPr lang="bg-BG" altLang="bg-BG" sz="3200" b="1" dirty="0">
                <a:solidFill>
                  <a:srgbClr val="C00000"/>
                </a:solidFill>
              </a:rPr>
              <a:t>Информационните системи – необходимост за всяка организация</a:t>
            </a:r>
            <a:endParaRPr lang="bg-BG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7909" y="1495873"/>
            <a:ext cx="7467600" cy="4752528"/>
          </a:xfrm>
        </p:spPr>
        <p:txBody>
          <a:bodyPr/>
          <a:lstStyle/>
          <a:p>
            <a:pPr marL="0" indent="0" algn="ctr">
              <a:buNone/>
            </a:pPr>
            <a:r>
              <a:rPr lang="bg-BG" dirty="0">
                <a:solidFill>
                  <a:srgbClr val="0070C0"/>
                </a:solidFill>
              </a:rPr>
              <a:t>Промени в бизнес средата 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5</a:t>
            </a:fld>
            <a:endParaRPr lang="bg-BG" altLang="bg-BG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17" y="1948227"/>
            <a:ext cx="7731483" cy="400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55719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469" y="308257"/>
            <a:ext cx="7467600" cy="913677"/>
          </a:xfrm>
        </p:spPr>
        <p:txBody>
          <a:bodyPr>
            <a:normAutofit/>
          </a:bodyPr>
          <a:lstStyle/>
          <a:p>
            <a:pPr algn="ctr"/>
            <a:r>
              <a:rPr lang="bg-BG" altLang="bg-BG" sz="3200" b="1" dirty="0">
                <a:solidFill>
                  <a:srgbClr val="C00000"/>
                </a:solidFill>
              </a:rPr>
              <a:t>Данни, информация, </a:t>
            </a:r>
            <a:r>
              <a:rPr lang="bg-BG" altLang="bg-BG" sz="3200" b="1" dirty="0" smtClean="0">
                <a:solidFill>
                  <a:srgbClr val="C00000"/>
                </a:solidFill>
              </a:rPr>
              <a:t>знание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7661" y="1058740"/>
            <a:ext cx="7859216" cy="4890540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bg-BG" sz="2400" cap="none" dirty="0" smtClean="0"/>
              <a:t>В речника </a:t>
            </a:r>
            <a:r>
              <a:rPr lang="bg-BG" sz="2400" cap="none" dirty="0" err="1" smtClean="0"/>
              <a:t>Webster</a:t>
            </a:r>
            <a:r>
              <a:rPr lang="bg-BG" sz="2400" cap="none" dirty="0" smtClean="0"/>
              <a:t> под </a:t>
            </a:r>
            <a:r>
              <a:rPr lang="bg-BG" sz="2400" cap="none" dirty="0" smtClean="0">
                <a:solidFill>
                  <a:srgbClr val="C00000"/>
                </a:solidFill>
              </a:rPr>
              <a:t>информация</a:t>
            </a:r>
            <a:r>
              <a:rPr lang="bg-BG" sz="2400" cap="none" dirty="0" smtClean="0"/>
              <a:t> се разбира </a:t>
            </a:r>
            <a:r>
              <a:rPr lang="bg-BG" sz="2400" cap="none" dirty="0" smtClean="0">
                <a:solidFill>
                  <a:srgbClr val="0070C0"/>
                </a:solidFill>
              </a:rPr>
              <a:t>знание, интелигентност, новини</a:t>
            </a:r>
            <a:r>
              <a:rPr lang="bg-BG" sz="2400" cap="none" dirty="0" smtClean="0"/>
              <a:t>.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bg-BG" sz="2400" cap="none" dirty="0" smtClean="0"/>
              <a:t>В речника </a:t>
            </a:r>
            <a:r>
              <a:rPr lang="bg-BG" sz="2400" cap="none" dirty="0" err="1" smtClean="0"/>
              <a:t>Longman</a:t>
            </a:r>
            <a:r>
              <a:rPr lang="bg-BG" sz="2400" cap="none" dirty="0" smtClean="0"/>
              <a:t> за </a:t>
            </a:r>
            <a:r>
              <a:rPr lang="bg-BG" sz="2400" cap="none" dirty="0" smtClean="0">
                <a:solidFill>
                  <a:srgbClr val="C00000"/>
                </a:solidFill>
              </a:rPr>
              <a:t>информация</a:t>
            </a:r>
            <a:r>
              <a:rPr lang="bg-BG" sz="2400" cap="none" dirty="0" smtClean="0"/>
              <a:t> се смята </a:t>
            </a:r>
            <a:r>
              <a:rPr lang="bg-BG" sz="2400" cap="none" dirty="0" smtClean="0">
                <a:solidFill>
                  <a:srgbClr val="0070C0"/>
                </a:solidFill>
              </a:rPr>
              <a:t>знание</a:t>
            </a:r>
            <a:r>
              <a:rPr lang="bg-BG" sz="2400" cap="none" dirty="0" smtClean="0"/>
              <a:t> във формата на факти.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bg-BG" sz="2400" cap="none" dirty="0" smtClean="0"/>
              <a:t>Според друга дефиниция </a:t>
            </a:r>
            <a:r>
              <a:rPr lang="bg-BG" sz="2400" cap="none" dirty="0" smtClean="0">
                <a:solidFill>
                  <a:srgbClr val="C00000"/>
                </a:solidFill>
              </a:rPr>
              <a:t>информацията</a:t>
            </a:r>
            <a:r>
              <a:rPr lang="bg-BG" sz="2400" cap="none" dirty="0" smtClean="0"/>
              <a:t> е процес, чрез който се променят нечии </a:t>
            </a:r>
            <a:r>
              <a:rPr lang="bg-BG" sz="2400" cap="none" dirty="0" smtClean="0">
                <a:solidFill>
                  <a:srgbClr val="0070C0"/>
                </a:solidFill>
              </a:rPr>
              <a:t>знания</a:t>
            </a:r>
            <a:r>
              <a:rPr lang="bg-BG" sz="2400" cap="none" dirty="0" smtClean="0"/>
              <a:t>.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bg-BG" sz="800" cap="none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sz="2400" cap="none" dirty="0" smtClean="0"/>
              <a:t>В трите определения -“</a:t>
            </a:r>
            <a:r>
              <a:rPr lang="bg-BG" sz="2400" cap="none" dirty="0" smtClean="0">
                <a:solidFill>
                  <a:srgbClr val="0070C0"/>
                </a:solidFill>
              </a:rPr>
              <a:t>знание</a:t>
            </a:r>
            <a:r>
              <a:rPr lang="bg-BG" sz="2400" cap="none" dirty="0" smtClean="0"/>
              <a:t>”, т.е. субективното схващане на смисъла, скрит в информацията. Последното твърдение може да се илюстрира със следните примери: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</a:pPr>
            <a:r>
              <a:rPr lang="bg-BG" sz="2200" cap="none" dirty="0" smtClean="0"/>
              <a:t>029214018 са данни, а 02/921-40-18 – телефон;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</a:pPr>
            <a:r>
              <a:rPr lang="bg-BG" sz="2200" cap="none" dirty="0" smtClean="0"/>
              <a:t>121088 са данни, а 12.10.88 – рождена дата.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sz="2400" cap="none" dirty="0" smtClean="0"/>
              <a:t>Следователно информация се получава чрез </a:t>
            </a:r>
            <a:r>
              <a:rPr lang="bg-BG" sz="2400" cap="none" dirty="0" smtClean="0">
                <a:solidFill>
                  <a:srgbClr val="C00000"/>
                </a:solidFill>
              </a:rPr>
              <a:t>обработки</a:t>
            </a:r>
            <a:r>
              <a:rPr lang="bg-BG" sz="2400" cap="none" dirty="0" smtClean="0"/>
              <a:t> върху някакви стойности. </a:t>
            </a:r>
            <a:endParaRPr lang="bg-BG" sz="2400" cap="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6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8079464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620688"/>
            <a:ext cx="7467600" cy="1124744"/>
          </a:xfrm>
        </p:spPr>
        <p:txBody>
          <a:bodyPr>
            <a:normAutofit/>
          </a:bodyPr>
          <a:lstStyle/>
          <a:p>
            <a:pPr algn="ctr"/>
            <a:r>
              <a:rPr lang="bg-BG" altLang="bg-BG" sz="2800" b="1" dirty="0" smtClean="0">
                <a:solidFill>
                  <a:srgbClr val="C00000"/>
                </a:solidFill>
              </a:rPr>
              <a:t>Данни, информация, знание</a:t>
            </a:r>
            <a:r>
              <a:rPr lang="bg-BG" altLang="bg-BG" sz="2800" b="1" dirty="0">
                <a:solidFill>
                  <a:srgbClr val="C00000"/>
                </a:solidFill>
              </a:rPr>
              <a:t/>
            </a:r>
            <a:br>
              <a:rPr lang="bg-BG" altLang="bg-BG" sz="2800" b="1" dirty="0">
                <a:solidFill>
                  <a:srgbClr val="C00000"/>
                </a:solidFill>
              </a:rPr>
            </a:br>
            <a:endParaRPr lang="bg-BG" altLang="bg-BG" sz="2800" b="1" dirty="0">
              <a:solidFill>
                <a:srgbClr val="C00000"/>
              </a:solidFill>
            </a:endParaRPr>
          </a:p>
        </p:txBody>
      </p:sp>
      <p:sp>
        <p:nvSpPr>
          <p:cNvPr id="54281" name="Rectangle 9"/>
          <p:cNvSpPr>
            <a:spLocks noGrp="1" noChangeArrowheads="1"/>
          </p:cNvSpPr>
          <p:nvPr>
            <p:ph sz="quarter" idx="13"/>
          </p:nvPr>
        </p:nvSpPr>
        <p:spPr>
          <a:xfrm>
            <a:off x="827584" y="1412776"/>
            <a:ext cx="7848872" cy="403244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bg-BG" altLang="bg-BG" sz="2600" cap="none" dirty="0" smtClean="0"/>
              <a:t>Информация - обработени с определена цел данни.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bg-BG" altLang="bg-BG" sz="2600" cap="none" dirty="0" smtClean="0"/>
              <a:t>Данни - отделните факти за различни обекти от реалния свят. В зависимост от своя вид и структура те могат да бъдат: цифрови, символни, нотни, щрихови, графични, таблични и др.</a:t>
            </a:r>
          </a:p>
          <a:p>
            <a:pPr marL="609600" indent="-609600">
              <a:lnSpc>
                <a:spcPct val="100000"/>
              </a:lnSpc>
              <a:spcBef>
                <a:spcPts val="0"/>
              </a:spcBef>
              <a:buFontTx/>
              <a:buAutoNum type="arabicPeriod"/>
            </a:pPr>
            <a:r>
              <a:rPr lang="bg-BG" altLang="bg-BG" sz="2600" cap="none" dirty="0" smtClean="0"/>
              <a:t>Знание</a:t>
            </a:r>
            <a:r>
              <a:rPr lang="ru-RU" altLang="bg-BG" sz="2600" cap="none" dirty="0" smtClean="0"/>
              <a:t> </a:t>
            </a:r>
            <a:r>
              <a:rPr lang="bg-BG" altLang="bg-BG" sz="2600" cap="none" dirty="0" smtClean="0"/>
              <a:t>- разбирането за съдържанието, което носи информацията. То е субективно и се основава на опита на отделния индивид.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bg-BG" altLang="bg-BG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7</a:t>
            </a:fld>
            <a:endParaRPr lang="bg-BG" altLang="bg-BG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332" y="476672"/>
            <a:ext cx="7773338" cy="794257"/>
          </a:xfrm>
        </p:spPr>
        <p:txBody>
          <a:bodyPr>
            <a:noAutofit/>
          </a:bodyPr>
          <a:lstStyle/>
          <a:p>
            <a:pPr algn="ctr"/>
            <a:r>
              <a:rPr lang="bg-BG" altLang="bg-BG" sz="3200" dirty="0">
                <a:solidFill>
                  <a:srgbClr val="C00000"/>
                </a:solidFill>
              </a:rPr>
              <a:t>Данни, информация, </a:t>
            </a:r>
            <a:r>
              <a:rPr lang="bg-BG" altLang="bg-BG" sz="3200" dirty="0" smtClean="0">
                <a:solidFill>
                  <a:srgbClr val="C00000"/>
                </a:solidFill>
              </a:rPr>
              <a:t>знание</a:t>
            </a:r>
            <a:endParaRPr lang="bg-BG" sz="3200" dirty="0">
              <a:solidFill>
                <a:srgbClr val="C00000"/>
              </a:solidFill>
            </a:endParaRPr>
          </a:p>
        </p:txBody>
      </p:sp>
      <p:pic>
        <p:nvPicPr>
          <p:cNvPr id="1822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624" y="1412776"/>
            <a:ext cx="6824829" cy="3888432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8</a:t>
            </a:fld>
            <a:endParaRPr lang="bg-BG" altLang="bg-BG"/>
          </a:p>
        </p:txBody>
      </p:sp>
      <p:sp>
        <p:nvSpPr>
          <p:cNvPr id="9" name="Rectangle 8"/>
          <p:cNvSpPr/>
          <p:nvPr/>
        </p:nvSpPr>
        <p:spPr>
          <a:xfrm>
            <a:off x="2286000" y="2890391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g-BG" altLang="bg-B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549479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332" y="476672"/>
            <a:ext cx="7773338" cy="794257"/>
          </a:xfrm>
        </p:spPr>
        <p:txBody>
          <a:bodyPr>
            <a:noAutofit/>
          </a:bodyPr>
          <a:lstStyle/>
          <a:p>
            <a:pPr algn="ctr"/>
            <a:r>
              <a:rPr lang="bg-BG" altLang="bg-BG" sz="3200" dirty="0">
                <a:solidFill>
                  <a:srgbClr val="C00000"/>
                </a:solidFill>
              </a:rPr>
              <a:t>Данни, информация, </a:t>
            </a:r>
            <a:r>
              <a:rPr lang="bg-BG" altLang="bg-BG" sz="3200" dirty="0" smtClean="0">
                <a:solidFill>
                  <a:srgbClr val="C00000"/>
                </a:solidFill>
              </a:rPr>
              <a:t>знание</a:t>
            </a:r>
            <a:endParaRPr lang="bg-BG" sz="3200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bg-BG" smtClean="0"/>
              <a:t>Юлиана Пенева</a:t>
            </a:r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smtClean="0"/>
              <a:t>CITB709 -</a:t>
            </a:r>
            <a:r>
              <a:rPr lang="bg-BG" altLang="bg-BG" smtClean="0"/>
              <a:t>тема 1</a:t>
            </a:r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01351-1BA9-4686-AC88-3EA916EB8C79}" type="slidenum">
              <a:rPr lang="bg-BG" altLang="bg-BG" smtClean="0"/>
              <a:pPr/>
              <a:t>9</a:t>
            </a:fld>
            <a:endParaRPr lang="bg-BG" altLang="bg-BG"/>
          </a:p>
        </p:txBody>
      </p:sp>
      <p:sp>
        <p:nvSpPr>
          <p:cNvPr id="9" name="Rectangle 8"/>
          <p:cNvSpPr/>
          <p:nvPr/>
        </p:nvSpPr>
        <p:spPr>
          <a:xfrm>
            <a:off x="2286000" y="2890391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g-BG" altLang="bg-B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bg-BG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35939"/>
            <a:ext cx="7262277" cy="4078453"/>
          </a:xfrm>
          <a:ln w="1905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37832481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7352</TotalTime>
  <Words>1467</Words>
  <Application>Microsoft Office PowerPoint</Application>
  <PresentationFormat>On-screen Show (4:3)</PresentationFormat>
  <Paragraphs>245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Tw Cen MT</vt:lpstr>
      <vt:lpstr>Droplet</vt:lpstr>
      <vt:lpstr>CITB709 Информационни системи    Тема 1: Информационни системи – основни понятия </vt:lpstr>
      <vt:lpstr>Съдържание </vt:lpstr>
      <vt:lpstr>Информационните системи – необходимост за всяка организация</vt:lpstr>
      <vt:lpstr>Информационните системи – необходимост за всяка организация</vt:lpstr>
      <vt:lpstr>Информационните системи – необходимост за всяка организация</vt:lpstr>
      <vt:lpstr>Данни, информация, знание</vt:lpstr>
      <vt:lpstr>Данни, информация, знание </vt:lpstr>
      <vt:lpstr>Данни, информация, знание</vt:lpstr>
      <vt:lpstr>Данни, информация, знание</vt:lpstr>
      <vt:lpstr>Данни, информация, знание</vt:lpstr>
      <vt:lpstr>Данни, информация, знание</vt:lpstr>
      <vt:lpstr>Данни, информация, знание</vt:lpstr>
      <vt:lpstr>Системи и подсистеми </vt:lpstr>
      <vt:lpstr>Системи и подсистеми</vt:lpstr>
      <vt:lpstr>Системи и подсистеми </vt:lpstr>
      <vt:lpstr>Бизнес системи</vt:lpstr>
      <vt:lpstr>Бизнес системи</vt:lpstr>
      <vt:lpstr>Бизнес системи</vt:lpstr>
      <vt:lpstr>Информационни системи  </vt:lpstr>
      <vt:lpstr>Информационни системи </vt:lpstr>
      <vt:lpstr>Информационни системи   </vt:lpstr>
      <vt:lpstr>Информационни системи </vt:lpstr>
      <vt:lpstr>Информационни системи  </vt:lpstr>
      <vt:lpstr>Информационни системи </vt:lpstr>
      <vt:lpstr>Информационни системи </vt:lpstr>
      <vt:lpstr>Информационните технологии – водеща сила за иновации </vt:lpstr>
      <vt:lpstr>  Информационните технологии – водеща сила за иновации </vt:lpstr>
      <vt:lpstr>Информационните технологии – водеща сила за иновации</vt:lpstr>
    </vt:vector>
  </TitlesOfParts>
  <Company>NBU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INFB586 Module 1</dc:title>
  <dc:subject>Files&amp;databases</dc:subject>
  <dc:creator>July Peneva</dc:creator>
  <cp:lastModifiedBy>Windows User</cp:lastModifiedBy>
  <cp:revision>215</cp:revision>
  <dcterms:created xsi:type="dcterms:W3CDTF">2006-09-20T15:43:40Z</dcterms:created>
  <dcterms:modified xsi:type="dcterms:W3CDTF">2019-02-18T06:29:52Z</dcterms:modified>
</cp:coreProperties>
</file>