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2" r:id="rId5"/>
    <p:sldId id="261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72C3DCA-D80F-4669-953E-47BDCEB4E2A2}" type="datetimeFigureOut">
              <a:rPr lang="bg-BG" smtClean="0"/>
              <a:t>24.4.2014 г.</a:t>
            </a:fld>
            <a:endParaRPr lang="bg-BG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2C1136C-6D1F-47F0-84B7-12493981E2A7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24chasa.bg/Article.asp?ArticleId=1945315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bg.wikipedia.org/wiki/%D0%93%D1%80%D1%8A%D1%86%D0%BA%D0%B8_%D0%B5%D0%B7%D0%B8%D0%BA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&#1052;&#1059;&#1047;&#1048;&#1050;&#1040;&#1058;&#1040;.pptx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vbox7.com/play:3eb1d74a&amp;al=1&amp;vid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AzpZHYffWeI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2HbMzu1aQW8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mHyA4WsJAM&amp;list=AL94UKMTqg-9AiM0Iv4kt5HDuiZuAsnm89" TargetMode="External"/><Relationship Id="rId2" Type="http://schemas.openxmlformats.org/officeDocument/2006/relationships/hyperlink" Target="http://www.youtube.com/watch?v=ZNEOl4bcfkc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youtube.com/watch?v=HMjQygwPI1c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i2uYb6bMKyI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aWmj1bMR4Mo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CBFphuxUlQA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_5CfD2-1eCM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4825"/>
            <a:ext cx="7772400" cy="1755626"/>
          </a:xfrm>
        </p:spPr>
        <p:txBody>
          <a:bodyPr>
            <a:normAutofit fontScale="90000"/>
          </a:bodyPr>
          <a:lstStyle/>
          <a:p>
            <a:r>
              <a:rPr lang="bg-BG" sz="6000" b="1" dirty="0">
                <a:cs typeface="Aharoni" panose="02010803020104030203" pitchFamily="2" charset="-79"/>
              </a:rPr>
              <a:t>МУЗИКАТА </a:t>
            </a:r>
            <a:r>
              <a:rPr lang="bg-BG" sz="6000" b="1" dirty="0" smtClean="0">
                <a:cs typeface="Aharoni" panose="02010803020104030203" pitchFamily="2" charset="-79"/>
              </a:rPr>
              <a:t/>
            </a:r>
            <a:br>
              <a:rPr lang="bg-BG" sz="6000" b="1" dirty="0" smtClean="0">
                <a:cs typeface="Aharoni" panose="02010803020104030203" pitchFamily="2" charset="-79"/>
              </a:rPr>
            </a:br>
            <a:r>
              <a:rPr lang="bg-BG" sz="6000" b="1" dirty="0" smtClean="0">
                <a:cs typeface="Aharoni" panose="02010803020104030203" pitchFamily="2" charset="-79"/>
              </a:rPr>
              <a:t>НЕЩО </a:t>
            </a:r>
            <a:r>
              <a:rPr lang="bg-BG" sz="6000" b="1" dirty="0">
                <a:cs typeface="Aharoni" panose="02010803020104030203" pitchFamily="2" charset="-79"/>
              </a:rPr>
              <a:t>КРАСИВО </a:t>
            </a:r>
            <a:r>
              <a:rPr lang="bg-BG" sz="6000" b="1" dirty="0" smtClean="0">
                <a:cs typeface="Aharoni" panose="02010803020104030203" pitchFamily="2" charset="-79"/>
              </a:rPr>
              <a:t/>
            </a:r>
            <a:br>
              <a:rPr lang="bg-BG" sz="6000" b="1" dirty="0" smtClean="0">
                <a:cs typeface="Aharoni" panose="02010803020104030203" pitchFamily="2" charset="-79"/>
              </a:rPr>
            </a:br>
            <a:r>
              <a:rPr lang="bg-BG" sz="6000" b="1" dirty="0" smtClean="0">
                <a:cs typeface="Aharoni" panose="02010803020104030203" pitchFamily="2" charset="-79"/>
              </a:rPr>
              <a:t>И </a:t>
            </a:r>
            <a:r>
              <a:rPr lang="bg-BG" sz="6000" b="1" dirty="0">
                <a:cs typeface="Aharoni" panose="02010803020104030203" pitchFamily="2" charset="-79"/>
              </a:rPr>
              <a:t>ВЪЗВИШЕНО</a:t>
            </a:r>
            <a:r>
              <a:rPr lang="bg-BG" dirty="0">
                <a:cs typeface="Aharoni" panose="02010803020104030203" pitchFamily="2" charset="-79"/>
              </a:rPr>
              <a:t/>
            </a:r>
            <a:br>
              <a:rPr lang="bg-BG" dirty="0">
                <a:cs typeface="Aharoni" panose="02010803020104030203" pitchFamily="2" charset="-79"/>
              </a:rPr>
            </a:br>
            <a:endParaRPr lang="bg-BG" dirty="0">
              <a:cs typeface="Aharoni" panose="02010803020104030203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bg-BG" sz="44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БАХ, МОЦАРТ, БЕТОВЕН</a:t>
            </a:r>
            <a:endParaRPr lang="bg-BG" sz="4400" b="1" dirty="0">
              <a:solidFill>
                <a:schemeClr val="tx1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1558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204864"/>
            <a:ext cx="7772400" cy="3888432"/>
          </a:xfrm>
        </p:spPr>
        <p:txBody>
          <a:bodyPr>
            <a:normAutofit/>
          </a:bodyPr>
          <a:lstStyle/>
          <a:p>
            <a:pPr algn="l"/>
            <a:r>
              <a:rPr lang="bg-BG" sz="2600" dirty="0"/>
              <a:t>Като </a:t>
            </a:r>
            <a:r>
              <a:rPr lang="bg-BG" sz="2600" dirty="0" smtClean="0"/>
              <a:t>още </a:t>
            </a:r>
            <a:r>
              <a:rPr lang="bg-BG" sz="2600" dirty="0"/>
              <a:t>едно доказателство за силата на творчеството, на съзидателния акт на изкуството, ще цитирам думите на друг композитор и музикален философ от ХХ век – </a:t>
            </a:r>
            <a:r>
              <a:rPr lang="bg-BG" sz="2600" b="1" dirty="0"/>
              <a:t>Арнолд </a:t>
            </a:r>
            <a:r>
              <a:rPr lang="bg-BG" sz="2600" b="1" dirty="0" smtClean="0"/>
              <a:t>Шьонберг</a:t>
            </a:r>
            <a:r>
              <a:rPr lang="bg-BG" sz="2600" dirty="0" smtClean="0"/>
              <a:t>:</a:t>
            </a:r>
          </a:p>
          <a:p>
            <a:pPr algn="l"/>
            <a:r>
              <a:rPr lang="bg-BG" sz="2600" b="1" dirty="0" smtClean="0"/>
              <a:t>„Загадката </a:t>
            </a:r>
            <a:r>
              <a:rPr lang="bg-BG" sz="2600" b="1" dirty="0"/>
              <a:t>на изкуството е висша форма на комуникация, както между творец и </a:t>
            </a:r>
            <a:r>
              <a:rPr lang="bg-BG" sz="2600" b="1" dirty="0" smtClean="0"/>
              <a:t>Бог, </a:t>
            </a:r>
            <a:r>
              <a:rPr lang="bg-BG" sz="2600" b="1" dirty="0"/>
              <a:t>така и между публика и </a:t>
            </a:r>
            <a:r>
              <a:rPr lang="bg-BG" sz="2600" b="1" dirty="0" smtClean="0"/>
              <a:t>творец.“</a:t>
            </a:r>
            <a:endParaRPr lang="bg-BG" sz="2600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204864"/>
            <a:ext cx="7772400" cy="3960440"/>
          </a:xfrm>
        </p:spPr>
        <p:txBody>
          <a:bodyPr>
            <a:normAutofit lnSpcReduction="10000"/>
          </a:bodyPr>
          <a:lstStyle/>
          <a:p>
            <a:pPr algn="l"/>
            <a:r>
              <a:rPr lang="bg-BG" sz="2600" dirty="0"/>
              <a:t>Трябва да осъзнаем, че около нас има загадки, и да добием смелост да погледнем тези загадки в очите, без страхливо да питаме за решението. </a:t>
            </a:r>
            <a:endParaRPr lang="bg-BG" sz="2600" dirty="0" smtClean="0"/>
          </a:p>
          <a:p>
            <a:pPr algn="l"/>
            <a:r>
              <a:rPr lang="bg-BG" sz="2600" dirty="0" smtClean="0"/>
              <a:t>Важно </a:t>
            </a:r>
            <a:r>
              <a:rPr lang="bg-BG" sz="2600" dirty="0"/>
              <a:t>е нашата творческа сила да създава загадки, възпроизвеждащи загадките, с които сме заобиколени. </a:t>
            </a:r>
            <a:endParaRPr lang="bg-BG" sz="2600" dirty="0" smtClean="0"/>
          </a:p>
          <a:p>
            <a:pPr algn="l"/>
            <a:r>
              <a:rPr lang="bg-BG" sz="2600" dirty="0" smtClean="0"/>
              <a:t>За </a:t>
            </a:r>
            <a:r>
              <a:rPr lang="bg-BG" sz="2600" dirty="0"/>
              <a:t>да може нашата душа да се опита не да ги разреши, а </a:t>
            </a:r>
            <a:r>
              <a:rPr lang="bg-BG" sz="2600" b="1" dirty="0"/>
              <a:t>да ги дешифрира</a:t>
            </a:r>
            <a:r>
              <a:rPr lang="bg-BG" sz="2600" dirty="0" smtClean="0"/>
              <a:t>. (Шьонберг)</a:t>
            </a:r>
          </a:p>
          <a:p>
            <a:r>
              <a:rPr lang="bg-BG" dirty="0" smtClean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060848"/>
            <a:ext cx="7772400" cy="4104456"/>
          </a:xfrm>
        </p:spPr>
        <p:txBody>
          <a:bodyPr>
            <a:noAutofit/>
          </a:bodyPr>
          <a:lstStyle/>
          <a:p>
            <a:pPr algn="l"/>
            <a:r>
              <a:rPr lang="bg-BG" sz="2300" dirty="0" smtClean="0"/>
              <a:t>„Защото </a:t>
            </a:r>
            <a:r>
              <a:rPr lang="bg-BG" sz="2300" dirty="0"/>
              <a:t>загадките са отражение на неуловимото. Несъвършено, човешко отражение. Но ако чрез тях се научим да приемаме непонятното като възможно, ние се доближаваме до Бога. </a:t>
            </a:r>
            <a:endParaRPr lang="bg-BG" sz="2300" dirty="0" smtClean="0"/>
          </a:p>
          <a:p>
            <a:pPr algn="l"/>
            <a:r>
              <a:rPr lang="bg-BG" sz="2300" dirty="0" smtClean="0"/>
              <a:t>Защото </a:t>
            </a:r>
            <a:r>
              <a:rPr lang="bg-BG" sz="2300" dirty="0"/>
              <a:t>тогава преставаме да се стремим към разбирането му. Вече не го измерваме с нашия ум, вече не го критикуваме и отричаме, защото сме престанали да го разтваряме в нашата човешка недостатъчност, която </a:t>
            </a:r>
            <a:r>
              <a:rPr lang="bg-BG" sz="2300" dirty="0" smtClean="0"/>
              <a:t>всъщност е </a:t>
            </a:r>
            <a:r>
              <a:rPr lang="bg-BG" sz="2300" dirty="0"/>
              <a:t>нашата яснота.“</a:t>
            </a:r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204864"/>
            <a:ext cx="7772400" cy="3888432"/>
          </a:xfrm>
        </p:spPr>
        <p:txBody>
          <a:bodyPr>
            <a:noAutofit/>
          </a:bodyPr>
          <a:lstStyle/>
          <a:p>
            <a:pPr algn="l"/>
            <a:r>
              <a:rPr lang="bg-BG" sz="2100" dirty="0"/>
              <a:t>Имаме два философско-композиторски опита за представяне на изкуството. </a:t>
            </a:r>
            <a:endParaRPr lang="bg-BG" sz="2100" dirty="0" smtClean="0"/>
          </a:p>
          <a:p>
            <a:pPr algn="l"/>
            <a:r>
              <a:rPr lang="bg-BG" sz="2100" dirty="0" smtClean="0"/>
              <a:t>На </a:t>
            </a:r>
            <a:r>
              <a:rPr lang="bg-BG" sz="2100" b="1" dirty="0"/>
              <a:t>Бишоф </a:t>
            </a:r>
            <a:r>
              <a:rPr lang="bg-BG" sz="2100" b="1" dirty="0" smtClean="0"/>
              <a:t>– като </a:t>
            </a:r>
            <a:r>
              <a:rPr lang="bg-BG" sz="2100" b="1" dirty="0"/>
              <a:t>магия, опит за спиране на времето, чрез акта на сътворение</a:t>
            </a:r>
            <a:r>
              <a:rPr lang="bg-BG" sz="2100" dirty="0"/>
              <a:t>. </a:t>
            </a:r>
            <a:endParaRPr lang="bg-BG" sz="2100" dirty="0" smtClean="0"/>
          </a:p>
          <a:p>
            <a:pPr algn="l"/>
            <a:r>
              <a:rPr lang="bg-BG" sz="2100" dirty="0" smtClean="0"/>
              <a:t>И </a:t>
            </a:r>
            <a:r>
              <a:rPr lang="bg-BG" sz="2100" dirty="0"/>
              <a:t>на </a:t>
            </a:r>
            <a:r>
              <a:rPr lang="bg-BG" sz="2100" b="1" dirty="0" smtClean="0"/>
              <a:t>Шьонберг – чрез </a:t>
            </a:r>
            <a:r>
              <a:rPr lang="bg-BG" sz="2100" b="1" dirty="0"/>
              <a:t>доверието в творческата загадъчност като процес на доближаването до божественото</a:t>
            </a:r>
            <a:r>
              <a:rPr lang="bg-BG" sz="2100" dirty="0"/>
              <a:t>. </a:t>
            </a:r>
            <a:endParaRPr lang="bg-BG" sz="2100" dirty="0" smtClean="0"/>
          </a:p>
          <a:p>
            <a:pPr algn="l"/>
            <a:r>
              <a:rPr lang="bg-BG" sz="2100" dirty="0" smtClean="0"/>
              <a:t>Тази </a:t>
            </a:r>
            <a:r>
              <a:rPr lang="bg-BG" sz="2100" dirty="0"/>
              <a:t>магичност, неуловимост, близост с възвишеното, всичко това невероятно привличащо в изкуството (за нас в музиката) е нещото, което трябва да се научим да </a:t>
            </a:r>
            <a:r>
              <a:rPr lang="bg-BG" sz="2100" dirty="0" smtClean="0"/>
              <a:t>усещаме, </a:t>
            </a:r>
            <a:r>
              <a:rPr lang="bg-BG" sz="2100" dirty="0"/>
              <a:t>за да можем да </a:t>
            </a:r>
            <a:r>
              <a:rPr lang="bg-BG" sz="2100" dirty="0" smtClean="0"/>
              <a:t>се наслаждаваме на красотата в музикалното изкуство.</a:t>
            </a:r>
            <a:endParaRPr lang="en-US" sz="2100" dirty="0"/>
          </a:p>
          <a:p>
            <a:pPr algn="l"/>
            <a:endParaRPr lang="bg-BG" sz="2100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348880"/>
            <a:ext cx="7772400" cy="3816424"/>
          </a:xfrm>
        </p:spPr>
        <p:txBody>
          <a:bodyPr>
            <a:normAutofit lnSpcReduction="10000"/>
          </a:bodyPr>
          <a:lstStyle/>
          <a:p>
            <a:pPr algn="l"/>
            <a:r>
              <a:rPr lang="bg-BG" b="1" dirty="0"/>
              <a:t>ЗАНИМАВАТ ЛИ СЕ С КУЛТУРА БЪЛГАРИТЕ</a:t>
            </a:r>
            <a:r>
              <a:rPr lang="bg-BG" b="1" dirty="0" smtClean="0"/>
              <a:t>?</a:t>
            </a:r>
          </a:p>
          <a:p>
            <a:endParaRPr lang="bg-BG" b="1" dirty="0"/>
          </a:p>
          <a:p>
            <a:pPr algn="l"/>
            <a:r>
              <a:rPr lang="bg-BG" sz="2200" dirty="0"/>
              <a:t>Според последни социологически изследвания, България е най-пасивната страна в ЕС по показател „културно съпричастие“. </a:t>
            </a:r>
            <a:endParaRPr lang="bg-BG" sz="2200" dirty="0" smtClean="0"/>
          </a:p>
          <a:p>
            <a:pPr algn="l"/>
            <a:r>
              <a:rPr lang="bg-BG" sz="2200" dirty="0" smtClean="0"/>
              <a:t>Това </a:t>
            </a:r>
            <a:r>
              <a:rPr lang="bg-BG" sz="2200" dirty="0"/>
              <a:t>е един от основните изводи, направени при проучване на активността в културните дейности, осъществено от </a:t>
            </a:r>
            <a:r>
              <a:rPr lang="bg-BG" sz="2200" dirty="0">
                <a:hlinkClick r:id="rId2"/>
              </a:rPr>
              <a:t>Евробарометър</a:t>
            </a:r>
            <a:r>
              <a:rPr lang="bg-BG" sz="2200" dirty="0"/>
              <a:t> – Асоциация за проучване на общественото мнение, поръчано от Европейския </a:t>
            </a:r>
            <a:r>
              <a:rPr lang="bg-BG" sz="2200" dirty="0" smtClean="0"/>
              <a:t>парламент.</a:t>
            </a:r>
          </a:p>
          <a:p>
            <a:pPr algn="l"/>
            <a:endParaRPr lang="bg-BG" sz="2200" dirty="0" smtClean="0"/>
          </a:p>
          <a:p>
            <a:pPr algn="l"/>
            <a:r>
              <a:rPr lang="bg-BG" sz="2200" dirty="0" smtClean="0"/>
              <a:t>ЗАЩО ГО КАЗВАМ…</a:t>
            </a:r>
            <a:endParaRPr lang="bg-BG" sz="2200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88840"/>
            <a:ext cx="7772400" cy="417646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bg-BG" dirty="0"/>
              <a:t>Ето някои интересуващи ни данни от статистиката:</a:t>
            </a:r>
            <a:endParaRPr lang="en-US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bg-BG" dirty="0"/>
              <a:t>Повече от 8 от всеки 10 българи (86%) не са участвали активно в каквато и да е културна дейност през последните 12 месеца. </a:t>
            </a:r>
            <a:endParaRPr lang="en-US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bg-BG" dirty="0"/>
              <a:t>Само 1% са посочили, че се занимават с кино или фотография, с творческо писане или актьорска игра. </a:t>
            </a:r>
            <a:endParaRPr lang="en-US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bg-BG" dirty="0"/>
              <a:t>2% от сънародниците ни са казали, че използват компютър за креативна дейност, свирят на инструмент или се занимават с рисуване, скулптура или занаят. </a:t>
            </a:r>
            <a:endParaRPr lang="en-US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bg-BG" dirty="0"/>
              <a:t>Всеки шести българин е ползвал интернет за намиране на информация на културна тема, но 35% никога не са го правили. </a:t>
            </a:r>
            <a:endParaRPr lang="en-US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bg-BG" dirty="0"/>
              <a:t>Когато става дума за т. нар. „индиректно използване на интернет за културни цели“ се оказва, че 45% разбират под това сваляне на музика и филми. </a:t>
            </a:r>
            <a:endParaRPr lang="en-US" dirty="0"/>
          </a:p>
          <a:p>
            <a:pPr algn="l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88840"/>
            <a:ext cx="7772400" cy="4248472"/>
          </a:xfrm>
        </p:spPr>
        <p:txBody>
          <a:bodyPr>
            <a:normAutofit lnSpcReduction="10000"/>
          </a:bodyPr>
          <a:lstStyle/>
          <a:p>
            <a:pPr algn="l"/>
            <a:r>
              <a:rPr lang="bg-BG" dirty="0"/>
              <a:t>Това е изключително притеснително… Оказва се, че редовият българин няма желание за личен досег с култура – като любител, който в свободното си време иска да има и духовно потребление. </a:t>
            </a:r>
            <a:endParaRPr lang="bg-BG" dirty="0" smtClean="0"/>
          </a:p>
          <a:p>
            <a:pPr algn="l"/>
            <a:r>
              <a:rPr lang="bg-BG" dirty="0" smtClean="0"/>
              <a:t>Дали </a:t>
            </a:r>
            <a:r>
              <a:rPr lang="bg-BG" dirty="0"/>
              <a:t>е вярна статистиката, или пък ни се иска да не е вярна…</a:t>
            </a:r>
            <a:endParaRPr lang="en-US" dirty="0"/>
          </a:p>
          <a:p>
            <a:pPr algn="l"/>
            <a:r>
              <a:rPr lang="bg-BG" dirty="0"/>
              <a:t>Г</a:t>
            </a:r>
            <a:r>
              <a:rPr lang="bg-BG" dirty="0" smtClean="0"/>
              <a:t>лавните </a:t>
            </a:r>
            <a:r>
              <a:rPr lang="bg-BG" dirty="0"/>
              <a:t>причини за пасивността на българите са „</a:t>
            </a:r>
            <a:r>
              <a:rPr lang="bg-BG" b="1" dirty="0"/>
              <a:t>липсата на интерес“ и „недостиг на свободно време</a:t>
            </a:r>
            <a:r>
              <a:rPr lang="bg-BG" dirty="0"/>
              <a:t>“. </a:t>
            </a:r>
            <a:endParaRPr lang="bg-BG" dirty="0" smtClean="0"/>
          </a:p>
          <a:p>
            <a:pPr algn="l"/>
            <a:r>
              <a:rPr lang="bg-BG" dirty="0" smtClean="0"/>
              <a:t>Анкетираните </a:t>
            </a:r>
            <a:r>
              <a:rPr lang="bg-BG" dirty="0"/>
              <a:t>днес масово декларират, че нямат време за културна дейност като по тези причини 39% не са прочели нито една книга през последните 12 месеца. Между 27% и 32% дават това обяснение и за гледането на културно предаване по ТВ, посещение на музей, галерия, исторически места. </a:t>
            </a:r>
            <a:endParaRPr lang="en-US" dirty="0"/>
          </a:p>
          <a:p>
            <a:endParaRPr lang="bg-BG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88840"/>
            <a:ext cx="7772400" cy="4248472"/>
          </a:xfrm>
        </p:spPr>
        <p:txBody>
          <a:bodyPr>
            <a:normAutofit fontScale="70000" lnSpcReduction="20000"/>
          </a:bodyPr>
          <a:lstStyle/>
          <a:p>
            <a:pPr algn="l"/>
            <a:endParaRPr lang="bg-BG" sz="2900" i="1" dirty="0" smtClean="0"/>
          </a:p>
          <a:p>
            <a:pPr algn="l"/>
            <a:r>
              <a:rPr lang="bg-BG" sz="2900" i="1" dirty="0" smtClean="0"/>
              <a:t>ПРИЧИНАТА, ЗА ДА КОМЕНТИРАМЕ СТАТИСТИКАТА, Е:</a:t>
            </a:r>
          </a:p>
          <a:p>
            <a:endParaRPr lang="bg-BG" sz="2800" b="1" dirty="0" smtClean="0"/>
          </a:p>
          <a:p>
            <a:pPr algn="l"/>
            <a:r>
              <a:rPr lang="bg-BG" sz="2800" b="1" dirty="0" smtClean="0"/>
              <a:t>ВИЕ ДА НЕ БЪДЕТЕ ТАКИВА!</a:t>
            </a:r>
          </a:p>
          <a:p>
            <a:pPr algn="l"/>
            <a:endParaRPr lang="bg-BG" sz="2800" b="1" dirty="0"/>
          </a:p>
          <a:p>
            <a:pPr marL="493776" indent="-457200" algn="l">
              <a:buFont typeface="Arial" panose="020B0604020202020204" pitchFamily="34" charset="0"/>
              <a:buChar char="•"/>
            </a:pPr>
            <a:r>
              <a:rPr lang="en-AU" sz="2800" b="1" dirty="0" err="1"/>
              <a:t>Достъпът</a:t>
            </a:r>
            <a:r>
              <a:rPr lang="en-AU" sz="2800" b="1" dirty="0"/>
              <a:t> </a:t>
            </a:r>
            <a:r>
              <a:rPr lang="en-AU" sz="2800" b="1" dirty="0" err="1"/>
              <a:t>до</a:t>
            </a:r>
            <a:r>
              <a:rPr lang="en-AU" sz="2800" b="1" dirty="0"/>
              <a:t> </a:t>
            </a:r>
            <a:r>
              <a:rPr lang="bg-BG" sz="2300" b="1" dirty="0" smtClean="0"/>
              <a:t>МУЗИКАЛНА</a:t>
            </a:r>
            <a:r>
              <a:rPr lang="bg-BG" sz="2800" b="1" dirty="0" smtClean="0"/>
              <a:t> </a:t>
            </a:r>
            <a:r>
              <a:rPr lang="en-AU" sz="2800" b="1" dirty="0" err="1" smtClean="0"/>
              <a:t>култура</a:t>
            </a:r>
            <a:r>
              <a:rPr lang="en-AU" sz="2800" b="1" dirty="0" smtClean="0"/>
              <a:t> </a:t>
            </a:r>
            <a:r>
              <a:rPr lang="en-AU" sz="2800" b="1" dirty="0" err="1"/>
              <a:t>допринася</a:t>
            </a:r>
            <a:r>
              <a:rPr lang="en-AU" sz="2800" b="1" dirty="0"/>
              <a:t> </a:t>
            </a:r>
            <a:r>
              <a:rPr lang="en-AU" sz="2800" b="1" dirty="0" err="1"/>
              <a:t>за</a:t>
            </a:r>
            <a:r>
              <a:rPr lang="en-AU" sz="2800" b="1" dirty="0"/>
              <a:t> </a:t>
            </a:r>
            <a:r>
              <a:rPr lang="en-AU" sz="2800" b="1" dirty="0" err="1"/>
              <a:t>естетическото</a:t>
            </a:r>
            <a:r>
              <a:rPr lang="en-AU" sz="2800" b="1" dirty="0"/>
              <a:t> </a:t>
            </a:r>
            <a:r>
              <a:rPr lang="en-AU" sz="2800" b="1" dirty="0" err="1"/>
              <a:t>развитие</a:t>
            </a:r>
            <a:r>
              <a:rPr lang="en-AU" sz="2800" b="1" dirty="0"/>
              <a:t> </a:t>
            </a:r>
            <a:r>
              <a:rPr lang="bg-BG" sz="2800" b="1" dirty="0"/>
              <a:t>на</a:t>
            </a:r>
            <a:r>
              <a:rPr lang="en-AU" sz="2800" b="1" dirty="0"/>
              <a:t> </a:t>
            </a:r>
            <a:r>
              <a:rPr lang="en-AU" sz="2800" b="1" dirty="0" err="1"/>
              <a:t>младите</a:t>
            </a:r>
            <a:r>
              <a:rPr lang="en-AU" sz="2800" b="1" dirty="0"/>
              <a:t> </a:t>
            </a:r>
            <a:r>
              <a:rPr lang="en-AU" sz="2800" b="1" dirty="0" err="1"/>
              <a:t>хора</a:t>
            </a:r>
            <a:r>
              <a:rPr lang="bg-BG" sz="2800" b="1" dirty="0" smtClean="0"/>
              <a:t>.</a:t>
            </a:r>
          </a:p>
          <a:p>
            <a:pPr algn="l"/>
            <a:endParaRPr lang="en-US" sz="2800" dirty="0"/>
          </a:p>
          <a:p>
            <a:pPr marL="493776" indent="-457200" algn="l">
              <a:buFont typeface="Arial" panose="020B0604020202020204" pitchFamily="34" charset="0"/>
              <a:buChar char="•"/>
            </a:pPr>
            <a:r>
              <a:rPr lang="en-AU" sz="2800" b="1" dirty="0" err="1"/>
              <a:t>Достъпът</a:t>
            </a:r>
            <a:r>
              <a:rPr lang="en-AU" sz="2800" b="1" dirty="0"/>
              <a:t> </a:t>
            </a:r>
            <a:r>
              <a:rPr lang="en-AU" sz="2800" b="1" dirty="0" err="1"/>
              <a:t>до</a:t>
            </a:r>
            <a:r>
              <a:rPr lang="en-AU" sz="2800" b="1" dirty="0"/>
              <a:t> </a:t>
            </a:r>
            <a:r>
              <a:rPr lang="bg-BG" sz="2800" b="1" dirty="0" smtClean="0"/>
              <a:t>музикална </a:t>
            </a:r>
            <a:r>
              <a:rPr lang="en-AU" sz="2800" b="1" dirty="0" err="1" smtClean="0"/>
              <a:t>култура</a:t>
            </a:r>
            <a:r>
              <a:rPr lang="en-AU" sz="2800" b="1" dirty="0" smtClean="0"/>
              <a:t> </a:t>
            </a:r>
            <a:r>
              <a:rPr lang="en-AU" sz="2800" b="1" dirty="0"/>
              <a:t>е </a:t>
            </a:r>
            <a:r>
              <a:rPr lang="en-AU" sz="2800" b="1" dirty="0" err="1"/>
              <a:t>равнозначен</a:t>
            </a:r>
            <a:r>
              <a:rPr lang="en-AU" sz="2800" b="1" dirty="0"/>
              <a:t> </a:t>
            </a:r>
            <a:r>
              <a:rPr lang="en-AU" sz="2800" b="1" dirty="0" err="1"/>
              <a:t>на</a:t>
            </a:r>
            <a:r>
              <a:rPr lang="en-AU" sz="2800" b="1" dirty="0"/>
              <a:t> </a:t>
            </a:r>
            <a:r>
              <a:rPr lang="en-AU" sz="2800" b="1" dirty="0" err="1"/>
              <a:t>нивото</a:t>
            </a:r>
            <a:r>
              <a:rPr lang="en-AU" sz="2800" b="1" dirty="0"/>
              <a:t> </a:t>
            </a:r>
            <a:r>
              <a:rPr lang="en-AU" sz="2800" b="1" dirty="0" err="1"/>
              <a:t>на</a:t>
            </a:r>
            <a:r>
              <a:rPr lang="en-AU" sz="2800" b="1" dirty="0"/>
              <a:t> </a:t>
            </a:r>
            <a:r>
              <a:rPr lang="en-AU" sz="2800" b="1" dirty="0" err="1"/>
              <a:t>качество</a:t>
            </a:r>
            <a:r>
              <a:rPr lang="en-AU" sz="2800" b="1" dirty="0"/>
              <a:t> </a:t>
            </a:r>
            <a:r>
              <a:rPr lang="en-AU" sz="2800" b="1" dirty="0" err="1"/>
              <a:t>на</a:t>
            </a:r>
            <a:r>
              <a:rPr lang="en-AU" sz="2800" b="1" dirty="0"/>
              <a:t> </a:t>
            </a:r>
            <a:r>
              <a:rPr lang="en-AU" sz="2800" b="1" dirty="0" err="1"/>
              <a:t>живот</a:t>
            </a:r>
            <a:r>
              <a:rPr lang="en-AU" sz="2800" dirty="0"/>
              <a:t>. </a:t>
            </a:r>
            <a:endParaRPr lang="bg-BG" sz="2800" dirty="0" smtClean="0"/>
          </a:p>
          <a:p>
            <a:pPr algn="l"/>
            <a:endParaRPr lang="bg-BG" sz="2800" dirty="0"/>
          </a:p>
          <a:p>
            <a:pPr algn="l"/>
            <a:r>
              <a:rPr lang="en-AU" sz="2800" dirty="0" err="1" smtClean="0"/>
              <a:t>Посещаването</a:t>
            </a:r>
            <a:r>
              <a:rPr lang="en-AU" sz="2800" dirty="0" smtClean="0"/>
              <a:t> </a:t>
            </a:r>
            <a:r>
              <a:rPr lang="en-AU" sz="2800" dirty="0" err="1"/>
              <a:t>на</a:t>
            </a:r>
            <a:r>
              <a:rPr lang="en-AU" sz="2800" dirty="0"/>
              <a:t> </a:t>
            </a:r>
            <a:r>
              <a:rPr lang="en-AU" sz="2800" dirty="0" err="1"/>
              <a:t>културни</a:t>
            </a:r>
            <a:r>
              <a:rPr lang="en-AU" sz="2800" dirty="0"/>
              <a:t> </a:t>
            </a:r>
            <a:r>
              <a:rPr lang="en-AU" sz="2800" dirty="0" err="1"/>
              <a:t>събития</a:t>
            </a:r>
            <a:r>
              <a:rPr lang="en-AU" sz="2800" dirty="0"/>
              <a:t> </a:t>
            </a:r>
            <a:r>
              <a:rPr lang="en-AU" sz="2800" dirty="0" err="1"/>
              <a:t>има</a:t>
            </a:r>
            <a:r>
              <a:rPr lang="bg-BG" sz="2800" dirty="0"/>
              <a:t> п</a:t>
            </a:r>
            <a:r>
              <a:rPr lang="en-AU" sz="2800" dirty="0" err="1"/>
              <a:t>оложително</a:t>
            </a:r>
            <a:r>
              <a:rPr lang="en-AU" sz="2800" dirty="0"/>
              <a:t> </a:t>
            </a:r>
            <a:r>
              <a:rPr lang="en-AU" sz="2800" dirty="0" err="1"/>
              <a:t>въздействие</a:t>
            </a:r>
            <a:r>
              <a:rPr lang="en-AU" sz="2800" dirty="0"/>
              <a:t> </a:t>
            </a:r>
            <a:r>
              <a:rPr lang="en-AU" sz="2800" dirty="0" err="1"/>
              <a:t>върху</a:t>
            </a:r>
            <a:r>
              <a:rPr lang="en-AU" sz="2800" dirty="0"/>
              <a:t> </a:t>
            </a:r>
            <a:r>
              <a:rPr lang="en-AU" sz="2800" dirty="0" err="1"/>
              <a:t>качеството</a:t>
            </a:r>
            <a:r>
              <a:rPr lang="en-AU" sz="2800" dirty="0"/>
              <a:t> </a:t>
            </a:r>
            <a:r>
              <a:rPr lang="en-AU" sz="2800" dirty="0" err="1"/>
              <a:t>на</a:t>
            </a:r>
            <a:r>
              <a:rPr lang="en-AU" sz="2800" dirty="0"/>
              <a:t> </a:t>
            </a:r>
            <a:r>
              <a:rPr lang="en-AU" sz="2800" dirty="0" err="1"/>
              <a:t>живот</a:t>
            </a:r>
            <a:r>
              <a:rPr lang="en-AU" sz="2800" dirty="0"/>
              <a:t> </a:t>
            </a:r>
            <a:r>
              <a:rPr lang="bg-BG" sz="2800" dirty="0"/>
              <a:t>с</a:t>
            </a:r>
            <a:r>
              <a:rPr lang="en-AU" sz="2800" dirty="0" err="1"/>
              <a:t>поред</a:t>
            </a:r>
            <a:r>
              <a:rPr lang="bg-BG" sz="2800" dirty="0"/>
              <a:t>: </a:t>
            </a:r>
            <a:r>
              <a:rPr lang="en-AU" sz="2800" dirty="0"/>
              <a:t>67% </a:t>
            </a:r>
            <a:r>
              <a:rPr lang="en-AU" sz="2800" dirty="0" err="1"/>
              <a:t>от</a:t>
            </a:r>
            <a:r>
              <a:rPr lang="en-AU" sz="2800" dirty="0"/>
              <a:t> </a:t>
            </a:r>
            <a:r>
              <a:rPr lang="en-AU" sz="2800" dirty="0" err="1"/>
              <a:t>българите</a:t>
            </a:r>
            <a:r>
              <a:rPr lang="en-AU" sz="2800" dirty="0"/>
              <a:t> с </a:t>
            </a:r>
            <a:r>
              <a:rPr lang="en-AU" sz="2800" dirty="0" err="1"/>
              <a:t>висше</a:t>
            </a:r>
            <a:r>
              <a:rPr lang="en-AU" sz="2800" dirty="0"/>
              <a:t> </a:t>
            </a:r>
            <a:r>
              <a:rPr lang="en-AU" sz="2800" dirty="0" err="1"/>
              <a:t>образование</a:t>
            </a:r>
            <a:r>
              <a:rPr lang="bg-BG" sz="2800" dirty="0"/>
              <a:t>; </a:t>
            </a:r>
            <a:r>
              <a:rPr lang="en-AU" sz="2800" dirty="0"/>
              <a:t>38% </a:t>
            </a:r>
            <a:r>
              <a:rPr lang="en-AU" sz="2800" dirty="0" err="1"/>
              <a:t>от</a:t>
            </a:r>
            <a:r>
              <a:rPr lang="en-AU" sz="2800" dirty="0"/>
              <a:t> </a:t>
            </a:r>
            <a:r>
              <a:rPr lang="en-AU" sz="2800" dirty="0" err="1"/>
              <a:t>българите</a:t>
            </a:r>
            <a:r>
              <a:rPr lang="en-AU" sz="2800" dirty="0"/>
              <a:t> </a:t>
            </a:r>
            <a:r>
              <a:rPr lang="en-AU" sz="2800" dirty="0" err="1"/>
              <a:t>със</a:t>
            </a:r>
            <a:r>
              <a:rPr lang="en-AU" sz="2800" dirty="0"/>
              <a:t> </a:t>
            </a:r>
            <a:r>
              <a:rPr lang="en-AU" sz="2800" dirty="0" err="1"/>
              <a:t>средно</a:t>
            </a:r>
            <a:r>
              <a:rPr lang="en-AU" sz="2800" dirty="0"/>
              <a:t> и </a:t>
            </a:r>
            <a:r>
              <a:rPr lang="en-AU" sz="2800" dirty="0" err="1"/>
              <a:t>полувисше</a:t>
            </a:r>
            <a:r>
              <a:rPr lang="en-AU" sz="2800" dirty="0"/>
              <a:t> </a:t>
            </a:r>
            <a:r>
              <a:rPr lang="en-AU" sz="2800" dirty="0" err="1"/>
              <a:t>образование</a:t>
            </a:r>
            <a:r>
              <a:rPr lang="bg-BG" sz="2800" dirty="0"/>
              <a:t>; </a:t>
            </a:r>
            <a:r>
              <a:rPr lang="en-AU" sz="2800" dirty="0"/>
              <a:t>22% </a:t>
            </a:r>
            <a:r>
              <a:rPr lang="en-AU" sz="2800" dirty="0" err="1"/>
              <a:t>от</a:t>
            </a:r>
            <a:r>
              <a:rPr lang="en-AU" sz="2800" dirty="0"/>
              <a:t> </a:t>
            </a:r>
            <a:r>
              <a:rPr lang="en-AU" sz="2800" dirty="0" err="1"/>
              <a:t>българите</a:t>
            </a:r>
            <a:r>
              <a:rPr lang="en-AU" sz="2800" dirty="0"/>
              <a:t> с </a:t>
            </a:r>
            <a:r>
              <a:rPr lang="en-AU" sz="2800" dirty="0" err="1"/>
              <a:t>основно</a:t>
            </a:r>
            <a:r>
              <a:rPr lang="en-AU" sz="2800" dirty="0"/>
              <a:t> и </a:t>
            </a:r>
            <a:r>
              <a:rPr lang="en-AU" sz="2800" dirty="0" err="1"/>
              <a:t>по-ниско</a:t>
            </a:r>
            <a:r>
              <a:rPr lang="en-AU" sz="2800" dirty="0"/>
              <a:t> </a:t>
            </a:r>
            <a:r>
              <a:rPr lang="en-AU" sz="2800" dirty="0" err="1"/>
              <a:t>образование</a:t>
            </a:r>
            <a:r>
              <a:rPr lang="en-AU" sz="2800" dirty="0"/>
              <a:t>.</a:t>
            </a:r>
            <a:endParaRPr lang="en-US" sz="2800" dirty="0"/>
          </a:p>
          <a:p>
            <a:pPr algn="l"/>
            <a:endParaRPr lang="bg-BG" sz="2800" b="1" dirty="0" smtClean="0"/>
          </a:p>
          <a:p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204864"/>
            <a:ext cx="7772400" cy="4032448"/>
          </a:xfrm>
        </p:spPr>
        <p:txBody>
          <a:bodyPr>
            <a:normAutofit/>
          </a:bodyPr>
          <a:lstStyle/>
          <a:p>
            <a:pPr algn="l"/>
            <a:r>
              <a:rPr lang="bg-BG" b="1" dirty="0"/>
              <a:t>НО…</a:t>
            </a:r>
            <a:endParaRPr lang="en-US" b="1" dirty="0"/>
          </a:p>
          <a:p>
            <a:pPr algn="l"/>
            <a:r>
              <a:rPr lang="en-AU" sz="2400" dirty="0" err="1"/>
              <a:t>Основни</a:t>
            </a:r>
            <a:r>
              <a:rPr lang="en-AU" sz="2400" dirty="0"/>
              <a:t> </a:t>
            </a:r>
            <a:r>
              <a:rPr lang="en-AU" sz="2400" dirty="0" err="1"/>
              <a:t>причини</a:t>
            </a:r>
            <a:r>
              <a:rPr lang="en-AU" sz="2400" dirty="0"/>
              <a:t> </a:t>
            </a:r>
            <a:r>
              <a:rPr lang="en-AU" sz="2400" dirty="0" err="1"/>
              <a:t>младите</a:t>
            </a:r>
            <a:r>
              <a:rPr lang="en-AU" sz="2400" dirty="0"/>
              <a:t> </a:t>
            </a:r>
            <a:r>
              <a:rPr lang="en-AU" sz="2400" dirty="0" err="1"/>
              <a:t>хора</a:t>
            </a:r>
            <a:r>
              <a:rPr lang="en-AU" sz="2400" dirty="0"/>
              <a:t> </a:t>
            </a:r>
            <a:endParaRPr lang="bg-BG" sz="2400" dirty="0" smtClean="0"/>
          </a:p>
          <a:p>
            <a:pPr algn="l"/>
            <a:r>
              <a:rPr lang="en-AU" sz="2400" dirty="0" err="1" smtClean="0"/>
              <a:t>да</a:t>
            </a:r>
            <a:r>
              <a:rPr lang="en-AU" sz="2400" dirty="0" smtClean="0"/>
              <a:t> </a:t>
            </a:r>
            <a:r>
              <a:rPr lang="en-AU" sz="2400" dirty="0" err="1"/>
              <a:t>не</a:t>
            </a:r>
            <a:r>
              <a:rPr lang="en-AU" sz="2400" dirty="0"/>
              <a:t> </a:t>
            </a:r>
            <a:r>
              <a:rPr lang="en-AU" sz="2400" dirty="0" err="1"/>
              <a:t>посещават</a:t>
            </a:r>
            <a:r>
              <a:rPr lang="en-AU" sz="2400" dirty="0"/>
              <a:t> </a:t>
            </a:r>
            <a:r>
              <a:rPr lang="en-AU" sz="2400" dirty="0" err="1"/>
              <a:t>културни</a:t>
            </a:r>
            <a:r>
              <a:rPr lang="en-AU" sz="2400" dirty="0"/>
              <a:t> </a:t>
            </a:r>
            <a:r>
              <a:rPr lang="en-AU" sz="2400" dirty="0" err="1"/>
              <a:t>събития</a:t>
            </a:r>
            <a:r>
              <a:rPr lang="bg-BG" sz="2400" dirty="0"/>
              <a:t> са: </a:t>
            </a:r>
            <a:endParaRPr lang="bg-BG" sz="2400" dirty="0" smtClean="0"/>
          </a:p>
          <a:p>
            <a:pPr marL="379476" indent="-342900" algn="l">
              <a:buFont typeface="Arial" panose="020B0604020202020204" pitchFamily="34" charset="0"/>
              <a:buChar char="•"/>
            </a:pPr>
            <a:r>
              <a:rPr lang="bg-BG" sz="2400" dirty="0" smtClean="0"/>
              <a:t>н</a:t>
            </a:r>
            <a:r>
              <a:rPr lang="en-AU" sz="2400" dirty="0" err="1"/>
              <a:t>иско</a:t>
            </a:r>
            <a:r>
              <a:rPr lang="en-AU" sz="2400" dirty="0"/>
              <a:t> </a:t>
            </a:r>
            <a:r>
              <a:rPr lang="en-AU" sz="2400" dirty="0" err="1"/>
              <a:t>художествено</a:t>
            </a:r>
            <a:r>
              <a:rPr lang="en-AU" sz="2400" dirty="0"/>
              <a:t> </a:t>
            </a:r>
            <a:r>
              <a:rPr lang="en-AU" sz="2400" dirty="0" err="1"/>
              <a:t>качество</a:t>
            </a:r>
            <a:r>
              <a:rPr lang="bg-BG" sz="2400" dirty="0"/>
              <a:t> (</a:t>
            </a:r>
            <a:r>
              <a:rPr lang="en-AU" sz="2400" dirty="0"/>
              <a:t>7%</a:t>
            </a:r>
            <a:r>
              <a:rPr lang="bg-BG" sz="2400" dirty="0"/>
              <a:t>); </a:t>
            </a:r>
            <a:endParaRPr lang="bg-BG" sz="2400" dirty="0" smtClean="0"/>
          </a:p>
          <a:p>
            <a:pPr marL="379476" indent="-342900" algn="l">
              <a:buFont typeface="Arial" panose="020B0604020202020204" pitchFamily="34" charset="0"/>
              <a:buChar char="•"/>
            </a:pPr>
            <a:r>
              <a:rPr lang="bg-BG" sz="2400" dirty="0" smtClean="0"/>
              <a:t>л</a:t>
            </a:r>
            <a:r>
              <a:rPr lang="en-AU" sz="2400" dirty="0" err="1"/>
              <a:t>ипса</a:t>
            </a:r>
            <a:r>
              <a:rPr lang="en-AU" sz="2400" dirty="0"/>
              <a:t> </a:t>
            </a:r>
            <a:r>
              <a:rPr lang="en-AU" sz="2400" dirty="0" err="1"/>
              <a:t>на</a:t>
            </a:r>
            <a:r>
              <a:rPr lang="en-AU" sz="2400" dirty="0"/>
              <a:t> </a:t>
            </a:r>
            <a:r>
              <a:rPr lang="en-AU" sz="2400" dirty="0" err="1"/>
              <a:t>приятелско</a:t>
            </a:r>
            <a:r>
              <a:rPr lang="en-AU" sz="2400" dirty="0"/>
              <a:t> </a:t>
            </a:r>
            <a:r>
              <a:rPr lang="en-AU" sz="2400" dirty="0" err="1"/>
              <a:t>признание</a:t>
            </a:r>
            <a:r>
              <a:rPr lang="bg-BG" sz="2400" dirty="0"/>
              <a:t> (</a:t>
            </a:r>
            <a:r>
              <a:rPr lang="en-AU" sz="2400" dirty="0"/>
              <a:t>8%</a:t>
            </a:r>
            <a:r>
              <a:rPr lang="bg-BG" sz="2400" dirty="0"/>
              <a:t>); </a:t>
            </a:r>
            <a:endParaRPr lang="bg-BG" sz="2400" dirty="0" smtClean="0"/>
          </a:p>
          <a:p>
            <a:pPr marL="379476" indent="-342900" algn="l">
              <a:buFont typeface="Arial" panose="020B0604020202020204" pitchFamily="34" charset="0"/>
              <a:buChar char="•"/>
            </a:pPr>
            <a:r>
              <a:rPr lang="bg-BG" sz="2400" dirty="0" smtClean="0"/>
              <a:t>л</a:t>
            </a:r>
            <a:r>
              <a:rPr lang="en-AU" sz="2400" dirty="0" err="1"/>
              <a:t>ипса</a:t>
            </a:r>
            <a:r>
              <a:rPr lang="en-AU" sz="2400" dirty="0"/>
              <a:t> </a:t>
            </a:r>
            <a:r>
              <a:rPr lang="en-AU" sz="2400" dirty="0" err="1"/>
              <a:t>на</a:t>
            </a:r>
            <a:r>
              <a:rPr lang="en-AU" sz="2400" dirty="0"/>
              <a:t> </a:t>
            </a:r>
            <a:r>
              <a:rPr lang="en-AU" sz="2400" dirty="0" err="1"/>
              <a:t>семейно</a:t>
            </a:r>
            <a:r>
              <a:rPr lang="en-AU" sz="2400" dirty="0"/>
              <a:t> </a:t>
            </a:r>
            <a:r>
              <a:rPr lang="en-AU" sz="2400" dirty="0" err="1"/>
              <a:t>насърчение</a:t>
            </a:r>
            <a:r>
              <a:rPr lang="en-AU" sz="2400" dirty="0"/>
              <a:t> </a:t>
            </a:r>
            <a:r>
              <a:rPr lang="bg-BG" sz="2400" dirty="0"/>
              <a:t>(</a:t>
            </a:r>
            <a:r>
              <a:rPr lang="en-AU" sz="2400" dirty="0"/>
              <a:t>31%</a:t>
            </a:r>
            <a:r>
              <a:rPr lang="bg-BG" sz="2400" dirty="0"/>
              <a:t>); </a:t>
            </a:r>
            <a:endParaRPr lang="bg-BG" sz="2400" dirty="0" smtClean="0"/>
          </a:p>
          <a:p>
            <a:pPr marL="379476" indent="-342900" algn="l">
              <a:buFont typeface="Arial" panose="020B0604020202020204" pitchFamily="34" charset="0"/>
              <a:buChar char="•"/>
            </a:pPr>
            <a:r>
              <a:rPr lang="bg-BG" sz="2400" dirty="0" smtClean="0"/>
              <a:t>л</a:t>
            </a:r>
            <a:r>
              <a:rPr lang="en-AU" sz="2400" dirty="0" err="1"/>
              <a:t>ипса</a:t>
            </a:r>
            <a:r>
              <a:rPr lang="en-AU" sz="2400" dirty="0"/>
              <a:t> </a:t>
            </a:r>
            <a:r>
              <a:rPr lang="en-AU" sz="2400" dirty="0" err="1"/>
              <a:t>на</a:t>
            </a:r>
            <a:r>
              <a:rPr lang="en-AU" sz="2400" dirty="0"/>
              <a:t> </a:t>
            </a:r>
            <a:r>
              <a:rPr lang="en-AU" sz="2400" dirty="0" err="1"/>
              <a:t>културни</a:t>
            </a:r>
            <a:r>
              <a:rPr lang="en-AU" sz="2400" dirty="0"/>
              <a:t> </a:t>
            </a:r>
            <a:r>
              <a:rPr lang="en-AU" sz="2400" dirty="0" err="1"/>
              <a:t>събития</a:t>
            </a:r>
            <a:r>
              <a:rPr lang="en-AU" sz="2400" dirty="0"/>
              <a:t> в </a:t>
            </a:r>
            <a:r>
              <a:rPr lang="en-AU" sz="2400" dirty="0" err="1" smtClean="0"/>
              <a:t>населено</a:t>
            </a:r>
            <a:r>
              <a:rPr lang="bg-BG" sz="2400" dirty="0" smtClean="0"/>
              <a:t>то</a:t>
            </a:r>
            <a:r>
              <a:rPr lang="en-AU" sz="2400" dirty="0" smtClean="0"/>
              <a:t> </a:t>
            </a:r>
            <a:r>
              <a:rPr lang="en-AU" sz="2400" dirty="0" err="1"/>
              <a:t>място</a:t>
            </a:r>
            <a:r>
              <a:rPr lang="en-AU" sz="2400" dirty="0"/>
              <a:t> </a:t>
            </a:r>
            <a:r>
              <a:rPr lang="bg-BG" sz="2400" dirty="0"/>
              <a:t>(</a:t>
            </a:r>
            <a:r>
              <a:rPr lang="en-AU" sz="2400" dirty="0"/>
              <a:t>35%</a:t>
            </a:r>
            <a:r>
              <a:rPr lang="bg-BG" sz="2400" dirty="0" smtClean="0"/>
              <a:t>);</a:t>
            </a:r>
          </a:p>
          <a:p>
            <a:pPr marL="379476" indent="-342900" algn="l">
              <a:buFont typeface="Arial" panose="020B0604020202020204" pitchFamily="34" charset="0"/>
              <a:buChar char="•"/>
            </a:pPr>
            <a:r>
              <a:rPr lang="bg-BG" sz="2400" dirty="0" smtClean="0"/>
              <a:t>л</a:t>
            </a:r>
            <a:r>
              <a:rPr lang="en-AU" sz="2400" dirty="0" err="1"/>
              <a:t>ипса</a:t>
            </a:r>
            <a:r>
              <a:rPr lang="en-AU" sz="2400" dirty="0"/>
              <a:t> </a:t>
            </a:r>
            <a:r>
              <a:rPr lang="en-AU" sz="2400" dirty="0" err="1"/>
              <a:t>на</a:t>
            </a:r>
            <a:r>
              <a:rPr lang="en-AU" sz="2400" dirty="0"/>
              <a:t> </a:t>
            </a:r>
            <a:r>
              <a:rPr lang="en-AU" sz="2400" dirty="0" err="1"/>
              <a:t>интерес</a:t>
            </a:r>
            <a:r>
              <a:rPr lang="en-AU" sz="2400" dirty="0"/>
              <a:t> </a:t>
            </a:r>
            <a:r>
              <a:rPr lang="bg-BG" sz="2400" dirty="0"/>
              <a:t>(</a:t>
            </a:r>
            <a:r>
              <a:rPr lang="en-AU" sz="2400" dirty="0"/>
              <a:t>48%</a:t>
            </a:r>
            <a:r>
              <a:rPr lang="bg-BG" sz="2400" dirty="0"/>
              <a:t>); с</a:t>
            </a:r>
            <a:r>
              <a:rPr lang="en-AU" sz="2400" dirty="0" err="1"/>
              <a:t>къпи</a:t>
            </a:r>
            <a:r>
              <a:rPr lang="en-AU" sz="2400" dirty="0"/>
              <a:t> </a:t>
            </a:r>
            <a:r>
              <a:rPr lang="en-AU" sz="2400" dirty="0" err="1"/>
              <a:t>билети</a:t>
            </a:r>
            <a:r>
              <a:rPr lang="en-AU" sz="2400" dirty="0"/>
              <a:t> </a:t>
            </a:r>
            <a:r>
              <a:rPr lang="bg-BG" sz="2400" dirty="0"/>
              <a:t>(</a:t>
            </a:r>
            <a:r>
              <a:rPr lang="en-AU" sz="2400" dirty="0"/>
              <a:t>53%</a:t>
            </a:r>
            <a:r>
              <a:rPr lang="bg-BG" sz="2400" dirty="0"/>
              <a:t>). </a:t>
            </a:r>
            <a:endParaRPr lang="en-US" sz="2400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</a:t>
            </a:r>
            <a:r>
              <a:rPr lang="bg-BG" sz="2400" dirty="0" smtClean="0">
                <a:cs typeface="Aharoni" panose="02010803020104030203" pitchFamily="2" charset="-79"/>
              </a:rPr>
              <a:t>– НЕЩО </a:t>
            </a:r>
            <a:r>
              <a:rPr lang="bg-BG" sz="2400" dirty="0">
                <a:cs typeface="Aharoni" panose="02010803020104030203" pitchFamily="2" charset="-79"/>
              </a:rPr>
              <a:t>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060848"/>
            <a:ext cx="7772400" cy="3960440"/>
          </a:xfrm>
        </p:spPr>
        <p:txBody>
          <a:bodyPr>
            <a:normAutofit/>
          </a:bodyPr>
          <a:lstStyle/>
          <a:p>
            <a:pPr algn="l"/>
            <a:r>
              <a:rPr lang="bg-BG" sz="2200" dirty="0" smtClean="0"/>
              <a:t>Затова днес ще се опитаме да открехнем вратата на музикалното възприятие…</a:t>
            </a:r>
          </a:p>
          <a:p>
            <a:pPr algn="l"/>
            <a:endParaRPr lang="bg-BG" sz="2600" b="1" dirty="0" smtClean="0"/>
          </a:p>
          <a:p>
            <a:pPr algn="l"/>
            <a:r>
              <a:rPr lang="bg-BG" sz="2600" b="1" dirty="0" smtClean="0"/>
              <a:t>Какво да слушаме? </a:t>
            </a:r>
          </a:p>
          <a:p>
            <a:pPr algn="l"/>
            <a:r>
              <a:rPr lang="bg-BG" sz="2600" b="1" dirty="0" smtClean="0"/>
              <a:t>Как да слушаме? </a:t>
            </a:r>
          </a:p>
          <a:p>
            <a:pPr algn="l"/>
            <a:endParaRPr lang="bg-BG" sz="2200" dirty="0" smtClean="0"/>
          </a:p>
          <a:p>
            <a:pPr algn="l"/>
            <a:r>
              <a:rPr lang="bg-BG" sz="2200" b="1" dirty="0" smtClean="0"/>
              <a:t>Как да разбираме музиката?</a:t>
            </a:r>
          </a:p>
          <a:p>
            <a:pPr algn="l"/>
            <a:r>
              <a:rPr lang="bg-BG" sz="2200" b="1" dirty="0" smtClean="0"/>
              <a:t>Има ли съдържание музиката?</a:t>
            </a:r>
          </a:p>
          <a:p>
            <a:pPr algn="l"/>
            <a:r>
              <a:rPr lang="bg-BG" sz="2200" b="1" dirty="0" smtClean="0"/>
              <a:t>Можем ли да обясним музиката?</a:t>
            </a:r>
          </a:p>
          <a:p>
            <a:pPr algn="l"/>
            <a:endParaRPr lang="bg-BG" sz="2200" b="1" dirty="0"/>
          </a:p>
          <a:p>
            <a:pPr algn="l"/>
            <a:r>
              <a:rPr lang="bg-BG" sz="2400" b="1" dirty="0"/>
              <a:t>Как да откриваме красивото в музиката?</a:t>
            </a:r>
          </a:p>
          <a:p>
            <a:pPr algn="l"/>
            <a:endParaRPr lang="bg-BG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76" y="692696"/>
            <a:ext cx="7772400" cy="936104"/>
          </a:xfrm>
        </p:spPr>
        <p:txBody>
          <a:bodyPr>
            <a:normAutofit fontScale="90000"/>
          </a:bodyPr>
          <a:lstStyle/>
          <a:p>
            <a:r>
              <a:rPr lang="bg-BG" sz="28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800" dirty="0">
                <a:cs typeface="Aharoni" panose="02010803020104030203" pitchFamily="2" charset="-79"/>
              </a:rPr>
            </a:br>
            <a:r>
              <a:rPr lang="bg-BG" sz="2800" dirty="0">
                <a:cs typeface="Aharoni" panose="02010803020104030203" pitchFamily="2" charset="-79"/>
              </a:rPr>
              <a:t>И ВЪЗВИШЕНО</a:t>
            </a:r>
            <a:endParaRPr lang="bg-BG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204864"/>
            <a:ext cx="7772400" cy="3816424"/>
          </a:xfrm>
        </p:spPr>
        <p:txBody>
          <a:bodyPr>
            <a:noAutofit/>
          </a:bodyPr>
          <a:lstStyle/>
          <a:p>
            <a:pPr algn="l"/>
            <a:r>
              <a:rPr lang="bg-BG" sz="2500" dirty="0">
                <a:cs typeface="Aharoni" panose="02010803020104030203" pitchFamily="2" charset="-79"/>
              </a:rPr>
              <a:t>Красивото в изкуството. </a:t>
            </a:r>
          </a:p>
          <a:p>
            <a:pPr algn="l"/>
            <a:r>
              <a:rPr lang="bg-BG" sz="2500" dirty="0">
                <a:cs typeface="Aharoni" panose="02010803020104030203" pitchFamily="2" charset="-79"/>
              </a:rPr>
              <a:t>Идеалът – висша форма на красивото.</a:t>
            </a:r>
          </a:p>
          <a:p>
            <a:pPr algn="l"/>
            <a:r>
              <a:rPr lang="bg-BG" sz="2500" dirty="0">
                <a:cs typeface="Aharoni" panose="02010803020104030203" pitchFamily="2" charset="-79"/>
              </a:rPr>
              <a:t>При </a:t>
            </a:r>
            <a:r>
              <a:rPr lang="bg-BG" sz="2500" dirty="0" smtClean="0">
                <a:cs typeface="Aharoni" panose="02010803020104030203" pitchFamily="2" charset="-79"/>
              </a:rPr>
              <a:t>класическото </a:t>
            </a:r>
            <a:r>
              <a:rPr lang="bg-BG" sz="2500" dirty="0">
                <a:cs typeface="Aharoni" panose="02010803020104030203" pitchFamily="2" charset="-79"/>
              </a:rPr>
              <a:t>изкуство съдържанието е конкретната идея и формата отговаря на това съдържание.</a:t>
            </a:r>
          </a:p>
          <a:p>
            <a:pPr algn="l"/>
            <a:r>
              <a:rPr lang="bg-BG" sz="2500" dirty="0"/>
              <a:t>Вкусът е субективен, но може да е и всеобщ. </a:t>
            </a:r>
            <a:endParaRPr lang="bg-BG" sz="2500" dirty="0" smtClean="0"/>
          </a:p>
          <a:p>
            <a:pPr algn="l"/>
            <a:r>
              <a:rPr lang="bg-BG" sz="2500" dirty="0" smtClean="0"/>
              <a:t>Всеки </a:t>
            </a:r>
            <a:r>
              <a:rPr lang="bg-BG" sz="2500" dirty="0"/>
              <a:t>човек има пълна свобода да излага вкуса си, но от друга страна никой не може да те накара да приемеш нещо за красиво.</a:t>
            </a:r>
          </a:p>
          <a:p>
            <a:pPr algn="l"/>
            <a:endParaRPr lang="bg-BG" sz="2500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8631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132856"/>
            <a:ext cx="7772400" cy="3888432"/>
          </a:xfrm>
        </p:spPr>
        <p:txBody>
          <a:bodyPr>
            <a:normAutofit lnSpcReduction="10000"/>
          </a:bodyPr>
          <a:lstStyle/>
          <a:p>
            <a:pPr algn="l"/>
            <a:r>
              <a:rPr lang="bg-BG" sz="2400" dirty="0"/>
              <a:t>Има ли начин да се чувствам възвишен… удовлетворен… успокоен…</a:t>
            </a:r>
          </a:p>
          <a:p>
            <a:pPr algn="l"/>
            <a:r>
              <a:rPr lang="bg-BG" sz="2400" dirty="0" smtClean="0"/>
              <a:t>чрез </a:t>
            </a:r>
            <a:r>
              <a:rPr lang="bg-BG" sz="2400" dirty="0"/>
              <a:t>музиката?</a:t>
            </a:r>
          </a:p>
          <a:p>
            <a:pPr algn="l"/>
            <a:endParaRPr lang="bg-BG" sz="2400" dirty="0" smtClean="0"/>
          </a:p>
          <a:p>
            <a:pPr algn="l"/>
            <a:r>
              <a:rPr lang="bg-BG" sz="2400" dirty="0"/>
              <a:t>т</a:t>
            </a:r>
            <a:r>
              <a:rPr lang="bg-BG" sz="2400" dirty="0" smtClean="0"/>
              <a:t>.е</a:t>
            </a:r>
            <a:r>
              <a:rPr lang="bg-BG" sz="2400" dirty="0"/>
              <a:t>. помага ли ми музиката. </a:t>
            </a:r>
            <a:endParaRPr lang="bg-BG" sz="2400" dirty="0" smtClean="0"/>
          </a:p>
          <a:p>
            <a:pPr algn="l"/>
            <a:r>
              <a:rPr lang="bg-BG" sz="2400" dirty="0" smtClean="0"/>
              <a:t>Коя </a:t>
            </a:r>
            <a:r>
              <a:rPr lang="bg-BG" sz="2400" dirty="0"/>
              <a:t>музика </a:t>
            </a:r>
            <a:r>
              <a:rPr lang="bg-BG" sz="2400" dirty="0" smtClean="0"/>
              <a:t>помага?</a:t>
            </a:r>
            <a:endParaRPr lang="bg-BG" sz="2400" dirty="0"/>
          </a:p>
          <a:p>
            <a:pPr algn="l"/>
            <a:r>
              <a:rPr lang="bg-BG" sz="2400" dirty="0"/>
              <a:t>Коя музика за какво </a:t>
            </a:r>
            <a:r>
              <a:rPr lang="bg-BG" sz="2400" dirty="0" smtClean="0"/>
              <a:t>е…</a:t>
            </a:r>
            <a:endParaRPr lang="bg-BG" sz="2400" dirty="0"/>
          </a:p>
          <a:p>
            <a:pPr algn="l"/>
            <a:r>
              <a:rPr lang="bg-BG" sz="2400" dirty="0" smtClean="0"/>
              <a:t>и </a:t>
            </a:r>
            <a:r>
              <a:rPr lang="bg-BG" sz="2400" dirty="0"/>
              <a:t>т.н. въпроси, които тъпсят своите отговори в семинара </a:t>
            </a:r>
          </a:p>
          <a:p>
            <a:pPr algn="l"/>
            <a:r>
              <a:rPr lang="bg-BG" sz="2400" b="1" dirty="0"/>
              <a:t>МУЗИАТА – НЕЩО КРАСИВО И </a:t>
            </a:r>
            <a:r>
              <a:rPr lang="bg-BG" sz="2400" b="1" dirty="0" smtClean="0"/>
              <a:t>ВЪЗВИШЕНО.</a:t>
            </a:r>
            <a:endParaRPr lang="bg-BG" sz="2400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276872"/>
            <a:ext cx="7772400" cy="3672408"/>
          </a:xfrm>
        </p:spPr>
        <p:txBody>
          <a:bodyPr>
            <a:normAutofit fontScale="92500"/>
          </a:bodyPr>
          <a:lstStyle/>
          <a:p>
            <a:pPr marL="0" algn="l"/>
            <a:r>
              <a:rPr lang="bg-BG" sz="2400" dirty="0"/>
              <a:t>От дълбока древност музиката е свещенодействие </a:t>
            </a:r>
            <a:endParaRPr lang="bg-BG" sz="2400" dirty="0" smtClean="0"/>
          </a:p>
          <a:p>
            <a:pPr marL="0" algn="l"/>
            <a:r>
              <a:rPr lang="bg-BG" sz="2400" dirty="0" smtClean="0"/>
              <a:t>и </a:t>
            </a:r>
            <a:r>
              <a:rPr lang="bg-BG" sz="2400" dirty="0"/>
              <a:t>като такова има голяма сила на въздействие. </a:t>
            </a:r>
            <a:endParaRPr lang="bg-BG" sz="2400" dirty="0" smtClean="0"/>
          </a:p>
          <a:p>
            <a:pPr marL="0" algn="l"/>
            <a:r>
              <a:rPr lang="bg-BG" sz="2400" dirty="0" smtClean="0"/>
              <a:t>А </a:t>
            </a:r>
            <a:r>
              <a:rPr lang="bg-BG" sz="2400" dirty="0"/>
              <a:t>това въздействие, този начин на бърза и силна връзка е и нейния семиотичен и комуникационен заряд.</a:t>
            </a:r>
          </a:p>
          <a:p>
            <a:pPr marL="0" algn="l"/>
            <a:r>
              <a:rPr lang="bg-BG" sz="2400" dirty="0"/>
              <a:t>Емоционалната природа на музиката й дава мощна сила на влияние и тази сила, ако се впрегне в нужната ни посока, </a:t>
            </a:r>
            <a:r>
              <a:rPr lang="bg-BG" sz="2400" dirty="0" smtClean="0"/>
              <a:t>дава възможност за естетическо възприятие и култивиране на вкус и висока култура</a:t>
            </a:r>
            <a:r>
              <a:rPr lang="bg-BG" sz="2400" dirty="0"/>
              <a:t>. </a:t>
            </a:r>
          </a:p>
          <a:p>
            <a:pPr algn="l"/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176464"/>
          </a:xfrm>
        </p:spPr>
        <p:txBody>
          <a:bodyPr>
            <a:normAutofit/>
          </a:bodyPr>
          <a:lstStyle/>
          <a:p>
            <a:pPr marL="0" algn="l"/>
            <a:r>
              <a:rPr lang="bg-BG" sz="2200" dirty="0"/>
              <a:t>Факт е, че музиката и музикалните процеси са носители на вплетена във фактурата на произведенията знаковост. </a:t>
            </a:r>
          </a:p>
          <a:p>
            <a:pPr marL="0" algn="l"/>
            <a:r>
              <a:rPr lang="bg-BG" sz="2200" dirty="0"/>
              <a:t>В изпълнителската практика, в специфичната си обвързаност с </a:t>
            </a:r>
            <a:r>
              <a:rPr lang="bg-BG" sz="2200" dirty="0" smtClean="0"/>
              <a:t>публиката, </a:t>
            </a:r>
            <a:r>
              <a:rPr lang="bg-BG" sz="2200" dirty="0"/>
              <a:t>също може да се търси специално влияние. </a:t>
            </a:r>
          </a:p>
          <a:p>
            <a:pPr marL="0" algn="l"/>
            <a:r>
              <a:rPr lang="bg-BG" sz="2200" dirty="0"/>
              <a:t>Тези закодирани символи, които предизвикват определена реакция у слушателите – било то положителна или не, но при всички случаи свързана с емоционалността – е целта на всеки правещ, свирещ, продуциращ, организиращ музикален продукт. 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060848"/>
            <a:ext cx="7772400" cy="4104456"/>
          </a:xfrm>
        </p:spPr>
        <p:txBody>
          <a:bodyPr>
            <a:normAutofit lnSpcReduction="10000"/>
          </a:bodyPr>
          <a:lstStyle/>
          <a:p>
            <a:pPr marL="0" algn="l"/>
            <a:r>
              <a:rPr lang="bg-BG" dirty="0" smtClean="0"/>
              <a:t>Но да си припомним:</a:t>
            </a:r>
          </a:p>
          <a:p>
            <a:pPr marL="0" algn="l"/>
            <a:r>
              <a:rPr lang="bg-BG" dirty="0" smtClean="0"/>
              <a:t>МУЗИКА </a:t>
            </a:r>
            <a:r>
              <a:rPr lang="bg-BG" dirty="0"/>
              <a:t>(от </a:t>
            </a:r>
            <a:r>
              <a:rPr lang="bg-BG" dirty="0">
                <a:hlinkClick r:id="rId2" tooltip="Гръцки език"/>
              </a:rPr>
              <a:t>гръцки</a:t>
            </a:r>
            <a:r>
              <a:rPr lang="bg-BG" dirty="0"/>
              <a:t>: </a:t>
            </a:r>
            <a:r>
              <a:rPr lang="el-GR" i="1" dirty="0"/>
              <a:t>μουσική</a:t>
            </a:r>
            <a:r>
              <a:rPr lang="bg-BG" dirty="0"/>
              <a:t>, „изкуство на музите“) </a:t>
            </a:r>
            <a:r>
              <a:rPr lang="bg-BG" dirty="0" smtClean="0"/>
              <a:t>това е вид </a:t>
            </a:r>
            <a:r>
              <a:rPr lang="bg-BG" dirty="0"/>
              <a:t>изкуство, в което средството за изразяване е звукът. </a:t>
            </a:r>
            <a:endParaRPr lang="bg-BG" dirty="0" smtClean="0"/>
          </a:p>
          <a:p>
            <a:pPr marL="0" algn="l"/>
            <a:r>
              <a:rPr lang="bg-BG" dirty="0" smtClean="0"/>
              <a:t>Основни </a:t>
            </a:r>
            <a:r>
              <a:rPr lang="bg-BG" dirty="0"/>
              <a:t>елементи на музиката са мелодията, хармонията, ритъмът. </a:t>
            </a:r>
          </a:p>
          <a:p>
            <a:pPr marL="0" algn="l"/>
            <a:r>
              <a:rPr lang="bg-BG" dirty="0"/>
              <a:t>Създаването, изпълнението, значимостта и дори определението за музика варира в различните култури, както и в зависимост от социалния контекст. </a:t>
            </a:r>
          </a:p>
          <a:p>
            <a:pPr marL="0" algn="l"/>
            <a:r>
              <a:rPr lang="bg-BG" dirty="0"/>
              <a:t>Музиката може да бъде организирана и импровизирана, може да е дори алеаторна. </a:t>
            </a:r>
            <a:endParaRPr lang="bg-BG" dirty="0" smtClean="0"/>
          </a:p>
          <a:p>
            <a:pPr marL="0" algn="l"/>
            <a:r>
              <a:rPr lang="bg-BG" dirty="0" smtClean="0"/>
              <a:t>Тя </a:t>
            </a:r>
            <a:r>
              <a:rPr lang="bg-BG" dirty="0"/>
              <a:t>може да се раздели на жанрове и под-жанрове, но често разграничението и връзките между различните жанрове са трудноопределими, а понякога и спорни.</a:t>
            </a:r>
          </a:p>
          <a:p>
            <a:pPr algn="l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176464"/>
          </a:xfrm>
        </p:spPr>
        <p:txBody>
          <a:bodyPr>
            <a:normAutofit fontScale="92500" lnSpcReduction="10000"/>
          </a:bodyPr>
          <a:lstStyle/>
          <a:p>
            <a:pPr marL="0" algn="l"/>
            <a:r>
              <a:rPr lang="ru-RU" dirty="0"/>
              <a:t>Терминът «музика» е претърпял концептуално развитие.</a:t>
            </a:r>
            <a:endParaRPr lang="bg-BG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ru-RU" dirty="0"/>
              <a:t>Латинската дума </a:t>
            </a:r>
            <a:r>
              <a:rPr lang="en-US" dirty="0" err="1"/>
              <a:t>musica</a:t>
            </a:r>
            <a:r>
              <a:rPr lang="bg-BG" dirty="0"/>
              <a:t> има гръцки произход, а гръцкото </a:t>
            </a:r>
            <a:r>
              <a:rPr lang="en-US" dirty="0" err="1"/>
              <a:t>moysicos</a:t>
            </a:r>
            <a:r>
              <a:rPr lang="bg-BG" dirty="0"/>
              <a:t> е прилагателно, латинизацията го превръща сравнително скоро в съществително.</a:t>
            </a:r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bg-BG" dirty="0"/>
              <a:t>През средните векове музиката се свързва с изкуството на добро пеене и </a:t>
            </a:r>
            <a:r>
              <a:rPr lang="bg-BG" dirty="0" smtClean="0"/>
              <a:t>свирене</a:t>
            </a:r>
            <a:r>
              <a:rPr lang="bg-BG" dirty="0"/>
              <a:t>.</a:t>
            </a:r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bg-BG" dirty="0"/>
              <a:t>В </a:t>
            </a:r>
            <a:r>
              <a:rPr lang="en-US" dirty="0"/>
              <a:t>VI</a:t>
            </a:r>
            <a:r>
              <a:rPr lang="bg-BG" dirty="0"/>
              <a:t> в. Касиодорус пише, че това е дисциплина или наука, която се занимава с числа </a:t>
            </a:r>
            <a:r>
              <a:rPr lang="ru-RU" dirty="0"/>
              <a:t>В средновековието музиката се е схващала като дейност, а не като продукт. </a:t>
            </a:r>
            <a:endParaRPr lang="bg-BG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bg-BG" dirty="0"/>
              <a:t>В Ренесанса постепенно музиката се утвърждава като продукт и заради нотния запис – нотното писмо (</a:t>
            </a:r>
            <a:r>
              <a:rPr lang="en-US" dirty="0"/>
              <a:t>IX</a:t>
            </a:r>
            <a:r>
              <a:rPr lang="bg-BG" dirty="0"/>
              <a:t> в.) преходността, отзвучаването на музиката дава допълнително специфичност на този социален вид изкуство. 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248472"/>
          </a:xfrm>
        </p:spPr>
        <p:txBody>
          <a:bodyPr/>
          <a:lstStyle/>
          <a:p>
            <a:pPr algn="l"/>
            <a:r>
              <a:rPr lang="bg-BG" dirty="0" smtClean="0"/>
              <a:t>Всички </a:t>
            </a:r>
            <a:r>
              <a:rPr lang="bg-BG" dirty="0"/>
              <a:t>човешки групи, дори и най-изолираните племена, имат музика, то следва тя да е била налична още преди разпръсването на хората по света. Следователно музиката е на възраст </a:t>
            </a:r>
            <a:endParaRPr lang="bg-BG" dirty="0" smtClean="0"/>
          </a:p>
          <a:p>
            <a:pPr algn="l"/>
            <a:r>
              <a:rPr lang="bg-BG" dirty="0" smtClean="0"/>
              <a:t>най-малко </a:t>
            </a:r>
            <a:r>
              <a:rPr lang="bg-BG" dirty="0"/>
              <a:t>50 000 </a:t>
            </a:r>
            <a:r>
              <a:rPr lang="bg-BG" dirty="0" smtClean="0"/>
              <a:t>години </a:t>
            </a:r>
            <a:r>
              <a:rPr lang="bg-BG" dirty="0"/>
              <a:t>и е измислена в Африка, след което еволюира, за да стане важна част от човешкият живот. </a:t>
            </a:r>
            <a:endParaRPr lang="bg-BG" dirty="0" smtClean="0"/>
          </a:p>
          <a:p>
            <a:pPr algn="l"/>
            <a:endParaRPr lang="bg-BG" b="1" dirty="0"/>
          </a:p>
          <a:p>
            <a:pPr algn="l"/>
            <a:r>
              <a:rPr lang="bg-BG" b="1" dirty="0" smtClean="0"/>
              <a:t>Културата </a:t>
            </a:r>
            <a:r>
              <a:rPr lang="bg-BG" b="1" dirty="0"/>
              <a:t>на музиката е повлияна от всички други аспекти на човешката култура</a:t>
            </a:r>
            <a:r>
              <a:rPr lang="bg-BG" dirty="0"/>
              <a:t>, включително социалната и икономическа структура на обществото, климата и географски особености, идеи и религии. 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060848"/>
            <a:ext cx="7772400" cy="388843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bg-BG" sz="2400" dirty="0"/>
              <a:t>„Всяко художествено произведение е диалог с всеки, който стои пред него.“ (Хегел)</a:t>
            </a:r>
          </a:p>
          <a:p>
            <a:pPr algn="l"/>
            <a:endParaRPr lang="bg-BG" sz="2400" dirty="0" smtClean="0"/>
          </a:p>
          <a:p>
            <a:pPr algn="l"/>
            <a:r>
              <a:rPr lang="bg-BG" sz="2400" dirty="0" smtClean="0"/>
              <a:t>„</a:t>
            </a:r>
            <a:r>
              <a:rPr lang="bg-BG" sz="2400" dirty="0"/>
              <a:t>Езикът на музиката не може да бъде преведен на езика на думите. Действителното звучене на една музика не може да се изведе от нищо написано за нея; първичният смисъл се намира в самите звуци.“ (</a:t>
            </a:r>
            <a:r>
              <a:rPr lang="en-US" sz="2400" dirty="0"/>
              <a:t>Joseph</a:t>
            </a:r>
            <a:r>
              <a:rPr lang="en-US" sz="2400" b="1" dirty="0"/>
              <a:t> </a:t>
            </a:r>
            <a:r>
              <a:rPr lang="en-US" sz="2400" dirty="0" err="1"/>
              <a:t>Machlis</a:t>
            </a:r>
            <a:r>
              <a:rPr lang="bg-BG" sz="2400" dirty="0"/>
              <a:t>)</a:t>
            </a:r>
          </a:p>
          <a:p>
            <a:pPr marL="0" algn="l"/>
            <a:endParaRPr lang="bg-BG" sz="2400" dirty="0"/>
          </a:p>
          <a:p>
            <a:pPr algn="l"/>
            <a:r>
              <a:rPr lang="bg-BG" sz="2400" dirty="0"/>
              <a:t>Музиката е свързана с израз на чувства и изглежда, че тази връзка е най-естествена, тъй като тя е </a:t>
            </a:r>
            <a:r>
              <a:rPr lang="bg-BG" sz="2400" i="1" dirty="0"/>
              <a:t>без-образна</a:t>
            </a:r>
            <a:r>
              <a:rPr lang="bg-BG" sz="2400" dirty="0"/>
              <a:t>. (Фотев)</a:t>
            </a:r>
          </a:p>
          <a:p>
            <a:pPr algn="l"/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88840"/>
            <a:ext cx="7772400" cy="4176464"/>
          </a:xfrm>
        </p:spPr>
        <p:txBody>
          <a:bodyPr>
            <a:normAutofit/>
          </a:bodyPr>
          <a:lstStyle/>
          <a:p>
            <a:pPr algn="l"/>
            <a:r>
              <a:rPr lang="bg-BG" sz="2800" dirty="0"/>
              <a:t>„Музиката е единствената област, в която човек реализира настоящето. … Феноменът музика ни е даден единствено, </a:t>
            </a:r>
            <a:endParaRPr lang="bg-BG" sz="2800" dirty="0" smtClean="0"/>
          </a:p>
          <a:p>
            <a:pPr algn="l"/>
            <a:r>
              <a:rPr lang="bg-BG" sz="2800" dirty="0" smtClean="0"/>
              <a:t>за </a:t>
            </a:r>
            <a:r>
              <a:rPr lang="bg-BG" sz="2800" dirty="0"/>
              <a:t>да внесе ред във всичко съществуващо, включвайки в това преди всичко отношенията между човека и времето.“ </a:t>
            </a:r>
            <a:endParaRPr lang="bg-BG" sz="2800" dirty="0" smtClean="0"/>
          </a:p>
          <a:p>
            <a:pPr algn="l"/>
            <a:r>
              <a:rPr lang="bg-BG" sz="2800" dirty="0" smtClean="0"/>
              <a:t>(Стравински)</a:t>
            </a:r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844824"/>
            <a:ext cx="7772400" cy="439248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bg-BG" sz="2200" b="1" dirty="0"/>
              <a:t>Изкуствата са смесено публично благо, притежаващо характеристиката на достойна стока с уникални качества, подобряващи живота на хората. Те имат вътрешно присъща ценност, която ги отделя и ги определя като достойни стоки</a:t>
            </a:r>
            <a:r>
              <a:rPr lang="bg-BG" sz="2200" dirty="0"/>
              <a:t>.“ (Биляна Томова) </a:t>
            </a:r>
            <a:endParaRPr lang="en-US" sz="2200" dirty="0"/>
          </a:p>
          <a:p>
            <a:pPr algn="l"/>
            <a:r>
              <a:rPr lang="bg-BG" sz="2200" dirty="0"/>
              <a:t> </a:t>
            </a:r>
            <a:endParaRPr lang="en-US" sz="2200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en-AU" sz="2200" dirty="0" err="1"/>
              <a:t>Наследство</a:t>
            </a:r>
            <a:r>
              <a:rPr lang="en-AU" sz="2200" dirty="0"/>
              <a:t> </a:t>
            </a:r>
            <a:r>
              <a:rPr lang="en-AU" sz="2200" dirty="0" err="1"/>
              <a:t>за</a:t>
            </a:r>
            <a:r>
              <a:rPr lang="en-AU" sz="2200" dirty="0"/>
              <a:t> </a:t>
            </a:r>
            <a:r>
              <a:rPr lang="en-AU" sz="2200" dirty="0" err="1"/>
              <a:t>бъдещите</a:t>
            </a:r>
            <a:r>
              <a:rPr lang="en-AU" sz="2200" dirty="0"/>
              <a:t> </a:t>
            </a:r>
            <a:r>
              <a:rPr lang="en-AU" sz="2200" dirty="0" err="1"/>
              <a:t>поколения</a:t>
            </a:r>
            <a:r>
              <a:rPr lang="en-AU" sz="2200" dirty="0"/>
              <a:t>, </a:t>
            </a:r>
            <a:r>
              <a:rPr lang="en-AU" sz="2200" dirty="0" err="1"/>
              <a:t>запазване</a:t>
            </a:r>
            <a:r>
              <a:rPr lang="en-AU" sz="2200" dirty="0"/>
              <a:t> </a:t>
            </a:r>
            <a:r>
              <a:rPr lang="en-AU" sz="2200" dirty="0" err="1"/>
              <a:t>на</a:t>
            </a:r>
            <a:r>
              <a:rPr lang="en-AU" sz="2200" dirty="0"/>
              <a:t> </a:t>
            </a:r>
            <a:r>
              <a:rPr lang="en-AU" sz="2200" dirty="0" err="1"/>
              <a:t>традицията</a:t>
            </a:r>
            <a:r>
              <a:rPr lang="en-AU" sz="2200" dirty="0"/>
              <a:t>, </a:t>
            </a:r>
            <a:r>
              <a:rPr lang="en-AU" sz="2200" dirty="0" err="1"/>
              <a:t>поддържане</a:t>
            </a:r>
            <a:r>
              <a:rPr lang="en-AU" sz="2200" dirty="0"/>
              <a:t> </a:t>
            </a:r>
            <a:r>
              <a:rPr lang="en-AU" sz="2200" dirty="0" err="1"/>
              <a:t>на</a:t>
            </a:r>
            <a:r>
              <a:rPr lang="en-AU" sz="2200" dirty="0"/>
              <a:t> </a:t>
            </a:r>
            <a:r>
              <a:rPr lang="en-AU" sz="2200" dirty="0" err="1"/>
              <a:t>умения</a:t>
            </a:r>
            <a:r>
              <a:rPr lang="en-AU" sz="2200" dirty="0"/>
              <a:t> и </a:t>
            </a:r>
            <a:r>
              <a:rPr lang="en-AU" sz="2200" dirty="0" err="1"/>
              <a:t>вкусове</a:t>
            </a:r>
            <a:r>
              <a:rPr lang="en-AU" sz="2200" dirty="0"/>
              <a:t>, </a:t>
            </a:r>
            <a:r>
              <a:rPr lang="en-AU" sz="2200" dirty="0" err="1"/>
              <a:t>за</a:t>
            </a:r>
            <a:r>
              <a:rPr lang="en-AU" sz="2200" dirty="0"/>
              <a:t> </a:t>
            </a:r>
            <a:r>
              <a:rPr lang="en-AU" sz="2200" dirty="0" err="1"/>
              <a:t>чието</a:t>
            </a:r>
            <a:r>
              <a:rPr lang="en-AU" sz="2200" dirty="0"/>
              <a:t> </a:t>
            </a:r>
            <a:r>
              <a:rPr lang="en-AU" sz="2200" dirty="0" err="1"/>
              <a:t>създаване</a:t>
            </a:r>
            <a:r>
              <a:rPr lang="en-AU" sz="2200" dirty="0"/>
              <a:t> е </a:t>
            </a:r>
            <a:r>
              <a:rPr lang="en-AU" sz="2200" dirty="0" err="1"/>
              <a:t>нужен</a:t>
            </a:r>
            <a:r>
              <a:rPr lang="en-AU" sz="2200" dirty="0"/>
              <a:t> </a:t>
            </a:r>
            <a:r>
              <a:rPr lang="en-AU" sz="2200" dirty="0" err="1"/>
              <a:t>дълъг</a:t>
            </a:r>
            <a:r>
              <a:rPr lang="en-AU" sz="2200" dirty="0"/>
              <a:t> </a:t>
            </a:r>
            <a:r>
              <a:rPr lang="en-AU" sz="2200" dirty="0" err="1"/>
              <a:t>период</a:t>
            </a:r>
            <a:r>
              <a:rPr lang="en-AU" sz="2200" dirty="0"/>
              <a:t> </a:t>
            </a:r>
            <a:r>
              <a:rPr lang="en-AU" sz="2200" dirty="0" err="1"/>
              <a:t>от</a:t>
            </a:r>
            <a:r>
              <a:rPr lang="en-AU" sz="2200" dirty="0"/>
              <a:t> </a:t>
            </a:r>
            <a:r>
              <a:rPr lang="en-AU" sz="2200" dirty="0" err="1"/>
              <a:t>време</a:t>
            </a:r>
            <a:r>
              <a:rPr lang="en-AU" sz="2200" dirty="0"/>
              <a:t>.</a:t>
            </a:r>
            <a:endParaRPr lang="en-US" sz="2200" dirty="0"/>
          </a:p>
          <a:p>
            <a:pPr lvl="0" algn="l"/>
            <a:endParaRPr lang="bg-BG" sz="2200" dirty="0" smtClean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en-AU" sz="2200" dirty="0" err="1" smtClean="0"/>
              <a:t>Национална</a:t>
            </a:r>
            <a:r>
              <a:rPr lang="en-AU" sz="2200" dirty="0" smtClean="0"/>
              <a:t> </a:t>
            </a:r>
            <a:r>
              <a:rPr lang="en-AU" sz="2200" dirty="0" err="1"/>
              <a:t>идентичност</a:t>
            </a:r>
            <a:r>
              <a:rPr lang="en-AU" sz="2200" dirty="0"/>
              <a:t>, </a:t>
            </a:r>
            <a:r>
              <a:rPr lang="en-AU" sz="2200" dirty="0" err="1"/>
              <a:t>гордост</a:t>
            </a:r>
            <a:r>
              <a:rPr lang="en-AU" sz="2200" dirty="0"/>
              <a:t> и </a:t>
            </a:r>
            <a:r>
              <a:rPr lang="en-AU" sz="2200" dirty="0" err="1"/>
              <a:t>престиж</a:t>
            </a:r>
            <a:r>
              <a:rPr lang="en-AU" sz="2200" dirty="0"/>
              <a:t>.</a:t>
            </a:r>
            <a:endParaRPr lang="en-US" sz="2200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endParaRPr lang="bg-BG" sz="2200" dirty="0" smtClean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en-AU" sz="2200" dirty="0" err="1" smtClean="0"/>
              <a:t>Принос</a:t>
            </a:r>
            <a:r>
              <a:rPr lang="en-AU" sz="2200" dirty="0" smtClean="0"/>
              <a:t> </a:t>
            </a:r>
            <a:r>
              <a:rPr lang="en-AU" sz="2200" dirty="0" err="1"/>
              <a:t>към</a:t>
            </a:r>
            <a:r>
              <a:rPr lang="en-AU" sz="2200" dirty="0"/>
              <a:t> </a:t>
            </a:r>
            <a:r>
              <a:rPr lang="en-AU" sz="2200" dirty="0" err="1"/>
              <a:t>либералното</a:t>
            </a:r>
            <a:r>
              <a:rPr lang="en-AU" sz="2200" dirty="0"/>
              <a:t> </a:t>
            </a:r>
            <a:r>
              <a:rPr lang="en-AU" sz="2200" dirty="0" err="1"/>
              <a:t>образование</a:t>
            </a:r>
            <a:r>
              <a:rPr lang="en-AU" sz="2200" dirty="0"/>
              <a:t>, </a:t>
            </a:r>
            <a:r>
              <a:rPr lang="en-AU" sz="2200" dirty="0" err="1"/>
              <a:t>допринасящо</a:t>
            </a:r>
            <a:r>
              <a:rPr lang="en-AU" sz="2200" dirty="0"/>
              <a:t> </a:t>
            </a:r>
            <a:r>
              <a:rPr lang="en-AU" sz="2200" dirty="0" err="1"/>
              <a:t>за</a:t>
            </a:r>
            <a:r>
              <a:rPr lang="en-AU" sz="2200" dirty="0"/>
              <a:t> </a:t>
            </a:r>
            <a:r>
              <a:rPr lang="en-AU" sz="2200" dirty="0" err="1"/>
              <a:t>индиректни</a:t>
            </a:r>
            <a:r>
              <a:rPr lang="en-AU" sz="2200" dirty="0"/>
              <a:t> </a:t>
            </a:r>
            <a:r>
              <a:rPr lang="en-AU" sz="2200" dirty="0" err="1"/>
              <a:t>ползи</a:t>
            </a:r>
            <a:r>
              <a:rPr lang="en-AU" sz="2200" dirty="0"/>
              <a:t> </a:t>
            </a:r>
            <a:r>
              <a:rPr lang="en-AU" sz="2200" dirty="0" err="1"/>
              <a:t>за</a:t>
            </a:r>
            <a:r>
              <a:rPr lang="en-AU" sz="2200" dirty="0"/>
              <a:t> </a:t>
            </a:r>
            <a:r>
              <a:rPr lang="en-AU" sz="2200" dirty="0" err="1"/>
              <a:t>обществото</a:t>
            </a:r>
            <a:r>
              <a:rPr lang="en-AU" sz="2200" dirty="0"/>
              <a:t>.</a:t>
            </a:r>
            <a:endParaRPr lang="en-US" sz="2200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endParaRPr lang="bg-BG" sz="2200" dirty="0" smtClean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en-AU" sz="2200" dirty="0" err="1" smtClean="0"/>
              <a:t>Развитие</a:t>
            </a:r>
            <a:r>
              <a:rPr lang="en-AU" sz="2200" dirty="0" smtClean="0"/>
              <a:t> </a:t>
            </a:r>
            <a:r>
              <a:rPr lang="en-AU" sz="2200" dirty="0"/>
              <a:t>и </a:t>
            </a:r>
            <a:r>
              <a:rPr lang="en-AU" sz="2200" dirty="0" err="1"/>
              <a:t>окуражаване</a:t>
            </a:r>
            <a:r>
              <a:rPr lang="en-AU" sz="2200" dirty="0"/>
              <a:t> </a:t>
            </a:r>
            <a:r>
              <a:rPr lang="en-AU" sz="2200" dirty="0" err="1"/>
              <a:t>на</a:t>
            </a:r>
            <a:r>
              <a:rPr lang="en-AU" sz="2200" dirty="0"/>
              <a:t> </a:t>
            </a:r>
            <a:r>
              <a:rPr lang="en-AU" sz="2200" dirty="0" err="1"/>
              <a:t>артистичните</a:t>
            </a:r>
            <a:r>
              <a:rPr lang="en-AU" sz="2200" dirty="0"/>
              <a:t> </a:t>
            </a:r>
            <a:r>
              <a:rPr lang="en-AU" sz="2200" dirty="0" err="1"/>
              <a:t>иновации</a:t>
            </a:r>
            <a:r>
              <a:rPr lang="en-AU" sz="2200" dirty="0"/>
              <a:t> и </a:t>
            </a:r>
            <a:r>
              <a:rPr lang="en-AU" sz="2200" dirty="0" err="1"/>
              <a:t>творчество</a:t>
            </a:r>
            <a:r>
              <a:rPr lang="en-AU" sz="2200" dirty="0"/>
              <a:t>.</a:t>
            </a:r>
            <a:endParaRPr lang="en-US" sz="2200" dirty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endParaRPr lang="bg-BG" sz="2200" dirty="0" smtClean="0"/>
          </a:p>
          <a:p>
            <a:pPr marL="379476" lvl="0" indent="-342900" algn="l">
              <a:buFont typeface="Arial" panose="020B0604020202020204" pitchFamily="34" charset="0"/>
              <a:buChar char="•"/>
            </a:pPr>
            <a:r>
              <a:rPr lang="en-AU" sz="2200" dirty="0" err="1" smtClean="0"/>
              <a:t>Развитие</a:t>
            </a:r>
            <a:r>
              <a:rPr lang="en-AU" sz="2200" dirty="0" smtClean="0"/>
              <a:t> </a:t>
            </a:r>
            <a:r>
              <a:rPr lang="en-AU" sz="2200" dirty="0" err="1"/>
              <a:t>на</a:t>
            </a:r>
            <a:r>
              <a:rPr lang="en-AU" sz="2200" dirty="0"/>
              <a:t> </a:t>
            </a:r>
            <a:r>
              <a:rPr lang="en-AU" sz="2200" dirty="0" err="1"/>
              <a:t>чувствата</a:t>
            </a:r>
            <a:r>
              <a:rPr lang="en-AU" sz="2200" dirty="0"/>
              <a:t> </a:t>
            </a:r>
            <a:r>
              <a:rPr lang="en-AU" sz="2200" dirty="0" err="1"/>
              <a:t>за</a:t>
            </a:r>
            <a:r>
              <a:rPr lang="en-AU" sz="2200" dirty="0"/>
              <a:t> </a:t>
            </a:r>
            <a:r>
              <a:rPr lang="en-AU" sz="2200" dirty="0" err="1"/>
              <a:t>социална</a:t>
            </a:r>
            <a:r>
              <a:rPr lang="en-AU" sz="2200" dirty="0"/>
              <a:t> </a:t>
            </a:r>
            <a:r>
              <a:rPr lang="en-AU" sz="2200" dirty="0" err="1"/>
              <a:t>принадлежност</a:t>
            </a:r>
            <a:r>
              <a:rPr lang="en-AU" sz="2200" dirty="0"/>
              <a:t> и </a:t>
            </a:r>
            <a:r>
              <a:rPr lang="en-AU" sz="2200" dirty="0" err="1"/>
              <a:t>общност</a:t>
            </a:r>
            <a:r>
              <a:rPr lang="en-AU" sz="2200" dirty="0"/>
              <a:t>, </a:t>
            </a:r>
            <a:r>
              <a:rPr lang="en-AU" sz="2200" dirty="0" err="1"/>
              <a:t>но</a:t>
            </a:r>
            <a:r>
              <a:rPr lang="en-AU" sz="2200" dirty="0"/>
              <a:t> и </a:t>
            </a:r>
            <a:r>
              <a:rPr lang="en-AU" sz="2200" dirty="0" err="1"/>
              <a:t>социален</a:t>
            </a:r>
            <a:r>
              <a:rPr lang="en-AU" sz="2200" dirty="0"/>
              <a:t> </a:t>
            </a:r>
            <a:r>
              <a:rPr lang="en-AU" sz="2200" dirty="0" err="1"/>
              <a:t>критицизъм</a:t>
            </a:r>
            <a:r>
              <a:rPr lang="en-AU" sz="2200" dirty="0"/>
              <a:t>.</a:t>
            </a:r>
            <a:endParaRPr lang="en-US" sz="2200" dirty="0"/>
          </a:p>
          <a:p>
            <a:r>
              <a:rPr lang="bg-BG" dirty="0"/>
              <a:t> </a:t>
            </a:r>
            <a:endParaRPr lang="en-US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636912"/>
            <a:ext cx="7772400" cy="3528392"/>
          </a:xfrm>
        </p:spPr>
        <p:txBody>
          <a:bodyPr/>
          <a:lstStyle/>
          <a:p>
            <a:pPr algn="l"/>
            <a:r>
              <a:rPr lang="bg-BG" dirty="0" smtClean="0"/>
              <a:t>Да послушаме малко красива и възвишена музика:</a:t>
            </a:r>
          </a:p>
          <a:p>
            <a:pPr algn="l"/>
            <a:endParaRPr lang="bg-BG" dirty="0"/>
          </a:p>
          <a:p>
            <a:pPr algn="l"/>
            <a:endParaRPr lang="bg-BG" b="1" dirty="0" smtClean="0"/>
          </a:p>
          <a:p>
            <a:pPr algn="l"/>
            <a:r>
              <a:rPr lang="bg-BG" b="1" dirty="0" smtClean="0"/>
              <a:t>АНТОНИО ВИВАЛДИ </a:t>
            </a:r>
            <a:r>
              <a:rPr lang="bg-BG" i="1" dirty="0" smtClean="0"/>
              <a:t>(</a:t>
            </a:r>
            <a:r>
              <a:rPr lang="en-US" i="1" dirty="0"/>
              <a:t>Antonio Lucio Vivaldi</a:t>
            </a:r>
            <a:r>
              <a:rPr lang="bg-BG" dirty="0"/>
              <a:t>)</a:t>
            </a:r>
          </a:p>
          <a:p>
            <a:pPr algn="l"/>
            <a:r>
              <a:rPr lang="bg-BG" i="1" dirty="0" smtClean="0"/>
              <a:t>1678-1741</a:t>
            </a:r>
          </a:p>
          <a:p>
            <a:pPr algn="l"/>
            <a:endParaRPr lang="bg-BG" i="1" dirty="0" smtClean="0"/>
          </a:p>
          <a:p>
            <a:pPr algn="l"/>
            <a:r>
              <a:rPr lang="bg-BG" i="1" dirty="0" smtClean="0"/>
              <a:t>Годишните времена (</a:t>
            </a:r>
            <a:r>
              <a:rPr lang="bg-BG" b="1" i="1" dirty="0" smtClean="0"/>
              <a:t>Four </a:t>
            </a:r>
            <a:r>
              <a:rPr lang="bg-BG" b="1" i="1" dirty="0"/>
              <a:t>Seasons ~ </a:t>
            </a:r>
            <a:r>
              <a:rPr lang="bg-BG" b="1" i="1" dirty="0" smtClean="0"/>
              <a:t>Vivaldi</a:t>
            </a:r>
            <a:r>
              <a:rPr lang="bg-BG" i="1" dirty="0" smtClean="0"/>
              <a:t>)</a:t>
            </a:r>
            <a:endParaRPr lang="en-US" i="1" dirty="0"/>
          </a:p>
          <a:p>
            <a:pPr algn="l"/>
            <a:r>
              <a:rPr lang="bg-BG" dirty="0">
                <a:hlinkClick r:id="rId2" action="ppaction://hlinkpres?slideindex=1&amp;slidetitle="/>
              </a:rPr>
              <a:t>http://www.youtube.com/watch?v=GRxofEmo3HA</a:t>
            </a:r>
            <a:endParaRPr lang="en-US" dirty="0"/>
          </a:p>
          <a:p>
            <a:pPr algn="l"/>
            <a:endParaRPr lang="bg-BG" dirty="0" smtClean="0"/>
          </a:p>
          <a:p>
            <a:pPr algn="l"/>
            <a:endParaRPr lang="bg-BG" i="1" dirty="0"/>
          </a:p>
          <a:p>
            <a:pPr algn="l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276872"/>
            <a:ext cx="7772400" cy="367240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bg-BG" sz="2400" b="1" dirty="0"/>
              <a:t>ТВОРБАТА В ИЗКУСТВОТО </a:t>
            </a:r>
            <a:endParaRPr lang="bg-BG" sz="2400" b="1" dirty="0" smtClean="0"/>
          </a:p>
          <a:p>
            <a:pPr algn="l"/>
            <a:endParaRPr lang="bg-BG" sz="2400" b="1" dirty="0"/>
          </a:p>
          <a:p>
            <a:pPr algn="l"/>
            <a:r>
              <a:rPr lang="bg-BG" sz="2800" b="1" dirty="0"/>
              <a:t>Райнер </a:t>
            </a:r>
            <a:r>
              <a:rPr lang="bg-BG" sz="2800" b="1" dirty="0" smtClean="0"/>
              <a:t>Бишоф </a:t>
            </a:r>
            <a:r>
              <a:rPr lang="bg-BG" sz="2200" dirty="0" smtClean="0"/>
              <a:t>(</a:t>
            </a:r>
            <a:r>
              <a:rPr lang="bg-BG" sz="2200" dirty="0"/>
              <a:t>съвременен философ, </a:t>
            </a:r>
            <a:endParaRPr lang="bg-BG" sz="2200" dirty="0" smtClean="0"/>
          </a:p>
          <a:p>
            <a:pPr algn="l"/>
            <a:r>
              <a:rPr lang="bg-BG" sz="2200" dirty="0"/>
              <a:t>к</a:t>
            </a:r>
            <a:r>
              <a:rPr lang="bg-BG" sz="2200" dirty="0" smtClean="0"/>
              <a:t>ойто от години </a:t>
            </a:r>
            <a:r>
              <a:rPr lang="bg-BG" sz="2200" dirty="0"/>
              <a:t>работи за съхраняване и поддържане на Европейската култура и </a:t>
            </a:r>
            <a:r>
              <a:rPr lang="bg-BG" sz="2200" dirty="0" smtClean="0"/>
              <a:t>дух) </a:t>
            </a:r>
            <a:r>
              <a:rPr lang="bg-BG" sz="2800" dirty="0" smtClean="0"/>
              <a:t>- </a:t>
            </a:r>
            <a:r>
              <a:rPr lang="bg-BG" sz="2800" dirty="0"/>
              <a:t>неговото виждане за </a:t>
            </a:r>
            <a:r>
              <a:rPr lang="bg-BG" sz="2800" dirty="0" smtClean="0"/>
              <a:t>изкуство:</a:t>
            </a:r>
          </a:p>
          <a:p>
            <a:pPr algn="l"/>
            <a:r>
              <a:rPr lang="bg-BG" sz="2800" dirty="0" smtClean="0"/>
              <a:t>„Изкуството </a:t>
            </a:r>
            <a:r>
              <a:rPr lang="bg-BG" sz="2800" dirty="0"/>
              <a:t>ни дава </a:t>
            </a:r>
            <a:r>
              <a:rPr lang="bg-BG" sz="2800" dirty="0" err="1"/>
              <a:t>самопознание</a:t>
            </a:r>
            <a:r>
              <a:rPr lang="bg-BG" sz="2800" dirty="0"/>
              <a:t>. Чрез произведенията на изкуството и чрез </a:t>
            </a:r>
            <a:r>
              <a:rPr lang="bg-BG" sz="2800" dirty="0" smtClean="0"/>
              <a:t>разпознаването </a:t>
            </a:r>
            <a:r>
              <a:rPr lang="bg-BG" sz="2800" dirty="0"/>
              <a:t>им като отражение на неуловимото в </a:t>
            </a:r>
            <a:r>
              <a:rPr lang="bg-BG" sz="2800" dirty="0" smtClean="0"/>
              <a:t>живота.“</a:t>
            </a:r>
            <a:endParaRPr lang="bg-BG" sz="2800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7761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060848"/>
            <a:ext cx="7772400" cy="4104456"/>
          </a:xfrm>
        </p:spPr>
        <p:txBody>
          <a:bodyPr>
            <a:normAutofit fontScale="92500" lnSpcReduction="10000"/>
          </a:bodyPr>
          <a:lstStyle/>
          <a:p>
            <a:pPr algn="l"/>
            <a:endParaRPr lang="bg-BG" b="1" dirty="0" smtClean="0"/>
          </a:p>
          <a:p>
            <a:pPr algn="l"/>
            <a:r>
              <a:rPr lang="bg-BG" dirty="0"/>
              <a:t>Да послушаме малко красива и възвишена музика:</a:t>
            </a:r>
          </a:p>
          <a:p>
            <a:pPr algn="l"/>
            <a:endParaRPr lang="bg-BG" b="1" dirty="0"/>
          </a:p>
          <a:p>
            <a:pPr algn="l"/>
            <a:endParaRPr lang="bg-BG" b="1" dirty="0" smtClean="0"/>
          </a:p>
          <a:p>
            <a:pPr algn="l"/>
            <a:r>
              <a:rPr lang="bg-BG" b="1" dirty="0" smtClean="0"/>
              <a:t>ЙОХАН </a:t>
            </a:r>
            <a:r>
              <a:rPr lang="bg-BG" b="1" dirty="0"/>
              <a:t>СЕБАСТИАН БАХ </a:t>
            </a:r>
            <a:r>
              <a:rPr lang="bg-BG" dirty="0"/>
              <a:t>(</a:t>
            </a:r>
            <a:r>
              <a:rPr lang="de-DE" i="1" dirty="0"/>
              <a:t>Johann Sebastian Bach</a:t>
            </a:r>
            <a:r>
              <a:rPr lang="bg-BG" i="1" dirty="0"/>
              <a:t>)</a:t>
            </a:r>
          </a:p>
          <a:p>
            <a:pPr algn="l"/>
            <a:r>
              <a:rPr lang="bg-BG" i="1" dirty="0" smtClean="0"/>
              <a:t>1685-1750</a:t>
            </a:r>
          </a:p>
          <a:p>
            <a:pPr algn="l"/>
            <a:endParaRPr lang="bg-BG" i="1" dirty="0"/>
          </a:p>
          <a:p>
            <a:pPr algn="l"/>
            <a:r>
              <a:rPr lang="bg-BG" b="1" dirty="0" smtClean="0"/>
              <a:t>Maurizio </a:t>
            </a:r>
            <a:r>
              <a:rPr lang="bg-BG" b="1" dirty="0"/>
              <a:t>Pollini </a:t>
            </a:r>
            <a:r>
              <a:rPr lang="bg-BG" dirty="0"/>
              <a:t>- Bach Well Tempered Clavier Book 1</a:t>
            </a:r>
            <a:endParaRPr lang="en-US" b="1" dirty="0"/>
          </a:p>
          <a:p>
            <a:pPr algn="l"/>
            <a:r>
              <a:rPr lang="bg-BG" dirty="0"/>
              <a:t>http://www.youtube.com/watch?v=8Ks9Q8AF4Do</a:t>
            </a:r>
            <a:endParaRPr lang="en-US" dirty="0"/>
          </a:p>
          <a:p>
            <a:pPr algn="l"/>
            <a:endParaRPr lang="bg-BG" i="1" dirty="0"/>
          </a:p>
          <a:p>
            <a:pPr algn="l"/>
            <a:r>
              <a:rPr lang="bg-BG" b="1" dirty="0"/>
              <a:t>Йохан Себастиан Бах - “Матеус пасион”</a:t>
            </a:r>
            <a:endParaRPr lang="en-US" dirty="0"/>
          </a:p>
          <a:p>
            <a:pPr algn="l"/>
            <a:r>
              <a:rPr lang="bg-BG" dirty="0">
                <a:hlinkClick r:id="rId2"/>
              </a:rPr>
              <a:t>http://vbox7.com/play:3eb1d74a&amp;al=1&amp;vid</a:t>
            </a:r>
            <a:r>
              <a:rPr lang="bg-BG" dirty="0"/>
              <a:t>=</a:t>
            </a:r>
            <a:endParaRPr lang="en-US" dirty="0"/>
          </a:p>
          <a:p>
            <a:pPr algn="l"/>
            <a:endParaRPr lang="en-US" dirty="0"/>
          </a:p>
          <a:p>
            <a:pPr algn="l"/>
            <a:r>
              <a:rPr lang="bg-BG" b="1" dirty="0"/>
              <a:t>Глен </a:t>
            </a:r>
            <a:r>
              <a:rPr lang="bg-BG" b="1" dirty="0" smtClean="0"/>
              <a:t>Гулд - Й</a:t>
            </a:r>
            <a:r>
              <a:rPr lang="bg-BG" b="1" dirty="0"/>
              <a:t>. С. Бах - Партита </a:t>
            </a:r>
            <a:r>
              <a:rPr lang="bg-BG" b="1" dirty="0" smtClean="0"/>
              <a:t>Iv</a:t>
            </a:r>
            <a:endParaRPr lang="en-US" b="1" dirty="0"/>
          </a:p>
          <a:p>
            <a:pPr algn="l"/>
            <a:r>
              <a:rPr lang="bg-BG" dirty="0"/>
              <a:t>http://vbox7.com/play:7a0121f0de</a:t>
            </a:r>
            <a:endParaRPr lang="en-US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844824"/>
            <a:ext cx="7772400" cy="4248472"/>
          </a:xfrm>
        </p:spPr>
        <p:txBody>
          <a:bodyPr>
            <a:normAutofit/>
          </a:bodyPr>
          <a:lstStyle/>
          <a:p>
            <a:pPr algn="l"/>
            <a:r>
              <a:rPr lang="bg-BG" dirty="0"/>
              <a:t>Да послушаме малко красива и възвишена музика:</a:t>
            </a:r>
          </a:p>
          <a:p>
            <a:pPr algn="l"/>
            <a:endParaRPr lang="bg-BG" dirty="0" smtClean="0"/>
          </a:p>
          <a:p>
            <a:pPr algn="l"/>
            <a:endParaRPr lang="bg-BG" dirty="0"/>
          </a:p>
          <a:p>
            <a:pPr algn="l"/>
            <a:r>
              <a:rPr lang="bg-BG" dirty="0" smtClean="0"/>
              <a:t>J</a:t>
            </a:r>
            <a:r>
              <a:rPr lang="bg-BG" dirty="0"/>
              <a:t>. S. Bach Toccata and Fugue in D minor</a:t>
            </a:r>
            <a:endParaRPr lang="en-US" b="1" dirty="0"/>
          </a:p>
          <a:p>
            <a:pPr algn="l"/>
            <a:r>
              <a:rPr lang="bg-BG" b="1" dirty="0"/>
              <a:t>http://www.youtube.com/watch?v=bkUUjUJ4wHg</a:t>
            </a:r>
            <a:endParaRPr lang="en-US" b="1" dirty="0"/>
          </a:p>
          <a:p>
            <a:pPr algn="l"/>
            <a:r>
              <a:rPr lang="bg-BG" dirty="0" smtClean="0"/>
              <a:t>Organist </a:t>
            </a:r>
            <a:r>
              <a:rPr lang="bg-BG" b="1" dirty="0"/>
              <a:t>Sean Jackson </a:t>
            </a:r>
            <a:r>
              <a:rPr lang="bg-BG" dirty="0" smtClean="0"/>
              <a:t>plays </a:t>
            </a:r>
            <a:r>
              <a:rPr lang="bg-BG" dirty="0"/>
              <a:t>J. S. Bach's Toccata and Fugue in D minor on the organ at St. John's Episcopal Church, Stamford </a:t>
            </a:r>
            <a:r>
              <a:rPr lang="bg-BG" dirty="0" smtClean="0"/>
              <a:t>Connecticut.</a:t>
            </a:r>
            <a:r>
              <a:rPr lang="bg-BG" dirty="0"/>
              <a:t> </a:t>
            </a:r>
            <a:br>
              <a:rPr lang="bg-BG" dirty="0"/>
            </a:br>
            <a:r>
              <a:rPr lang="bg-BG" dirty="0"/>
              <a:t/>
            </a:r>
            <a:br>
              <a:rPr lang="bg-BG" dirty="0"/>
            </a:br>
            <a:r>
              <a:rPr lang="bg-BG" b="1" dirty="0"/>
              <a:t> </a:t>
            </a:r>
            <a:endParaRPr lang="en-US" b="1" dirty="0"/>
          </a:p>
          <a:p>
            <a:pPr algn="l"/>
            <a:r>
              <a:rPr lang="bg-BG" b="1" dirty="0"/>
              <a:t>Алексис Вайсенберг. И.С.Бах. Партита №1 b-moll</a:t>
            </a:r>
            <a:endParaRPr lang="en-US" b="1" dirty="0"/>
          </a:p>
          <a:p>
            <a:pPr algn="l"/>
            <a:r>
              <a:rPr lang="bg-BG" u="sng" dirty="0">
                <a:hlinkClick r:id="rId2"/>
              </a:rPr>
              <a:t>http://www.youtube.com/watch?v=AzpZHYffWeI</a:t>
            </a:r>
            <a:endParaRPr lang="en-US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844824"/>
            <a:ext cx="7772400" cy="4248472"/>
          </a:xfrm>
        </p:spPr>
        <p:txBody>
          <a:bodyPr>
            <a:normAutofit lnSpcReduction="10000"/>
          </a:bodyPr>
          <a:lstStyle/>
          <a:p>
            <a:pPr algn="l"/>
            <a:r>
              <a:rPr lang="bg-BG" dirty="0"/>
              <a:t>Да послушаме малко красива и възвишена музика</a:t>
            </a:r>
            <a:r>
              <a:rPr lang="bg-BG" dirty="0" smtClean="0"/>
              <a:t>:</a:t>
            </a:r>
          </a:p>
          <a:p>
            <a:pPr algn="l"/>
            <a:endParaRPr lang="bg-BG" dirty="0"/>
          </a:p>
          <a:p>
            <a:pPr algn="l"/>
            <a:r>
              <a:rPr lang="bg-BG" b="1" dirty="0" smtClean="0"/>
              <a:t>ВОЛФГАНГ АМАДЕУС МОЦАРТ</a:t>
            </a:r>
          </a:p>
          <a:p>
            <a:pPr algn="l"/>
            <a:r>
              <a:rPr lang="bg-BG" i="1" dirty="0" smtClean="0"/>
              <a:t>(</a:t>
            </a:r>
            <a:r>
              <a:rPr lang="de-DE" i="1" dirty="0" smtClean="0"/>
              <a:t>Johann </a:t>
            </a:r>
            <a:r>
              <a:rPr lang="de-DE" i="1" dirty="0"/>
              <a:t>Chrysostom Wolfgang Amadeus </a:t>
            </a:r>
            <a:r>
              <a:rPr lang="de-DE" i="1" dirty="0" smtClean="0"/>
              <a:t>Mozart</a:t>
            </a:r>
            <a:r>
              <a:rPr lang="bg-BG" i="1" dirty="0" smtClean="0"/>
              <a:t>)</a:t>
            </a:r>
            <a:endParaRPr lang="bg-BG" dirty="0"/>
          </a:p>
          <a:p>
            <a:pPr algn="l"/>
            <a:r>
              <a:rPr lang="bg-BG" i="1" dirty="0" smtClean="0"/>
              <a:t>1756-1791</a:t>
            </a:r>
          </a:p>
          <a:p>
            <a:pPr algn="l"/>
            <a:endParaRPr lang="bg-BG" i="1" dirty="0" smtClean="0"/>
          </a:p>
          <a:p>
            <a:pPr algn="l"/>
            <a:r>
              <a:rPr lang="bg-BG" b="1" dirty="0"/>
              <a:t>Моцарт - Малка Нощна Музика</a:t>
            </a:r>
            <a:endParaRPr lang="en-US" b="1" dirty="0"/>
          </a:p>
          <a:p>
            <a:pPr algn="l"/>
            <a:r>
              <a:rPr lang="bg-BG" u="sng" dirty="0"/>
              <a:t>http://vbox7.com/play:08420cee</a:t>
            </a:r>
            <a:endParaRPr lang="bg-BG" i="1" dirty="0"/>
          </a:p>
          <a:p>
            <a:pPr algn="l"/>
            <a:endParaRPr lang="bg-BG" altLang="en-US" dirty="0" smtClean="0"/>
          </a:p>
          <a:p>
            <a:pPr algn="l"/>
            <a:r>
              <a:rPr lang="bg-BG" altLang="en-US" dirty="0" smtClean="0"/>
              <a:t>Творчеството </a:t>
            </a:r>
            <a:r>
              <a:rPr lang="bg-BG" altLang="en-US" dirty="0"/>
              <a:t>му обхваща всички музикални жанрове и е огромно по обем – общо над 600 композиции. </a:t>
            </a:r>
            <a:endParaRPr lang="bg-BG" altLang="en-US" dirty="0" smtClean="0"/>
          </a:p>
          <a:p>
            <a:pPr algn="l"/>
            <a:r>
              <a:rPr lang="bg-BG" altLang="en-US" dirty="0" smtClean="0"/>
              <a:t>Твори </a:t>
            </a:r>
            <a:r>
              <a:rPr lang="bg-BG" altLang="en-US" dirty="0"/>
              <a:t>симфонична,  камерна, клавирна, оперна и хорова музика. </a:t>
            </a:r>
            <a:endParaRPr lang="bg-BG" altLang="en-US" dirty="0" smtClean="0"/>
          </a:p>
          <a:p>
            <a:pPr algn="l"/>
            <a:r>
              <a:rPr lang="bg-BG" altLang="en-US" dirty="0" smtClean="0"/>
              <a:t>Днес </a:t>
            </a:r>
            <a:r>
              <a:rPr lang="bg-BG" altLang="en-US" dirty="0"/>
              <a:t>той е сред най-популярните класически композитори.</a:t>
            </a:r>
          </a:p>
          <a:p>
            <a:pPr algn="l"/>
            <a:endParaRPr lang="bg-BG" i="1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104456"/>
          </a:xfrm>
        </p:spPr>
        <p:txBody>
          <a:bodyPr>
            <a:normAutofit fontScale="92500" lnSpcReduction="20000"/>
          </a:bodyPr>
          <a:lstStyle/>
          <a:p>
            <a:pPr algn="l"/>
            <a:endParaRPr lang="bg-BG" dirty="0"/>
          </a:p>
          <a:p>
            <a:pPr marL="68263" algn="l"/>
            <a:r>
              <a:rPr lang="bg-BG" altLang="en-US" dirty="0" smtClean="0"/>
              <a:t>МОЦАРТ е автор </a:t>
            </a:r>
            <a:r>
              <a:rPr lang="bg-BG" altLang="en-US" dirty="0"/>
              <a:t>е </a:t>
            </a:r>
            <a:r>
              <a:rPr lang="bg-BG" altLang="en-US" dirty="0" smtClean="0"/>
              <a:t>на:</a:t>
            </a:r>
          </a:p>
          <a:p>
            <a:pPr marL="68263" algn="l"/>
            <a:r>
              <a:rPr lang="bg-BG" altLang="en-US" dirty="0" smtClean="0"/>
              <a:t>41 </a:t>
            </a:r>
            <a:r>
              <a:rPr lang="bg-BG" altLang="en-US" dirty="0"/>
              <a:t>симфонии, </a:t>
            </a:r>
          </a:p>
          <a:p>
            <a:pPr marL="68263" algn="l"/>
            <a:r>
              <a:rPr lang="bg-BG" altLang="en-US" dirty="0"/>
              <a:t>27 концерта за пиано и оркестър, </a:t>
            </a:r>
          </a:p>
          <a:p>
            <a:pPr marL="68263" algn="l"/>
            <a:r>
              <a:rPr lang="bg-BG" altLang="en-US" dirty="0"/>
              <a:t>5 концерта за цигулка и оркестър, </a:t>
            </a:r>
          </a:p>
          <a:p>
            <a:pPr marL="68263" algn="l"/>
            <a:r>
              <a:rPr lang="bg-BG" altLang="en-US" dirty="0"/>
              <a:t>9 концерта за духови инструменти и оркестър, камерна музика, клавирни творби, арии, серенади – една ат най-известните е „Малка нощна музика“, „Реквием“ и други. </a:t>
            </a:r>
          </a:p>
          <a:p>
            <a:pPr marL="68580" algn="l">
              <a:defRPr/>
            </a:pPr>
            <a:endParaRPr lang="bg-BG" dirty="0" smtClean="0"/>
          </a:p>
          <a:p>
            <a:pPr marL="68580" algn="l">
              <a:defRPr/>
            </a:pPr>
            <a:r>
              <a:rPr lang="bg-BG" dirty="0" smtClean="0"/>
              <a:t>Собственият </a:t>
            </a:r>
            <a:r>
              <a:rPr lang="bg-BG" dirty="0"/>
              <a:t>му каталог се води от 9 февруари 1784, като до тогава вече е написал около 450 творби. </a:t>
            </a:r>
          </a:p>
          <a:p>
            <a:pPr marL="68580" algn="l">
              <a:defRPr/>
            </a:pPr>
            <a:r>
              <a:rPr lang="bg-BG" dirty="0"/>
              <a:t>Прави реформа в операта като на основата на немския зингшпил и на италианската опера-буфа създава образците на класическата опера: „Сватбата на Фигаро“, „Дон Жуан“, „Така правят всички“ и „Вълшебната флейта“.</a:t>
            </a:r>
          </a:p>
          <a:p>
            <a:pPr algn="l"/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17646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bg-BG" dirty="0"/>
              <a:t>Да послушаме малко красива и възвишена музика</a:t>
            </a:r>
            <a:r>
              <a:rPr lang="bg-BG" dirty="0" smtClean="0"/>
              <a:t>:</a:t>
            </a:r>
          </a:p>
          <a:p>
            <a:pPr algn="l"/>
            <a:endParaRPr lang="bg-BG" dirty="0"/>
          </a:p>
          <a:p>
            <a:pPr algn="l"/>
            <a:r>
              <a:rPr lang="bg-BG" altLang="en-US" dirty="0"/>
              <a:t>Музиката на Волфганг Амадеус Моцарт е типичен пример за така наречения </a:t>
            </a:r>
            <a:r>
              <a:rPr lang="bg-BG" altLang="en-US" b="1" dirty="0"/>
              <a:t>класически виенски стил</a:t>
            </a:r>
            <a:r>
              <a:rPr lang="bg-BG" altLang="en-US" dirty="0"/>
              <a:t>, съчетаващ чистота, баланс, прозрачност и </a:t>
            </a:r>
            <a:r>
              <a:rPr lang="bg-BG" altLang="en-US" dirty="0" smtClean="0"/>
              <a:t>филигранност.</a:t>
            </a:r>
          </a:p>
          <a:p>
            <a:pPr algn="l"/>
            <a:endParaRPr lang="bg-BG" dirty="0"/>
          </a:p>
          <a:p>
            <a:pPr algn="l"/>
            <a:r>
              <a:rPr lang="bg-BG" b="1" dirty="0"/>
              <a:t>Mozart - Piano concerto n°20 K.466 - Richter / Wislocki</a:t>
            </a:r>
            <a:endParaRPr lang="en-US" b="1" dirty="0"/>
          </a:p>
          <a:p>
            <a:pPr algn="l"/>
            <a:r>
              <a:rPr lang="bg-BG" dirty="0"/>
              <a:t>https://www.youtube.com/watch?v=Iq0U-m43Nps</a:t>
            </a:r>
            <a:endParaRPr lang="en-US" b="1" dirty="0"/>
          </a:p>
          <a:p>
            <a:pPr algn="l"/>
            <a:r>
              <a:rPr lang="bg-BG" dirty="0"/>
              <a:t> </a:t>
            </a:r>
            <a:endParaRPr lang="en-US" b="1" dirty="0"/>
          </a:p>
          <a:p>
            <a:pPr algn="l"/>
            <a:r>
              <a:rPr lang="bg-BG" b="1" dirty="0"/>
              <a:t>W. A. Mozart - Symphony No. 40 in G minor (Harnoncourt)</a:t>
            </a:r>
            <a:endParaRPr lang="en-US" b="1" dirty="0"/>
          </a:p>
          <a:p>
            <a:pPr algn="l"/>
            <a:r>
              <a:rPr lang="bg-BG" dirty="0"/>
              <a:t>Symphony No. 40 in G minor, KV. 550 (1788):</a:t>
            </a:r>
            <a:br>
              <a:rPr lang="bg-BG" dirty="0"/>
            </a:br>
            <a:r>
              <a:rPr lang="bg-BG" dirty="0"/>
              <a:t>1. Molto allegro</a:t>
            </a:r>
            <a:br>
              <a:rPr lang="bg-BG" dirty="0"/>
            </a:br>
            <a:r>
              <a:rPr lang="bg-BG" dirty="0"/>
              <a:t>2. Andante</a:t>
            </a:r>
            <a:br>
              <a:rPr lang="bg-BG" dirty="0"/>
            </a:br>
            <a:r>
              <a:rPr lang="bg-BG" dirty="0"/>
              <a:t>3. Menuetto. Allegretto -- Trio</a:t>
            </a:r>
            <a:br>
              <a:rPr lang="bg-BG" dirty="0"/>
            </a:br>
            <a:r>
              <a:rPr lang="bg-BG" dirty="0"/>
              <a:t>4. Finale. Allegro assai</a:t>
            </a:r>
            <a:br>
              <a:rPr lang="bg-BG" dirty="0"/>
            </a:br>
            <a:r>
              <a:rPr lang="bg-BG" dirty="0"/>
              <a:t>The Chamber Orchestra of Europe</a:t>
            </a:r>
            <a:br>
              <a:rPr lang="bg-BG" dirty="0"/>
            </a:br>
            <a:r>
              <a:rPr lang="bg-BG" dirty="0"/>
              <a:t>Conductor - Nicolaus Harnoncourt</a:t>
            </a:r>
            <a:br>
              <a:rPr lang="bg-BG" dirty="0"/>
            </a:br>
            <a:r>
              <a:rPr lang="bg-BG" dirty="0"/>
              <a:t>Grosser Musikvereinsaal Wien</a:t>
            </a:r>
            <a:endParaRPr lang="en-US" dirty="0"/>
          </a:p>
          <a:p>
            <a:pPr algn="l"/>
            <a:r>
              <a:rPr lang="bg-BG" b="1" u="sng" dirty="0">
                <a:hlinkClick r:id="rId2"/>
              </a:rPr>
              <a:t>http://www.youtube.com/watch?v=2HbMzu1aQW8</a:t>
            </a:r>
            <a:endParaRPr lang="en-US" b="1" dirty="0"/>
          </a:p>
          <a:p>
            <a:pPr algn="l"/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17646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bg-BG" dirty="0"/>
              <a:t>Да послушаме малко красива и възвишена музика</a:t>
            </a:r>
            <a:r>
              <a:rPr lang="bg-BG" dirty="0" smtClean="0"/>
              <a:t>:</a:t>
            </a:r>
          </a:p>
          <a:p>
            <a:pPr algn="l"/>
            <a:endParaRPr lang="bg-BG" dirty="0"/>
          </a:p>
          <a:p>
            <a:pPr algn="l"/>
            <a:r>
              <a:rPr lang="bg-BG" b="1" dirty="0"/>
              <a:t>Edda Moser - Der Hölle Rache - Mozart - Die Zauberflöte</a:t>
            </a:r>
            <a:endParaRPr lang="en-US" b="1" dirty="0"/>
          </a:p>
          <a:p>
            <a:pPr algn="l"/>
            <a:r>
              <a:rPr lang="bg-BG" dirty="0">
                <a:hlinkClick r:id="rId2"/>
              </a:rPr>
              <a:t>http://www.youtube.com/watch?v=ZNEOl4bcfkc</a:t>
            </a:r>
            <a:endParaRPr lang="en-US" dirty="0"/>
          </a:p>
          <a:p>
            <a:pPr algn="l"/>
            <a:r>
              <a:rPr lang="bg-BG" dirty="0"/>
              <a:t>Madame Moser interpreting the Queen of the Night</a:t>
            </a:r>
            <a:endParaRPr lang="en-US" b="1" dirty="0"/>
          </a:p>
          <a:p>
            <a:pPr algn="l"/>
            <a:r>
              <a:rPr lang="bg-BG" dirty="0"/>
              <a:t> </a:t>
            </a:r>
            <a:endParaRPr lang="en-US" b="1" dirty="0"/>
          </a:p>
          <a:p>
            <a:pPr algn="l"/>
            <a:r>
              <a:rPr lang="bg-BG" b="1" dirty="0"/>
              <a:t>Barbara Bonney "Ach, Ich Fühl's" Wolfgang Amadeus Mozart</a:t>
            </a:r>
            <a:endParaRPr lang="en-US" b="1" dirty="0"/>
          </a:p>
          <a:p>
            <a:pPr algn="l"/>
            <a:r>
              <a:rPr lang="bg-BG" u="sng" dirty="0">
                <a:hlinkClick r:id="rId3"/>
              </a:rPr>
              <a:t>http://www.youtube.com/watch?v=dmHyA4WsJAM&amp;list=AL94UKMTqg-9AiM0Iv4kt5HDuiZuAsnm89</a:t>
            </a:r>
            <a:endParaRPr lang="en-US" dirty="0"/>
          </a:p>
          <a:p>
            <a:pPr algn="l"/>
            <a:endParaRPr lang="en-US" dirty="0" smtClean="0"/>
          </a:p>
          <a:p>
            <a:pPr algn="l"/>
            <a:r>
              <a:rPr lang="bg-BG" dirty="0" smtClean="0"/>
              <a:t>Turkish </a:t>
            </a:r>
            <a:r>
              <a:rPr lang="bg-BG" dirty="0"/>
              <a:t>March Mozart</a:t>
            </a:r>
            <a:endParaRPr lang="en-US" b="1" dirty="0"/>
          </a:p>
          <a:p>
            <a:pPr algn="l"/>
            <a:r>
              <a:rPr lang="bg-BG" u="sng" dirty="0">
                <a:hlinkClick r:id="rId4"/>
              </a:rPr>
              <a:t>http://www.youtube.com/watch?v=HMjQygwPI1c</a:t>
            </a:r>
            <a:endParaRPr lang="en-US" dirty="0"/>
          </a:p>
          <a:p>
            <a:r>
              <a:rPr lang="bg-BG" dirty="0"/>
              <a:t> </a:t>
            </a:r>
            <a:endParaRPr lang="en-US" dirty="0"/>
          </a:p>
          <a:p>
            <a:pPr algn="l"/>
            <a:endParaRPr lang="bg-BG" dirty="0" smtClean="0"/>
          </a:p>
          <a:p>
            <a:pPr algn="l"/>
            <a:r>
              <a:rPr lang="bg-BG" dirty="0"/>
              <a:t>Моцарт се появява в една конкретна историческа среда, в която наследява определени практикувани маниери на композиране, но които надхвърля по един уникален, изключителен начин. Понятието "класически стил" в музиката се е конструирало ретроспективно, въз основа тъкмо на Моцарт (както, разбира се, на Хайдн и Бетховен). </a:t>
            </a:r>
          </a:p>
          <a:p>
            <a:pPr algn="l"/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88840"/>
            <a:ext cx="7772400" cy="417646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bg-BG" dirty="0"/>
              <a:t>Да послушаме малко красива и възвишена музика:</a:t>
            </a:r>
          </a:p>
          <a:p>
            <a:pPr algn="l"/>
            <a:endParaRPr lang="bg-BG" dirty="0" smtClean="0"/>
          </a:p>
          <a:p>
            <a:pPr algn="l"/>
            <a:r>
              <a:rPr lang="bg-BG" b="1" dirty="0"/>
              <a:t>Mozart: Piano concerto n. No. 21 in C major, K.467 Pollini-Muti</a:t>
            </a:r>
            <a:endParaRPr lang="en-US" b="1" dirty="0"/>
          </a:p>
          <a:p>
            <a:pPr algn="l"/>
            <a:r>
              <a:rPr lang="bg-BG" b="1" u="sng" dirty="0">
                <a:hlinkClick r:id="rId2"/>
              </a:rPr>
              <a:t>http://www.youtube.com/watch?v=i2uYb6bMKyI</a:t>
            </a:r>
            <a:endParaRPr lang="en-US" b="1" dirty="0"/>
          </a:p>
          <a:p>
            <a:pPr algn="l"/>
            <a:r>
              <a:rPr lang="bg-BG" dirty="0"/>
              <a:t>Mozart:Piano Concerto No. 21 in C major, K. 467</a:t>
            </a:r>
            <a:br>
              <a:rPr lang="bg-BG" dirty="0"/>
            </a:br>
            <a:r>
              <a:rPr lang="bg-BG" dirty="0"/>
              <a:t>Orchestra filarmonica della Scala</a:t>
            </a:r>
            <a:br>
              <a:rPr lang="bg-BG" dirty="0"/>
            </a:br>
            <a:r>
              <a:rPr lang="bg-BG" dirty="0"/>
              <a:t>Maurizio Pollini</a:t>
            </a:r>
            <a:br>
              <a:rPr lang="bg-BG" dirty="0"/>
            </a:br>
            <a:r>
              <a:rPr lang="bg-BG" dirty="0"/>
              <a:t>Riccardo Muti</a:t>
            </a:r>
            <a:br>
              <a:rPr lang="bg-BG" dirty="0"/>
            </a:br>
            <a:r>
              <a:rPr lang="bg-BG" dirty="0"/>
              <a:t>2004</a:t>
            </a:r>
            <a:endParaRPr lang="en-US" dirty="0"/>
          </a:p>
          <a:p>
            <a:r>
              <a:rPr lang="bg-BG" dirty="0"/>
              <a:t> </a:t>
            </a:r>
            <a:endParaRPr lang="en-US" b="1" dirty="0"/>
          </a:p>
          <a:p>
            <a:pPr algn="l"/>
            <a:r>
              <a:rPr lang="bg-BG" b="1" dirty="0"/>
              <a:t>Реквием </a:t>
            </a:r>
            <a:r>
              <a:rPr lang="bg-BG" b="1" dirty="0" smtClean="0"/>
              <a:t>(</a:t>
            </a:r>
            <a:r>
              <a:rPr lang="bg-BG" b="1" dirty="0"/>
              <a:t>Requiem de Mozart - Lacrimosa - Karl Böh</a:t>
            </a:r>
            <a:endParaRPr lang="en-US" b="1" dirty="0"/>
          </a:p>
          <a:p>
            <a:pPr algn="l"/>
            <a:r>
              <a:rPr lang="bg-BG" dirty="0"/>
              <a:t>http://www.youtube.com/watch?v=MlAuHoRXLes</a:t>
            </a:r>
            <a:endParaRPr lang="en-US" b="1" dirty="0"/>
          </a:p>
          <a:p>
            <a:pPr algn="l"/>
            <a:endParaRPr lang="bg-BG" dirty="0" smtClean="0"/>
          </a:p>
          <a:p>
            <a:pPr algn="l"/>
            <a:r>
              <a:rPr lang="bg-BG" dirty="0" smtClean="0"/>
              <a:t>Реквием </a:t>
            </a:r>
            <a:r>
              <a:rPr lang="bg-BG" dirty="0"/>
              <a:t>(лат. Requiem — </a:t>
            </a:r>
            <a:r>
              <a:rPr lang="bg-BG" dirty="0" smtClean="0"/>
              <a:t>заупокойна меса</a:t>
            </a:r>
            <a:r>
              <a:rPr lang="bg-BG" dirty="0"/>
              <a:t>) </a:t>
            </a:r>
            <a:r>
              <a:rPr lang="bg-BG" dirty="0" smtClean="0"/>
              <a:t>е последното недовършено произведение на композитора, </a:t>
            </a:r>
            <a:r>
              <a:rPr lang="bg-BG" dirty="0"/>
              <a:t>над </a:t>
            </a:r>
            <a:r>
              <a:rPr lang="bg-BG" dirty="0" smtClean="0"/>
              <a:t>което работи преди смъртта си и </a:t>
            </a:r>
            <a:r>
              <a:rPr lang="bg-BG" dirty="0"/>
              <a:t>е едно от </a:t>
            </a:r>
            <a:r>
              <a:rPr lang="bg-BG" dirty="0" smtClean="0"/>
              <a:t>най-известните.</a:t>
            </a:r>
          </a:p>
          <a:p>
            <a:pPr algn="l"/>
            <a:r>
              <a:rPr lang="bg-BG" dirty="0" smtClean="0"/>
              <a:t>Реквиемът е завършен от учениците на Моцарт, основно Франц </a:t>
            </a:r>
            <a:r>
              <a:rPr lang="bg-BG" dirty="0"/>
              <a:t>Ксавер </a:t>
            </a:r>
            <a:r>
              <a:rPr lang="bg-BG" dirty="0" smtClean="0"/>
              <a:t>Зюсмайер.</a:t>
            </a:r>
          </a:p>
          <a:p>
            <a:pPr algn="l"/>
            <a:endParaRPr lang="bg-BG" dirty="0" smtClean="0"/>
          </a:p>
          <a:p>
            <a:pPr algn="l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320480"/>
          </a:xfrm>
        </p:spPr>
        <p:txBody>
          <a:bodyPr/>
          <a:lstStyle/>
          <a:p>
            <a:pPr algn="l"/>
            <a:r>
              <a:rPr lang="bg-BG" dirty="0"/>
              <a:t>Да послушаме малко красива и възвишена музика</a:t>
            </a:r>
            <a:r>
              <a:rPr lang="bg-BG" dirty="0" smtClean="0"/>
              <a:t>:</a:t>
            </a:r>
          </a:p>
          <a:p>
            <a:pPr algn="l"/>
            <a:endParaRPr lang="bg-BG" dirty="0"/>
          </a:p>
          <a:p>
            <a:pPr algn="l"/>
            <a:r>
              <a:rPr lang="bg-BG" b="1" dirty="0" smtClean="0"/>
              <a:t>ЛУДВИГ ВАН БЕТОВЕН </a:t>
            </a:r>
            <a:r>
              <a:rPr lang="bg-BG" dirty="0" smtClean="0"/>
              <a:t>(</a:t>
            </a:r>
            <a:r>
              <a:rPr lang="en-US" i="1" dirty="0"/>
              <a:t>Ludwig van </a:t>
            </a:r>
            <a:r>
              <a:rPr lang="en-US" i="1" dirty="0" smtClean="0"/>
              <a:t>Beethoven</a:t>
            </a:r>
            <a:r>
              <a:rPr lang="bg-BG" i="1" dirty="0" smtClean="0"/>
              <a:t>)</a:t>
            </a:r>
          </a:p>
          <a:p>
            <a:pPr algn="l"/>
            <a:r>
              <a:rPr lang="bg-BG" i="1" dirty="0" smtClean="0"/>
              <a:t>1770-1827</a:t>
            </a:r>
            <a:endParaRPr lang="bg-BG" dirty="0" smtClean="0"/>
          </a:p>
          <a:p>
            <a:endParaRPr lang="bg-BG" b="1" dirty="0" smtClean="0"/>
          </a:p>
          <a:p>
            <a:endParaRPr lang="bg-BG" b="1" dirty="0"/>
          </a:p>
          <a:p>
            <a:pPr algn="l"/>
            <a:r>
              <a:rPr lang="bg-BG" b="1" dirty="0" smtClean="0"/>
              <a:t>Симфония </a:t>
            </a:r>
            <a:r>
              <a:rPr lang="bg-BG" b="1" dirty="0"/>
              <a:t>№ 5 Аллегро - Л.В.Бетховен</a:t>
            </a:r>
            <a:endParaRPr lang="en-US" b="1" dirty="0"/>
          </a:p>
          <a:p>
            <a:pPr algn="l"/>
            <a:r>
              <a:rPr lang="bg-BG" dirty="0"/>
              <a:t>http://www.youtube.com/watch?v=u2bEmu1WIA8</a:t>
            </a:r>
            <a:endParaRPr lang="en-US" b="1" dirty="0"/>
          </a:p>
          <a:p>
            <a:pPr algn="l"/>
            <a:r>
              <a:rPr lang="bg-BG" dirty="0" smtClean="0"/>
              <a:t>Берлински симфоничен оркестър</a:t>
            </a:r>
          </a:p>
          <a:p>
            <a:pPr algn="l"/>
            <a:r>
              <a:rPr lang="bg-BG" dirty="0" smtClean="0"/>
              <a:t>Диригент Херберт </a:t>
            </a:r>
            <a:r>
              <a:rPr lang="bg-BG" dirty="0"/>
              <a:t>фон Караян</a:t>
            </a:r>
            <a:endParaRPr lang="en-US" dirty="0"/>
          </a:p>
          <a:p>
            <a:pPr algn="l"/>
            <a:endParaRPr lang="bg-BG" dirty="0"/>
          </a:p>
          <a:p>
            <a:pPr algn="l"/>
            <a:r>
              <a:rPr lang="bg-BG" b="1" dirty="0"/>
              <a:t>Beethoven - Moonlight Sonata (60 Minutes Version)</a:t>
            </a:r>
            <a:endParaRPr lang="en-US" b="1" dirty="0"/>
          </a:p>
          <a:p>
            <a:pPr algn="l"/>
            <a:r>
              <a:rPr lang="bg-BG" u="sng" dirty="0">
                <a:hlinkClick r:id="rId2"/>
              </a:rPr>
              <a:t>http://www.youtube.com/watch?v=aWmj1bMR4Mo</a:t>
            </a:r>
            <a:endParaRPr lang="en-US" dirty="0"/>
          </a:p>
          <a:p>
            <a:pPr algn="l"/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88840"/>
            <a:ext cx="7772400" cy="4104456"/>
          </a:xfrm>
        </p:spPr>
        <p:txBody>
          <a:bodyPr/>
          <a:lstStyle/>
          <a:p>
            <a:pPr algn="l"/>
            <a:r>
              <a:rPr lang="bg-BG" dirty="0"/>
              <a:t>Да послушаме малко красива и възвишена музика:</a:t>
            </a:r>
          </a:p>
          <a:p>
            <a:endParaRPr lang="bg-BG" dirty="0" smtClean="0"/>
          </a:p>
          <a:p>
            <a:pPr algn="l"/>
            <a:r>
              <a:rPr lang="bg-BG" b="1" dirty="0"/>
              <a:t>Beethoven - Sonata N.32 Op.111 (Richter)</a:t>
            </a:r>
            <a:endParaRPr lang="en-US" b="1" dirty="0"/>
          </a:p>
          <a:p>
            <a:pPr algn="l"/>
            <a:r>
              <a:rPr lang="bg-BG" u="sng" dirty="0">
                <a:hlinkClick r:id="rId2"/>
              </a:rPr>
              <a:t>http://www.youtube.com/watch?v=CBFphuxUlQA</a:t>
            </a:r>
            <a:endParaRPr lang="en-US" dirty="0"/>
          </a:p>
          <a:p>
            <a:pPr algn="l"/>
            <a:r>
              <a:rPr lang="bg-BG" dirty="0" smtClean="0"/>
              <a:t>Richter plays sonata op.111</a:t>
            </a:r>
            <a:endParaRPr lang="en-US" dirty="0" smtClean="0"/>
          </a:p>
          <a:p>
            <a:endParaRPr lang="bg-BG" dirty="0" smtClean="0"/>
          </a:p>
          <a:p>
            <a:pPr algn="l"/>
            <a:r>
              <a:rPr lang="ru-RU" dirty="0" smtClean="0"/>
              <a:t>Бетовен е</a:t>
            </a:r>
            <a:r>
              <a:rPr lang="ru-RU" dirty="0"/>
              <a:t> немски </a:t>
            </a:r>
            <a:r>
              <a:rPr lang="ru-RU" dirty="0" smtClean="0"/>
              <a:t>композитор</a:t>
            </a:r>
            <a:r>
              <a:rPr lang="ru-RU" dirty="0"/>
              <a:t>, представител на виенската школа, важна фигура в преходния период между класицизма и романтизма. Смятан за един от най-великите композитори в историята на музиката, той вдъхновява множество композитори, музиканти и </a:t>
            </a:r>
            <a:r>
              <a:rPr lang="ru-RU" dirty="0" smtClean="0"/>
              <a:t>публика </a:t>
            </a:r>
            <a:r>
              <a:rPr lang="ru-RU" dirty="0"/>
              <a:t>поколения наред.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060848"/>
            <a:ext cx="7772400" cy="4104456"/>
          </a:xfrm>
        </p:spPr>
        <p:txBody>
          <a:bodyPr>
            <a:normAutofit lnSpcReduction="10000"/>
          </a:bodyPr>
          <a:lstStyle/>
          <a:p>
            <a:pPr algn="l"/>
            <a:r>
              <a:rPr lang="bg-BG" altLang="en-US" sz="2600" b="1" dirty="0" smtClean="0"/>
              <a:t>Музиката </a:t>
            </a:r>
            <a:r>
              <a:rPr lang="bg-BG" altLang="en-US" sz="2600" b="1" dirty="0"/>
              <a:t>е мощното явление, което спасява </a:t>
            </a:r>
            <a:r>
              <a:rPr lang="bg-BG" altLang="en-US" sz="2600" b="1" dirty="0" smtClean="0"/>
              <a:t>от </a:t>
            </a:r>
            <a:r>
              <a:rPr lang="bg-BG" altLang="en-US" sz="2600" b="1" dirty="0"/>
              <a:t>дребнавостта на всекидневието.</a:t>
            </a:r>
          </a:p>
          <a:p>
            <a:pPr algn="l"/>
            <a:endParaRPr lang="bg-BG" altLang="en-US" sz="2600" dirty="0" smtClean="0"/>
          </a:p>
          <a:p>
            <a:pPr algn="l"/>
            <a:r>
              <a:rPr lang="bg-BG" altLang="en-US" sz="2600" dirty="0" smtClean="0"/>
              <a:t>Тя спомага да се усети красотата, </a:t>
            </a:r>
            <a:r>
              <a:rPr lang="bg-BG" altLang="en-US" sz="2600" b="1" dirty="0" smtClean="0"/>
              <a:t>висшето </a:t>
            </a:r>
            <a:r>
              <a:rPr lang="bg-BG" altLang="en-US" sz="2600" b="1" dirty="0"/>
              <a:t>познание и </a:t>
            </a:r>
            <a:r>
              <a:rPr lang="bg-BG" altLang="en-US" sz="2600" b="1" dirty="0" smtClean="0"/>
              <a:t>майсторството</a:t>
            </a:r>
            <a:r>
              <a:rPr lang="bg-BG" altLang="en-US" sz="2600" dirty="0" smtClean="0"/>
              <a:t>.</a:t>
            </a:r>
            <a:endParaRPr lang="bg-BG" altLang="en-US" sz="2600" dirty="0"/>
          </a:p>
          <a:p>
            <a:pPr algn="l"/>
            <a:endParaRPr lang="bg-BG" altLang="en-US" sz="2600" dirty="0" smtClean="0"/>
          </a:p>
          <a:p>
            <a:pPr algn="l"/>
            <a:r>
              <a:rPr lang="bg-BG" altLang="en-US" sz="2600" dirty="0" smtClean="0"/>
              <a:t>Как чрез </a:t>
            </a:r>
            <a:r>
              <a:rPr lang="bg-BG" altLang="en-US" sz="2600" b="1" dirty="0" smtClean="0"/>
              <a:t>лаконичност </a:t>
            </a:r>
            <a:r>
              <a:rPr lang="bg-BG" altLang="en-US" sz="2600" b="1" dirty="0"/>
              <a:t>на музикалната </a:t>
            </a:r>
            <a:r>
              <a:rPr lang="bg-BG" altLang="en-US" sz="2600" b="1" dirty="0" smtClean="0"/>
              <a:t>форма може да се постигне максимална експресия на възприятието.</a:t>
            </a:r>
            <a:endParaRPr lang="bg-BG" altLang="en-US" sz="2600" dirty="0"/>
          </a:p>
          <a:p>
            <a:pPr algn="l"/>
            <a:endParaRPr lang="bg-BG" sz="2600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060848"/>
            <a:ext cx="7772400" cy="4104456"/>
          </a:xfrm>
        </p:spPr>
        <p:txBody>
          <a:bodyPr>
            <a:normAutofit lnSpcReduction="10000"/>
          </a:bodyPr>
          <a:lstStyle/>
          <a:p>
            <a:pPr algn="l"/>
            <a:r>
              <a:rPr lang="bg-BG" sz="2800" b="1" dirty="0" smtClean="0"/>
              <a:t>„Красотата </a:t>
            </a:r>
            <a:r>
              <a:rPr lang="bg-BG" sz="2800" b="1" dirty="0"/>
              <a:t>и изкуството са миг от вечността</a:t>
            </a:r>
            <a:r>
              <a:rPr lang="bg-BG" sz="2800" dirty="0"/>
              <a:t>, </a:t>
            </a:r>
            <a:r>
              <a:rPr lang="bg-BG" sz="2800" b="1" dirty="0"/>
              <a:t>спрян, изолиран от потока на </a:t>
            </a:r>
            <a:r>
              <a:rPr lang="bg-BG" sz="2800" b="1" dirty="0" smtClean="0"/>
              <a:t>времето“</a:t>
            </a:r>
          </a:p>
          <a:p>
            <a:pPr algn="l"/>
            <a:r>
              <a:rPr lang="bg-BG" sz="2800" dirty="0"/>
              <a:t>Тази ефимерност на творческия миг и стремежът на твореца за </a:t>
            </a:r>
            <a:r>
              <a:rPr lang="bg-BG" sz="2800" dirty="0" err="1"/>
              <a:t>фиксация</a:t>
            </a:r>
            <a:r>
              <a:rPr lang="bg-BG" sz="2800" dirty="0"/>
              <a:t> е една от причините за неповторимостта на изкуството, за привличането на публика, която да стане съпричастна в специфичната реализация на един творчески акт</a:t>
            </a:r>
            <a:r>
              <a:rPr lang="bg-B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269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104456"/>
          </a:xfrm>
        </p:spPr>
        <p:txBody>
          <a:bodyPr>
            <a:normAutofit lnSpcReduction="10000"/>
          </a:bodyPr>
          <a:lstStyle/>
          <a:p>
            <a:endParaRPr lang="bg-BG" b="1" dirty="0" smtClean="0"/>
          </a:p>
          <a:p>
            <a:pPr algn="ctr"/>
            <a:r>
              <a:rPr lang="bg-BG" b="1" dirty="0" smtClean="0"/>
              <a:t>Имайте време да слушате класическа музика, защото тя е най-голямото постижение на музикалното изкуство.</a:t>
            </a:r>
          </a:p>
          <a:p>
            <a:pPr algn="ctr"/>
            <a:r>
              <a:rPr lang="bg-BG" b="1" dirty="0" smtClean="0"/>
              <a:t>Удоволствието и естетическата наслада на музиката е доказателство за красивото в живота и изкуството. Съприкосновението с музиката ни дава възвишено настроение и стимул за творчество и качество в работата.</a:t>
            </a:r>
            <a:endParaRPr lang="bg-BG" b="1" dirty="0"/>
          </a:p>
          <a:p>
            <a:endParaRPr lang="bg-BG" b="1" dirty="0"/>
          </a:p>
          <a:p>
            <a:pPr algn="ctr"/>
            <a:r>
              <a:rPr lang="bg-BG" b="1" dirty="0" smtClean="0"/>
              <a:t>Ludmil </a:t>
            </a:r>
            <a:r>
              <a:rPr lang="bg-BG" b="1" dirty="0"/>
              <a:t>Angelov - Piazzola - Adios nonino</a:t>
            </a:r>
            <a:endParaRPr lang="en-US" b="1" dirty="0"/>
          </a:p>
          <a:p>
            <a:pPr algn="ctr"/>
            <a:r>
              <a:rPr lang="bg-BG" u="sng" dirty="0">
                <a:hlinkClick r:id="rId2"/>
              </a:rPr>
              <a:t>http://www.youtube.com/watch?v=_</a:t>
            </a:r>
            <a:r>
              <a:rPr lang="bg-BG" u="sng" dirty="0" smtClean="0">
                <a:hlinkClick r:id="rId2"/>
              </a:rPr>
              <a:t>5CfD2-1eCM</a:t>
            </a:r>
            <a:endParaRPr lang="bg-BG" u="sng" dirty="0" smtClean="0"/>
          </a:p>
          <a:p>
            <a:pPr algn="ctr"/>
            <a:endParaRPr lang="en-US" dirty="0"/>
          </a:p>
          <a:p>
            <a:pPr algn="ctr"/>
            <a:r>
              <a:rPr lang="bg-BG" b="1" dirty="0"/>
              <a:t>БЛАГОДАРЯ ЗА ВНИМАНИЕТО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132856"/>
            <a:ext cx="7772400" cy="3888432"/>
          </a:xfrm>
        </p:spPr>
        <p:txBody>
          <a:bodyPr>
            <a:normAutofit/>
          </a:bodyPr>
          <a:lstStyle/>
          <a:p>
            <a:pPr algn="l"/>
            <a:r>
              <a:rPr lang="bg-BG" sz="2800" dirty="0"/>
              <a:t>Т</a:t>
            </a:r>
            <a:r>
              <a:rPr lang="bg-BG" sz="2800" dirty="0" smtClean="0"/>
              <a:t>ова </a:t>
            </a:r>
            <a:r>
              <a:rPr lang="bg-BG" sz="2800" dirty="0"/>
              <a:t>важи </a:t>
            </a:r>
            <a:r>
              <a:rPr lang="bg-BG" sz="2800" dirty="0" smtClean="0"/>
              <a:t>особено за </a:t>
            </a:r>
            <a:r>
              <a:rPr lang="bg-BG" sz="2800" dirty="0"/>
              <a:t>музиката, </a:t>
            </a:r>
            <a:endParaRPr lang="bg-BG" sz="2800" dirty="0" smtClean="0"/>
          </a:p>
          <a:p>
            <a:pPr algn="l"/>
            <a:r>
              <a:rPr lang="bg-BG" sz="2800" dirty="0" smtClean="0"/>
              <a:t>която </a:t>
            </a:r>
            <a:r>
              <a:rPr lang="bg-BG" sz="2800" dirty="0"/>
              <a:t>има </a:t>
            </a:r>
            <a:endParaRPr lang="bg-BG" sz="2800" dirty="0" smtClean="0"/>
          </a:p>
          <a:p>
            <a:pPr algn="l"/>
            <a:r>
              <a:rPr lang="bg-BG" sz="2800" b="1" dirty="0" err="1" smtClean="0"/>
              <a:t>процесуалност</a:t>
            </a:r>
            <a:r>
              <a:rPr lang="bg-BG" sz="2800" b="1" dirty="0" smtClean="0"/>
              <a:t> </a:t>
            </a:r>
            <a:r>
              <a:rPr lang="bg-BG" sz="2800" b="1" dirty="0"/>
              <a:t>на протичането</a:t>
            </a:r>
            <a:r>
              <a:rPr lang="bg-BG" sz="2800" dirty="0"/>
              <a:t> </a:t>
            </a:r>
            <a:endParaRPr lang="bg-BG" sz="2800" dirty="0" smtClean="0"/>
          </a:p>
          <a:p>
            <a:pPr algn="l"/>
            <a:r>
              <a:rPr lang="bg-BG" sz="2800" dirty="0" smtClean="0"/>
              <a:t>и </a:t>
            </a:r>
            <a:r>
              <a:rPr lang="bg-BG" sz="2800" dirty="0"/>
              <a:t>е свързана с времеви </a:t>
            </a:r>
            <a:r>
              <a:rPr lang="bg-BG" sz="2800" dirty="0" smtClean="0"/>
              <a:t>отрязък, </a:t>
            </a:r>
            <a:r>
              <a:rPr lang="bg-BG" sz="2800" dirty="0"/>
              <a:t>и с преходност, независимо от възможността за записване – било то </a:t>
            </a:r>
            <a:r>
              <a:rPr lang="bg-BG" sz="2800" dirty="0" smtClean="0"/>
              <a:t>на </a:t>
            </a:r>
            <a:r>
              <a:rPr lang="bg-BG" sz="2800" dirty="0"/>
              <a:t>нотен </a:t>
            </a:r>
            <a:r>
              <a:rPr lang="bg-BG" sz="2800" dirty="0" smtClean="0"/>
              <a:t>текст </a:t>
            </a:r>
            <a:r>
              <a:rPr lang="bg-BG" sz="2800" dirty="0"/>
              <a:t>или на някакъв носител (съвременен електронен или от по-стар вид – </a:t>
            </a:r>
            <a:r>
              <a:rPr lang="bg-BG" sz="2800" dirty="0" err="1"/>
              <a:t>винилова</a:t>
            </a:r>
            <a:r>
              <a:rPr lang="bg-BG" sz="2800" dirty="0"/>
              <a:t> </a:t>
            </a:r>
            <a:r>
              <a:rPr lang="bg-BG" sz="2800" dirty="0" smtClean="0"/>
              <a:t>плоча и др.)</a:t>
            </a:r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205269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060848"/>
            <a:ext cx="7772400" cy="3960440"/>
          </a:xfrm>
        </p:spPr>
        <p:txBody>
          <a:bodyPr>
            <a:noAutofit/>
          </a:bodyPr>
          <a:lstStyle/>
          <a:p>
            <a:pPr algn="l"/>
            <a:r>
              <a:rPr lang="bg-BG" sz="2600" dirty="0"/>
              <a:t>Неповторимостта на музикалното изпълнение, на реалното автентично </a:t>
            </a:r>
            <a:r>
              <a:rPr lang="bg-BG" sz="2600" dirty="0" smtClean="0"/>
              <a:t>изпълнение, </a:t>
            </a:r>
            <a:r>
              <a:rPr lang="bg-BG" sz="2600" dirty="0"/>
              <a:t>е неостаряваща основа за привличането на публиката в музикалното тайнство.</a:t>
            </a:r>
          </a:p>
          <a:p>
            <a:pPr algn="l"/>
            <a:r>
              <a:rPr lang="bg-BG" sz="2600" dirty="0"/>
              <a:t>„</a:t>
            </a:r>
            <a:r>
              <a:rPr lang="bg-BG" sz="2600" b="1" dirty="0"/>
              <a:t>Творбата постига запечатване на мига</a:t>
            </a:r>
            <a:r>
              <a:rPr lang="bg-BG" sz="2600" dirty="0"/>
              <a:t>: ситуация, в която тази нова </a:t>
            </a:r>
            <a:r>
              <a:rPr lang="bg-BG" sz="2600" dirty="0" smtClean="0"/>
              <a:t>действителност, </a:t>
            </a:r>
            <a:r>
              <a:rPr lang="bg-BG" sz="2600" dirty="0"/>
              <a:t>в ролята си на нова </a:t>
            </a:r>
            <a:r>
              <a:rPr lang="bg-BG" sz="2600" dirty="0" smtClean="0"/>
              <a:t>истина, </a:t>
            </a:r>
            <a:r>
              <a:rPr lang="bg-BG" sz="2600" dirty="0"/>
              <a:t>спира мига, спира потока на времето</a:t>
            </a:r>
            <a:r>
              <a:rPr lang="bg-BG" sz="2600" dirty="0" smtClean="0"/>
              <a:t>.“ (</a:t>
            </a:r>
            <a:r>
              <a:rPr lang="bg-BG" sz="2600" dirty="0" err="1" smtClean="0"/>
              <a:t>Бишоф</a:t>
            </a:r>
            <a:r>
              <a:rPr lang="bg-BG" sz="2600" dirty="0" smtClean="0"/>
              <a:t>) </a:t>
            </a:r>
            <a:endParaRPr lang="bg-BG" sz="2600" dirty="0"/>
          </a:p>
        </p:txBody>
      </p:sp>
    </p:spTree>
    <p:extLst>
      <p:ext uri="{BB962C8B-B14F-4D97-AF65-F5344CB8AC3E}">
        <p14:creationId xmlns:p14="http://schemas.microsoft.com/office/powerpoint/2010/main" val="205269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060848"/>
            <a:ext cx="7772400" cy="4032448"/>
          </a:xfrm>
        </p:spPr>
        <p:txBody>
          <a:bodyPr>
            <a:normAutofit/>
          </a:bodyPr>
          <a:lstStyle/>
          <a:p>
            <a:pPr algn="l"/>
            <a:r>
              <a:rPr lang="bg-BG" sz="2800" dirty="0"/>
              <a:t>Спирайки мига, творбата на изкуството постига измерение на собствената истина, произлизащо от реалността, послужила като образец на подражание. … </a:t>
            </a:r>
            <a:r>
              <a:rPr lang="bg-BG" sz="2800" dirty="0" smtClean="0"/>
              <a:t>Запечатването </a:t>
            </a:r>
            <a:r>
              <a:rPr lang="bg-BG" sz="2800" dirty="0"/>
              <a:t>на мига, задвижване и оттам спиране, трайност, вечност на произведението – това е проблематиката на магията, сестра на изкуството. </a:t>
            </a:r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2060848"/>
            <a:ext cx="7772400" cy="4176464"/>
          </a:xfrm>
        </p:spPr>
        <p:txBody>
          <a:bodyPr>
            <a:noAutofit/>
          </a:bodyPr>
          <a:lstStyle/>
          <a:p>
            <a:pPr algn="l"/>
            <a:r>
              <a:rPr lang="bg-BG" sz="2100" dirty="0"/>
              <a:t>Би било възможно да дефинираме мига чрез способността му да преодолява природни закономерности и да създава нов свят, базиран върху нови закони</a:t>
            </a:r>
            <a:r>
              <a:rPr lang="bg-BG" sz="2100" dirty="0" smtClean="0"/>
              <a:t>.</a:t>
            </a:r>
          </a:p>
          <a:p>
            <a:pPr algn="l"/>
            <a:r>
              <a:rPr lang="bg-BG" sz="2100" b="1" dirty="0"/>
              <a:t>Мигът, който може да спре времето</a:t>
            </a:r>
            <a:r>
              <a:rPr lang="bg-BG" sz="2100" dirty="0"/>
              <a:t>, влага своите познания и преживявания като вътрешен процес в </a:t>
            </a:r>
            <a:r>
              <a:rPr lang="bg-BG" sz="2100" dirty="0" smtClean="0"/>
              <a:t>музикалното изображение </a:t>
            </a:r>
            <a:r>
              <a:rPr lang="bg-BG" sz="2100" dirty="0"/>
              <a:t>и чрез създадената творба сътворява нов </a:t>
            </a:r>
            <a:r>
              <a:rPr lang="bg-BG" sz="2100" dirty="0" smtClean="0"/>
              <a:t>свят. </a:t>
            </a:r>
          </a:p>
          <a:p>
            <a:pPr algn="l"/>
            <a:r>
              <a:rPr lang="bg-BG" sz="2100" dirty="0" smtClean="0"/>
              <a:t>Но </a:t>
            </a:r>
            <a:r>
              <a:rPr lang="bg-BG" sz="2100" dirty="0"/>
              <a:t>той сътворява и още нещо: изобразеното от него заживява свой живот. </a:t>
            </a:r>
            <a:endParaRPr lang="bg-BG" sz="2100" dirty="0" smtClean="0"/>
          </a:p>
          <a:p>
            <a:pPr algn="l"/>
            <a:r>
              <a:rPr lang="bg-BG" sz="2100" dirty="0"/>
              <a:t>Бихме могли да представим и формулираме процеса така: в спирането на мига се ражда и се случва нова </a:t>
            </a:r>
            <a:r>
              <a:rPr lang="bg-BG" sz="2100" dirty="0" smtClean="0"/>
              <a:t>истина – нова музика.</a:t>
            </a:r>
            <a:endParaRPr lang="bg-BG" sz="2100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08112"/>
          </a:xfrm>
        </p:spPr>
        <p:txBody>
          <a:bodyPr>
            <a:normAutofit/>
          </a:bodyPr>
          <a:lstStyle/>
          <a:p>
            <a:r>
              <a:rPr lang="bg-BG" sz="2400" dirty="0">
                <a:cs typeface="Aharoni" panose="02010803020104030203" pitchFamily="2" charset="-79"/>
              </a:rPr>
              <a:t>МУЗИКАТА – НЕЩО КРАСИВО </a:t>
            </a:r>
            <a:br>
              <a:rPr lang="bg-BG" sz="2400" dirty="0">
                <a:cs typeface="Aharoni" panose="02010803020104030203" pitchFamily="2" charset="-79"/>
              </a:rPr>
            </a:br>
            <a:r>
              <a:rPr lang="bg-BG" sz="2400" dirty="0">
                <a:cs typeface="Aharoni" panose="02010803020104030203" pitchFamily="2" charset="-79"/>
              </a:rPr>
              <a:t>И ВЪЗВИШЕНО</a:t>
            </a:r>
            <a:endParaRPr lang="bg-BG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1844824"/>
            <a:ext cx="7772400" cy="4320480"/>
          </a:xfrm>
        </p:spPr>
        <p:txBody>
          <a:bodyPr>
            <a:normAutofit lnSpcReduction="10000"/>
          </a:bodyPr>
          <a:lstStyle/>
          <a:p>
            <a:pPr algn="l"/>
            <a:r>
              <a:rPr lang="bg-BG" sz="2800" b="1" dirty="0"/>
              <a:t>Мигът се запечатва в творбата, познанието отива в изображението. Запечатаното състояние става творба на изкуството</a:t>
            </a:r>
            <a:r>
              <a:rPr lang="bg-BG" sz="2800" dirty="0" smtClean="0"/>
              <a:t>.</a:t>
            </a:r>
          </a:p>
          <a:p>
            <a:pPr algn="l"/>
            <a:r>
              <a:rPr lang="bg-BG" sz="2800" dirty="0"/>
              <a:t>Тази нова реалност – но всъщност </a:t>
            </a:r>
            <a:r>
              <a:rPr lang="bg-BG" sz="2800" dirty="0" err="1"/>
              <a:t>имагинерност</a:t>
            </a:r>
            <a:r>
              <a:rPr lang="bg-BG" sz="2800" dirty="0"/>
              <a:t>, магия, запечатан миг – имащ вече свой живот – е материята, с която ще </a:t>
            </a:r>
            <a:r>
              <a:rPr lang="bg-BG" sz="2800" dirty="0" smtClean="0"/>
              <a:t>работим днес, </a:t>
            </a:r>
            <a:r>
              <a:rPr lang="bg-BG" sz="2800" dirty="0"/>
              <a:t>с нея ще привличаме </a:t>
            </a:r>
            <a:r>
              <a:rPr lang="bg-BG" sz="2800" dirty="0" smtClean="0"/>
              <a:t>вниманието ви като </a:t>
            </a:r>
            <a:r>
              <a:rPr lang="bg-BG" sz="2800" smtClean="0"/>
              <a:t>нова музикална публика</a:t>
            </a:r>
            <a:r>
              <a:rPr lang="bg-BG" sz="2800" dirty="0" smtClean="0"/>
              <a:t>.</a:t>
            </a:r>
            <a:endParaRPr lang="bg-BG" sz="2800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1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171</TotalTime>
  <Words>2556</Words>
  <Application>Microsoft Office PowerPoint</Application>
  <PresentationFormat>On-screen Show (4:3)</PresentationFormat>
  <Paragraphs>294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Aspect</vt:lpstr>
      <vt:lpstr>МУЗИКАТА  НЕЩО КРАСИВО  И ВЪЗВИШЕНО 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  <vt:lpstr>МУЗИКАТА – НЕЩО КРАСИВО  И ВЪЗВИШЕНО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МУЗИКАТА  НЕЩО КРАСИВО  И ВЪЗВИШЕНО</dc:title>
  <dc:creator>milena</dc:creator>
  <cp:lastModifiedBy>Student</cp:lastModifiedBy>
  <cp:revision>16</cp:revision>
  <dcterms:created xsi:type="dcterms:W3CDTF">2014-04-24T04:25:24Z</dcterms:created>
  <dcterms:modified xsi:type="dcterms:W3CDTF">2014-04-24T08:02:28Z</dcterms:modified>
</cp:coreProperties>
</file>