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 с тема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 с тема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4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подзаглавията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Щракнете, за да редактирате стила на заглавието в образеца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Щракн., за да ред. стил на загл. в обр.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57A04-9F4F-4A90-A031-DA6A2BB90DD0}" type="datetimeFigureOut">
              <a:rPr lang="bg-BG" smtClean="0"/>
              <a:t>16.1.2019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B2DAB2-EC72-4FA5-A7AB-989944F9CE7C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Phrasal Verbs </a:t>
            </a:r>
            <a:endParaRPr lang="bg-BG" dirty="0"/>
          </a:p>
        </p:txBody>
      </p:sp>
      <p:sp>
        <p:nvSpPr>
          <p:cNvPr id="4" name="Подзаглавие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Here is a table with common phrasal verbs and their more formal equivalents in academic writing. </a:t>
            </a:r>
          </a:p>
          <a:p>
            <a:pPr>
              <a:buNone/>
            </a:pPr>
            <a:r>
              <a:rPr lang="en-US" dirty="0" smtClean="0"/>
              <a:t>The phrasal verbs are in bold, in alphabetical order.</a:t>
            </a:r>
          </a:p>
          <a:p>
            <a:pPr>
              <a:buNone/>
            </a:pPr>
            <a:r>
              <a:rPr lang="en-US" dirty="0" smtClean="0"/>
              <a:t>The equivalents are also in an alphabetical order (they do not match the phrasal verb in the same line.</a:t>
            </a:r>
          </a:p>
          <a:p>
            <a:pPr>
              <a:buNone/>
            </a:pPr>
            <a:r>
              <a:rPr lang="en-US" dirty="0" smtClean="0"/>
              <a:t>Match the verbs with their definitions.</a:t>
            </a:r>
          </a:p>
          <a:p>
            <a:pPr>
              <a:buNone/>
            </a:pPr>
            <a:r>
              <a:rPr lang="en-US" dirty="0" smtClean="0"/>
              <a:t>Some phrasal verbs have different meanings. </a:t>
            </a:r>
            <a:endParaRPr lang="bg-BG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7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332656"/>
          <a:ext cx="8712968" cy="596563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714091"/>
                <a:gridCol w="1525361"/>
                <a:gridCol w="2385284"/>
                <a:gridCol w="2088232"/>
              </a:tblGrid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break down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acquire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go down 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contact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break down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activate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go on (with) 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contact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bring about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latin typeface="Comic Sans MS" pitchFamily="66" charset="0"/>
                        </a:rPr>
                        <a:t>arrange/organize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go through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continue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call off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latin typeface="Comic Sans MS" pitchFamily="66" charset="0"/>
                        </a:rPr>
                        <a:t>arrive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go up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deactivate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carry out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latin typeface="Comic Sans MS" pitchFamily="66" charset="0"/>
                        </a:rPr>
                        <a:t>avoid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go up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decrease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come out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latin typeface="Comic Sans MS" pitchFamily="66" charset="0"/>
                        </a:rPr>
                        <a:t>be admitted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make up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design/invent/originate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come up with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be approved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make up for 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disconnect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come up with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be published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mix up 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employ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cut down (on)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calculate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pick up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fail </a:t>
                      </a:r>
                    </a:p>
                  </a:txBody>
                  <a:tcPr marL="5522" marR="5522" marT="5522" marB="0" anchor="b"/>
                </a:tc>
              </a:tr>
              <a:tr h="412589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cut off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cancel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put off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find/discover/ascertain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find out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categorize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set up 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increase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get hold of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cause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take on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increase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get hold of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compensate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turn off/switch off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postpone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get in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conduct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turn on/switch on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present/produce/propose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get in touch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confuse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turn up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receive</a:t>
                      </a:r>
                    </a:p>
                  </a:txBody>
                  <a:tcPr marL="5522" marR="5522" marT="5522" marB="0" anchor="b"/>
                </a:tc>
              </a:tr>
              <a:tr h="37020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Aharoni" pitchFamily="2" charset="-79"/>
                          <a:cs typeface="Aharoni" pitchFamily="2" charset="-79"/>
                        </a:rPr>
                        <a:t>get round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Aharoni" pitchFamily="2" charset="-79"/>
                        <a:cs typeface="Aharoni" pitchFamily="2" charset="-79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constitute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Aharoni" pitchFamily="2" charset="-79"/>
                          <a:ea typeface="+mn-ea"/>
                          <a:cs typeface="Aharoni" pitchFamily="2" charset="-79"/>
                        </a:rPr>
                        <a:t>work out</a:t>
                      </a:r>
                    </a:p>
                  </a:txBody>
                  <a:tcPr marL="5522" marR="5522" marT="552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reduce</a:t>
                      </a:r>
                    </a:p>
                  </a:txBody>
                  <a:tcPr marL="5522" marR="5522" marT="5522" marB="0" anchor="b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548678"/>
          <a:ext cx="8784976" cy="5470330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196244"/>
                <a:gridCol w="2196244"/>
                <a:gridCol w="2160240"/>
                <a:gridCol w="2232248"/>
              </a:tblGrid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break down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fail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go down 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decrease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latin typeface="Century" pitchFamily="18" charset="0"/>
                        </a:rPr>
                        <a:t>break down 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categorize 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go on (with) 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continue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latin typeface="Century" pitchFamily="18" charset="0"/>
                        </a:rPr>
                        <a:t>bring about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latin typeface="Comic Sans MS" pitchFamily="66" charset="0"/>
                        </a:rPr>
                        <a:t>cause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go up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increase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call off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latin typeface="Comic Sans MS" pitchFamily="66" charset="0"/>
                        </a:rPr>
                        <a:t>cancel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go through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be approved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carry out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conduct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go up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increase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latin typeface="Century" pitchFamily="18" charset="0"/>
                        </a:rPr>
                        <a:t>come out  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be published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make up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constitute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latin typeface="Century" pitchFamily="18" charset="0"/>
                        </a:rPr>
                        <a:t>come up with  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latin typeface="Comic Sans MS" pitchFamily="66" charset="0"/>
                        </a:rPr>
                        <a:t>design/invent/originate/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make up for 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compensate</a:t>
                      </a:r>
                    </a:p>
                  </a:txBody>
                  <a:tcPr marL="8792" marR="8792" marT="8792" marB="0" anchor="b"/>
                </a:tc>
              </a:tr>
              <a:tr h="344035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come up with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200" u="none" strike="noStrike" dirty="0">
                          <a:latin typeface="Comic Sans MS" pitchFamily="66" charset="0"/>
                        </a:rPr>
                        <a:t>present/produce/propose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mix up 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confuse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cut down (on)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reduce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pick up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receive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>
                          <a:latin typeface="Century" pitchFamily="18" charset="0"/>
                        </a:rPr>
                        <a:t>cut off   </a:t>
                      </a:r>
                      <a:endParaRPr lang="en-GB" sz="1800" b="1" i="0" u="none" strike="noStrike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disconnect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put off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postpone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find out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u="none" strike="noStrike" dirty="0">
                          <a:latin typeface="Comic Sans MS" pitchFamily="66" charset="0"/>
                        </a:rPr>
                        <a:t>find/discover/ascertain</a:t>
                      </a:r>
                      <a:endParaRPr lang="en-GB" sz="14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set up 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arrange/organize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get hold of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>
                          <a:latin typeface="Comic Sans MS" pitchFamily="66" charset="0"/>
                        </a:rPr>
                        <a:t>contact</a:t>
                      </a:r>
                      <a:endParaRPr lang="en-GB" sz="1800" b="0" i="0" u="none" strike="noStrike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take on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employ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get hold of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acquire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turn on/switch on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activate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get in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be admitted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turn off/switch off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deactivate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get in touch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contact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turn up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arrive</a:t>
                      </a:r>
                    </a:p>
                  </a:txBody>
                  <a:tcPr marL="8792" marR="8792" marT="8792" marB="0" anchor="b"/>
                </a:tc>
              </a:tr>
              <a:tr h="341753"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dirty="0">
                          <a:latin typeface="Century" pitchFamily="18" charset="0"/>
                        </a:rPr>
                        <a:t>get round   </a:t>
                      </a:r>
                      <a:endParaRPr lang="en-GB" sz="1800" b="1" i="0" u="none" strike="noStrike" dirty="0">
                        <a:solidFill>
                          <a:srgbClr val="000000"/>
                        </a:solidFill>
                        <a:latin typeface="Century" pitchFamily="18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dirty="0">
                          <a:latin typeface="Comic Sans MS" pitchFamily="66" charset="0"/>
                        </a:rPr>
                        <a:t>avoid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latin typeface="Comic Sans MS" pitchFamily="66" charset="0"/>
                      </a:endParaRP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b="1" u="none" strike="noStrike" kern="1200" dirty="0">
                          <a:solidFill>
                            <a:schemeClr val="dk1"/>
                          </a:solidFill>
                          <a:latin typeface="Century" pitchFamily="18" charset="0"/>
                          <a:ea typeface="+mn-ea"/>
                          <a:cs typeface="+mn-cs"/>
                        </a:rPr>
                        <a:t>work out</a:t>
                      </a:r>
                    </a:p>
                  </a:txBody>
                  <a:tcPr marL="8792" marR="8792" marT="879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800" u="none" strike="noStrike" kern="1200" dirty="0">
                          <a:solidFill>
                            <a:schemeClr val="dk1"/>
                          </a:solidFill>
                          <a:latin typeface="Comic Sans MS" pitchFamily="66" charset="0"/>
                          <a:ea typeface="+mn-ea"/>
                          <a:cs typeface="+mn-cs"/>
                        </a:rPr>
                        <a:t>calculate</a:t>
                      </a:r>
                    </a:p>
                  </a:txBody>
                  <a:tcPr marL="8792" marR="8792" marT="8792" marB="0" anchor="b"/>
                </a:tc>
              </a:tr>
            </a:tbl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682752" cy="1787798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Try to </a:t>
            </a:r>
            <a:r>
              <a:rPr lang="en-US" i="1" dirty="0" smtClean="0"/>
              <a:t>break</a:t>
            </a:r>
            <a:r>
              <a:rPr lang="en-US" dirty="0" smtClean="0"/>
              <a:t> the list </a:t>
            </a:r>
            <a:r>
              <a:rPr lang="en-US" i="1" dirty="0" smtClean="0"/>
              <a:t>down</a:t>
            </a:r>
            <a:r>
              <a:rPr lang="en-US" dirty="0" smtClean="0"/>
              <a:t> into several categories</a:t>
            </a:r>
            <a:endParaRPr lang="bg-BG" dirty="0"/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idx="1"/>
          </p:nvPr>
        </p:nvSpPr>
        <p:spPr>
          <a:xfrm>
            <a:off x="4860032" y="273050"/>
            <a:ext cx="3826768" cy="585311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u="sng" dirty="0" smtClean="0"/>
              <a:t>Possible categories:</a:t>
            </a:r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Technology / Engineering,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Medicine,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Environment, etc.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Business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correspondence, 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Reports,</a:t>
            </a:r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Academic/specialized journals, etc.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bg-BG" dirty="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4186808" cy="3921299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Your choice of category should be based on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the type of text </a:t>
            </a:r>
            <a:r>
              <a:rPr lang="en-US" sz="2400" dirty="0"/>
              <a:t>/</a:t>
            </a:r>
            <a:r>
              <a:rPr lang="en-US" sz="2400" dirty="0" smtClean="0">
                <a:solidFill>
                  <a:srgbClr val="FF0000"/>
                </a:solidFill>
              </a:rPr>
              <a:t>the field of knowledge</a:t>
            </a:r>
            <a:r>
              <a:rPr lang="en-US" sz="2400" dirty="0" smtClean="0"/>
              <a:t> which the FORMAL EQUIVALENT is usually associated with, e.g. “fail” (</a:t>
            </a:r>
            <a:r>
              <a:rPr lang="en-US" sz="2400" i="1" dirty="0" smtClean="0"/>
              <a:t>break down</a:t>
            </a:r>
            <a:r>
              <a:rPr lang="en-US" sz="2400" dirty="0" smtClean="0"/>
              <a:t>)  is commonly associated with technology / engineering </a:t>
            </a:r>
            <a:endParaRPr lang="bg-BG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 animBg="1"/>
      <p:bldP spid="6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онтейнер за съдържание 5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465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>
                <a:latin typeface="Comic Sans MS" pitchFamily="66" charset="0"/>
              </a:rPr>
              <a:t>Choose 5 of the phrasal verbs and write sentences with them. Try to comply with the requirements of the topic you ascribed to each one. </a:t>
            </a:r>
          </a:p>
          <a:p>
            <a:pPr>
              <a:buNone/>
            </a:pPr>
            <a:r>
              <a:rPr lang="en-US" sz="2800" dirty="0" smtClean="0">
                <a:latin typeface="Comic Sans MS" pitchFamily="66" charset="0"/>
              </a:rPr>
              <a:t>Leave some space after each sentence, so that a classmate will be able to rewrite the sentence using the formal equivalent of the phrasal verbs. </a:t>
            </a:r>
          </a:p>
          <a:p>
            <a:pPr>
              <a:buNone/>
            </a:pPr>
            <a:endParaRPr lang="en-US" sz="2800" dirty="0" smtClean="0">
              <a:latin typeface="Comic Sans MS" pitchFamily="66" charset="0"/>
            </a:endParaRPr>
          </a:p>
          <a:p>
            <a:pPr>
              <a:buNone/>
            </a:pPr>
            <a:r>
              <a:rPr lang="en-US" sz="2800" dirty="0" smtClean="0">
                <a:latin typeface="Comic Sans MS" pitchFamily="66" charset="0"/>
              </a:rPr>
              <a:t>The result should be something like: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Freestyle Script" pitchFamily="66" charset="0"/>
              </a:rPr>
              <a:t>The destruction of the rain forest has brought about environmental damage. </a:t>
            </a:r>
          </a:p>
          <a:p>
            <a:pPr>
              <a:buNone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</a:rPr>
              <a:t>…………………………………………………………………………………</a:t>
            </a:r>
            <a:endParaRPr lang="bg-BG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94645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Multiple meanings and metaphorical use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5301208"/>
            <a:ext cx="8229600" cy="824955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dirty="0" smtClean="0"/>
              <a:t>From:</a:t>
            </a:r>
          </a:p>
          <a:p>
            <a:pPr>
              <a:buNone/>
            </a:pPr>
            <a:r>
              <a:rPr lang="en-US" sz="1800" i="1" dirty="0" smtClean="0"/>
              <a:t>English phrasal verbs in use</a:t>
            </a:r>
            <a:r>
              <a:rPr lang="en-US" sz="1800" dirty="0" smtClean="0"/>
              <a:t>, Michael McCarthy and Felicity O’Dell, Cambridge, 2004</a:t>
            </a:r>
            <a:endParaRPr lang="bg-BG" sz="1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20688"/>
            <a:ext cx="9144000" cy="5544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00088"/>
            <a:ext cx="9144000" cy="545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63050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8" y="1047750"/>
            <a:ext cx="9039225" cy="47625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8208912" cy="484514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400" dirty="0" smtClean="0"/>
              <a:t>Explain the two meanings and the connection between them:</a:t>
            </a:r>
            <a:endParaRPr lang="bg-BG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472</Words>
  <Application>Microsoft Office PowerPoint</Application>
  <PresentationFormat>Презентация на цял екран (4:3)</PresentationFormat>
  <Paragraphs>156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Office тема</vt:lpstr>
      <vt:lpstr>Phrasal Verbs </vt:lpstr>
      <vt:lpstr>Слайд 2</vt:lpstr>
      <vt:lpstr>Слайд 3</vt:lpstr>
      <vt:lpstr>Слайд 4</vt:lpstr>
      <vt:lpstr>Try to break the list down into several categories</vt:lpstr>
      <vt:lpstr>Слайд 6</vt:lpstr>
      <vt:lpstr>Multiple meanings and metaphorical use</vt:lpstr>
      <vt:lpstr>Слайд 8</vt:lpstr>
      <vt:lpstr>Слайд 9</vt:lpstr>
      <vt:lpstr>Слайд 10</vt:lpstr>
      <vt:lpstr>Слайд 11</vt:lpstr>
      <vt:lpstr>Explain the two meanings and the connection between them: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Phrasal Verbs</dc:title>
  <dc:creator>Galya</dc:creator>
  <cp:lastModifiedBy>Galya</cp:lastModifiedBy>
  <cp:revision>7</cp:revision>
  <dcterms:created xsi:type="dcterms:W3CDTF">2019-01-16T18:19:16Z</dcterms:created>
  <dcterms:modified xsi:type="dcterms:W3CDTF">2019-01-16T19:20:55Z</dcterms:modified>
</cp:coreProperties>
</file>