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 varScale="1">
        <p:scale>
          <a:sx n="77" d="100"/>
          <a:sy n="77" d="100"/>
        </p:scale>
        <p:origin x="24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7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965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94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44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578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2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391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2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208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06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6513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66492-C944-414F-9217-31D6EEDDE7B2}" type="datetimeFigureOut">
              <a:rPr lang="en-US" smtClean="0"/>
              <a:t>3/17/2021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27803-FB98-46CC-BE9C-2A70865C86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102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08953"/>
            <a:ext cx="9235858" cy="2417524"/>
          </a:xfrm>
        </p:spPr>
        <p:txBody>
          <a:bodyPr>
            <a:noAutofit/>
          </a:bodyPr>
          <a:lstStyle/>
          <a:p>
            <a:pPr algn="just"/>
            <a:r>
              <a:rPr lang="ru-RU" sz="1600" dirty="0" err="1" smtClean="0"/>
              <a:t>Свързва</a:t>
            </a:r>
            <a:r>
              <a:rPr lang="ru-RU" sz="1600" dirty="0" smtClean="0"/>
              <a:t> </a:t>
            </a:r>
            <a:r>
              <a:rPr lang="ru-RU" sz="1600" dirty="0" err="1" smtClean="0"/>
              <a:t>го</a:t>
            </a:r>
            <a:r>
              <a:rPr lang="ru-RU" sz="1600" dirty="0" smtClean="0"/>
              <a:t> близко </a:t>
            </a:r>
            <a:r>
              <a:rPr lang="ru-RU" sz="1600" dirty="0" err="1" smtClean="0"/>
              <a:t>приятелство</a:t>
            </a:r>
            <a:r>
              <a:rPr lang="ru-RU" sz="1600" dirty="0" smtClean="0"/>
              <a:t> с </a:t>
            </a:r>
            <a:r>
              <a:rPr lang="ru-RU" sz="1600" dirty="0" err="1" smtClean="0"/>
              <a:t>Гьоте</a:t>
            </a:r>
            <a:r>
              <a:rPr lang="ru-RU" sz="1600" dirty="0" smtClean="0"/>
              <a:t>, Новалис, Фихте, </a:t>
            </a:r>
            <a:r>
              <a:rPr lang="ru-RU" sz="1600" dirty="0" err="1" smtClean="0"/>
              <a:t>Шилер</a:t>
            </a:r>
            <a:r>
              <a:rPr lang="ru-RU" sz="1600" dirty="0" smtClean="0"/>
              <a:t>, </a:t>
            </a:r>
            <a:r>
              <a:rPr lang="ru-RU" sz="1600" dirty="0" err="1" smtClean="0"/>
              <a:t>Шлайермахер</a:t>
            </a:r>
            <a:r>
              <a:rPr lang="ru-RU" sz="1600" dirty="0" smtClean="0"/>
              <a:t> и </a:t>
            </a:r>
            <a:r>
              <a:rPr lang="ru-RU" sz="1600" dirty="0" err="1" smtClean="0"/>
              <a:t>братя</a:t>
            </a:r>
            <a:r>
              <a:rPr lang="ru-RU" sz="1600" dirty="0" smtClean="0"/>
              <a:t> </a:t>
            </a:r>
            <a:r>
              <a:rPr lang="ru-RU" sz="1600" dirty="0" err="1" smtClean="0"/>
              <a:t>Шлегел</a:t>
            </a:r>
            <a:r>
              <a:rPr lang="ru-RU" sz="1600" dirty="0" smtClean="0"/>
              <a:t>. </a:t>
            </a:r>
            <a:r>
              <a:rPr lang="ru-RU" sz="1600" dirty="0" err="1" smtClean="0"/>
              <a:t>През</a:t>
            </a:r>
            <a:r>
              <a:rPr lang="ru-RU" sz="1600" dirty="0" smtClean="0"/>
              <a:t> 1800 г. </a:t>
            </a:r>
            <a:r>
              <a:rPr lang="ru-RU" sz="1600" dirty="0" err="1" smtClean="0"/>
              <a:t>издава</a:t>
            </a:r>
            <a:r>
              <a:rPr lang="ru-RU" sz="1600" dirty="0" smtClean="0"/>
              <a:t> </a:t>
            </a:r>
            <a:r>
              <a:rPr lang="ru-RU" sz="1600" dirty="0" err="1" smtClean="0"/>
              <a:t>най-популярното</a:t>
            </a:r>
            <a:r>
              <a:rPr lang="ru-RU" sz="1600" dirty="0" smtClean="0"/>
              <a:t> си </a:t>
            </a:r>
            <a:r>
              <a:rPr lang="ru-RU" sz="1600" dirty="0" err="1" smtClean="0"/>
              <a:t>съчинение</a:t>
            </a:r>
            <a:r>
              <a:rPr lang="ru-RU" sz="1600" dirty="0" smtClean="0"/>
              <a:t> „Система на </a:t>
            </a:r>
            <a:r>
              <a:rPr lang="ru-RU" sz="1600" dirty="0" err="1" smtClean="0"/>
              <a:t>трансценденталия</a:t>
            </a:r>
            <a:r>
              <a:rPr lang="ru-RU" sz="1600" dirty="0" smtClean="0"/>
              <a:t> </a:t>
            </a:r>
            <a:r>
              <a:rPr lang="ru-RU" sz="1600" dirty="0" err="1" smtClean="0"/>
              <a:t>идеализъм</a:t>
            </a:r>
            <a:r>
              <a:rPr lang="ru-RU" sz="1600" dirty="0" smtClean="0"/>
              <a:t>“. </a:t>
            </a:r>
            <a:r>
              <a:rPr lang="ru-RU" sz="1600" dirty="0" err="1" smtClean="0"/>
              <a:t>Заедно</a:t>
            </a:r>
            <a:r>
              <a:rPr lang="ru-RU" sz="1600" dirty="0" smtClean="0"/>
              <a:t> с </a:t>
            </a:r>
            <a:r>
              <a:rPr lang="ru-RU" sz="1600" dirty="0" err="1" smtClean="0"/>
              <a:t>Хегел</a:t>
            </a:r>
            <a:r>
              <a:rPr lang="ru-RU" sz="1600" dirty="0" smtClean="0"/>
              <a:t> </a:t>
            </a:r>
            <a:r>
              <a:rPr lang="ru-RU" sz="1600" dirty="0" err="1" smtClean="0"/>
              <a:t>издават</a:t>
            </a:r>
            <a:r>
              <a:rPr lang="ru-RU" sz="1600" dirty="0" smtClean="0"/>
              <a:t> „</a:t>
            </a:r>
            <a:r>
              <a:rPr lang="ru-RU" sz="1600" dirty="0" err="1" smtClean="0"/>
              <a:t>Критическо</a:t>
            </a:r>
            <a:r>
              <a:rPr lang="ru-RU" sz="1600" dirty="0" smtClean="0"/>
              <a:t> списание за философия“ (1802-1803). След Йена </a:t>
            </a:r>
            <a:r>
              <a:rPr lang="ru-RU" sz="1600" dirty="0" err="1" smtClean="0"/>
              <a:t>Шелинг</a:t>
            </a:r>
            <a:r>
              <a:rPr lang="ru-RU" sz="1600" dirty="0" smtClean="0"/>
              <a:t> е </a:t>
            </a:r>
            <a:r>
              <a:rPr lang="ru-RU" sz="1600" dirty="0" err="1" smtClean="0"/>
              <a:t>професор</a:t>
            </a:r>
            <a:r>
              <a:rPr lang="ru-RU" sz="1600" dirty="0" smtClean="0"/>
              <a:t> по философия </a:t>
            </a:r>
            <a:r>
              <a:rPr lang="ru-RU" sz="1600" dirty="0" err="1" smtClean="0"/>
              <a:t>във</a:t>
            </a:r>
            <a:r>
              <a:rPr lang="ru-RU" sz="1600" dirty="0" smtClean="0"/>
              <a:t> Вюрцбург (</a:t>
            </a:r>
            <a:r>
              <a:rPr lang="ru-RU" sz="1600" dirty="0"/>
              <a:t>1803-1806). След </a:t>
            </a:r>
            <a:r>
              <a:rPr lang="ru-RU" sz="1600" dirty="0" err="1" smtClean="0"/>
              <a:t>това</a:t>
            </a:r>
            <a:r>
              <a:rPr lang="ru-RU" sz="1600" dirty="0" smtClean="0"/>
              <a:t> </a:t>
            </a:r>
            <a:r>
              <a:rPr lang="ru-RU" sz="1600" dirty="0"/>
              <a:t>се мести да живее в Мюнхен, </a:t>
            </a:r>
            <a:r>
              <a:rPr lang="ru-RU" sz="1600" dirty="0" err="1"/>
              <a:t>където</a:t>
            </a:r>
            <a:r>
              <a:rPr lang="ru-RU" sz="1600" dirty="0"/>
              <a:t> е назначен за </a:t>
            </a:r>
            <a:r>
              <a:rPr lang="ru-RU" sz="1600" dirty="0" err="1"/>
              <a:t>ръководител</a:t>
            </a:r>
            <a:r>
              <a:rPr lang="ru-RU" sz="1600" dirty="0"/>
              <a:t> на </a:t>
            </a:r>
            <a:r>
              <a:rPr lang="ru-RU" sz="1600" dirty="0" err="1"/>
              <a:t>философската</a:t>
            </a:r>
            <a:r>
              <a:rPr lang="ru-RU" sz="1600" dirty="0"/>
              <a:t> </a:t>
            </a:r>
            <a:r>
              <a:rPr lang="ru-RU" sz="1600" dirty="0" err="1"/>
              <a:t>катедра</a:t>
            </a:r>
            <a:r>
              <a:rPr lang="ru-RU" sz="1600" dirty="0"/>
              <a:t> и </a:t>
            </a:r>
            <a:r>
              <a:rPr lang="ru-RU" sz="1600" dirty="0" err="1"/>
              <a:t>главен</a:t>
            </a:r>
            <a:r>
              <a:rPr lang="ru-RU" sz="1600" dirty="0"/>
              <a:t> </a:t>
            </a:r>
            <a:r>
              <a:rPr lang="ru-RU" sz="1600" dirty="0" err="1"/>
              <a:t>секретар</a:t>
            </a:r>
            <a:r>
              <a:rPr lang="ru-RU" sz="1600" dirty="0"/>
              <a:t> на </a:t>
            </a:r>
            <a:r>
              <a:rPr lang="ru-RU" sz="1600" dirty="0" err="1"/>
              <a:t>баварската</a:t>
            </a:r>
            <a:r>
              <a:rPr lang="ru-RU" sz="1600" dirty="0"/>
              <a:t> Академия за </a:t>
            </a:r>
            <a:r>
              <a:rPr lang="ru-RU" sz="1600" dirty="0" err="1"/>
              <a:t>изящни</a:t>
            </a:r>
            <a:r>
              <a:rPr lang="ru-RU" sz="1600" dirty="0"/>
              <a:t> </a:t>
            </a:r>
            <a:r>
              <a:rPr lang="ru-RU" sz="1600" dirty="0" err="1"/>
              <a:t>изкуства</a:t>
            </a:r>
            <a:r>
              <a:rPr lang="ru-RU" sz="1600" dirty="0" smtClean="0"/>
              <a:t>. В </a:t>
            </a:r>
            <a:r>
              <a:rPr lang="ru-RU" sz="1600" dirty="0" err="1" smtClean="0"/>
              <a:t>своите</a:t>
            </a:r>
            <a:r>
              <a:rPr lang="ru-RU" sz="1600" dirty="0" smtClean="0"/>
              <a:t> «Лекции по философия на </a:t>
            </a:r>
            <a:r>
              <a:rPr lang="ru-RU" sz="1600" dirty="0" err="1" smtClean="0"/>
              <a:t>изкуството</a:t>
            </a:r>
            <a:r>
              <a:rPr lang="ru-RU" sz="1600" dirty="0" smtClean="0"/>
              <a:t>» </a:t>
            </a:r>
            <a:r>
              <a:rPr lang="en-US" sz="1600" dirty="0" smtClean="0"/>
              <a:t>(1802-180</a:t>
            </a:r>
            <a:r>
              <a:rPr lang="bg-BG" sz="1600" dirty="0" smtClean="0"/>
              <a:t>5</a:t>
            </a:r>
            <a:r>
              <a:rPr lang="en-US" sz="1600" dirty="0" smtClean="0"/>
              <a:t>)</a:t>
            </a:r>
            <a:r>
              <a:rPr lang="ru-RU" sz="1600" dirty="0" smtClean="0"/>
              <a:t> </a:t>
            </a:r>
            <a:r>
              <a:rPr lang="ru-RU" sz="1600" dirty="0" err="1" smtClean="0"/>
              <a:t>разглежда</a:t>
            </a:r>
            <a:r>
              <a:rPr lang="ru-RU" sz="1600" dirty="0" smtClean="0"/>
              <a:t> </a:t>
            </a:r>
            <a:r>
              <a:rPr lang="ru-RU" sz="1600" dirty="0" err="1" smtClean="0"/>
              <a:t>още</a:t>
            </a:r>
            <a:r>
              <a:rPr lang="ru-RU" sz="1600" dirty="0" smtClean="0"/>
              <a:t> </a:t>
            </a:r>
            <a:r>
              <a:rPr lang="ru-RU" sz="1600" dirty="0" err="1" smtClean="0"/>
              <a:t>теорията</a:t>
            </a:r>
            <a:r>
              <a:rPr lang="ru-RU" sz="1600" dirty="0" smtClean="0"/>
              <a:t> на </a:t>
            </a:r>
            <a:r>
              <a:rPr lang="ru-RU" sz="1600" dirty="0" err="1" smtClean="0"/>
              <a:t>Шилер</a:t>
            </a:r>
            <a:r>
              <a:rPr lang="ru-RU" sz="1600" dirty="0" smtClean="0"/>
              <a:t> за </a:t>
            </a:r>
            <a:r>
              <a:rPr lang="ru-RU" sz="1600" dirty="0" err="1" smtClean="0"/>
              <a:t>възвишеното</a:t>
            </a:r>
            <a:r>
              <a:rPr lang="bg-BG" sz="1600" dirty="0" smtClean="0"/>
              <a:t>. Оригинално произведение „Изложение на моята </a:t>
            </a:r>
            <a:r>
              <a:rPr lang="ru-RU" sz="1600" dirty="0"/>
              <a:t> </a:t>
            </a:r>
            <a:r>
              <a:rPr lang="ru-RU" sz="1600" dirty="0" err="1" smtClean="0"/>
              <a:t>философска</a:t>
            </a:r>
            <a:r>
              <a:rPr lang="ru-RU" sz="1600" dirty="0" smtClean="0"/>
              <a:t> система» </a:t>
            </a:r>
            <a:r>
              <a:rPr lang="en-US" sz="1600" dirty="0" smtClean="0"/>
              <a:t>(1802)</a:t>
            </a:r>
            <a:r>
              <a:rPr lang="bg-BG" sz="1600" dirty="0" smtClean="0"/>
              <a:t>, в което развива своята философия на тъждеството. Едно от последните му произведения е „Философия на митологията“</a:t>
            </a:r>
            <a:r>
              <a:rPr lang="en-US" sz="1600" dirty="0" smtClean="0"/>
              <a:t> (1842). В</a:t>
            </a:r>
            <a:r>
              <a:rPr lang="bg-BG" sz="1600" dirty="0" smtClean="0"/>
              <a:t> историята </a:t>
            </a:r>
            <a:r>
              <a:rPr lang="bg-BG" sz="1600" dirty="0" err="1" smtClean="0"/>
              <a:t>Шелинг</a:t>
            </a:r>
            <a:r>
              <a:rPr lang="bg-BG" sz="1600" dirty="0" smtClean="0"/>
              <a:t> е известен не само с приноса си към </a:t>
            </a:r>
            <a:r>
              <a:rPr lang="bg-BG" sz="1600" b="1" dirty="0" smtClean="0"/>
              <a:t>Немската класическа естетика – след Кант, но и като водещ мислител за естетиката на Романтизма.</a:t>
            </a:r>
            <a:endParaRPr lang="ru-RU" sz="1600" dirty="0"/>
          </a:p>
          <a:p>
            <a:pPr algn="just"/>
            <a:endParaRPr lang="ru-RU" sz="1600" dirty="0"/>
          </a:p>
          <a:p>
            <a:pPr algn="just"/>
            <a:endParaRPr lang="bg-BG" sz="1600" dirty="0" smtClean="0"/>
          </a:p>
          <a:p>
            <a:endParaRPr lang="bg-BG" sz="1600" dirty="0"/>
          </a:p>
          <a:p>
            <a:endParaRPr lang="bg-BG" sz="1600" dirty="0" smtClean="0"/>
          </a:p>
          <a:p>
            <a:endParaRPr lang="bg-BG" sz="1600" dirty="0"/>
          </a:p>
          <a:p>
            <a:endParaRPr lang="bg-BG" sz="1600" dirty="0" smtClean="0"/>
          </a:p>
          <a:p>
            <a:endParaRPr lang="bg-BG" sz="1600" dirty="0"/>
          </a:p>
          <a:p>
            <a:endParaRPr lang="bg-BG" sz="1600" dirty="0" smtClean="0"/>
          </a:p>
          <a:p>
            <a:endParaRPr lang="bg-BG" sz="1600" dirty="0"/>
          </a:p>
          <a:p>
            <a:endParaRPr lang="bg-BG" sz="1600" dirty="0" smtClean="0"/>
          </a:p>
          <a:p>
            <a:endParaRPr lang="bg-BG" sz="1600" dirty="0"/>
          </a:p>
          <a:p>
            <a:endParaRPr lang="bg-BG" sz="1600" dirty="0" smtClean="0"/>
          </a:p>
          <a:p>
            <a:endParaRPr lang="bg-BG" sz="1600" dirty="0"/>
          </a:p>
          <a:p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8798" y="429714"/>
            <a:ext cx="1847850" cy="246697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524000" y="429714"/>
            <a:ext cx="9144000" cy="3703875"/>
          </a:xfrm>
        </p:spPr>
        <p:txBody>
          <a:bodyPr>
            <a:normAutofit/>
          </a:bodyPr>
          <a:lstStyle/>
          <a:p>
            <a:r>
              <a:rPr lang="bg-BG" sz="2000" dirty="0" smtClean="0"/>
              <a:t>Принадлежи на течението </a:t>
            </a:r>
            <a:r>
              <a:rPr lang="bg-BG" sz="2000" b="1" dirty="0" smtClean="0"/>
              <a:t>Немски класически идеализъм </a:t>
            </a:r>
            <a:r>
              <a:rPr lang="bg-BG" sz="2000" dirty="0" smtClean="0"/>
              <a:t>заедно с </a:t>
            </a:r>
            <a:r>
              <a:rPr lang="bg-BG" sz="2000" b="1" dirty="0" smtClean="0"/>
              <a:t>Хегел и Фихте.  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3795387" y="2793305"/>
            <a:ext cx="36200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/>
              <a:t>Фридрих </a:t>
            </a:r>
            <a:r>
              <a:rPr lang="bg-BG" dirty="0"/>
              <a:t>Вилхелм </a:t>
            </a:r>
            <a:r>
              <a:rPr lang="bg-BG" dirty="0" smtClean="0"/>
              <a:t>Йозеф</a:t>
            </a:r>
            <a:r>
              <a:rPr lang="en-US" dirty="0" smtClean="0"/>
              <a:t> </a:t>
            </a:r>
            <a:r>
              <a:rPr lang="bg-BG" dirty="0" smtClean="0"/>
              <a:t>ШЕЛИНГ</a:t>
            </a:r>
          </a:p>
          <a:p>
            <a:r>
              <a:rPr lang="en-US" dirty="0" smtClean="0"/>
              <a:t>	(1775-1854)</a:t>
            </a:r>
            <a:r>
              <a:rPr lang="bg-BG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63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400833"/>
            <a:ext cx="592063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«</a:t>
            </a:r>
            <a:r>
              <a:rPr lang="ru-RU" dirty="0" err="1" smtClean="0"/>
              <a:t>Философията</a:t>
            </a:r>
            <a:r>
              <a:rPr lang="ru-RU" dirty="0" smtClean="0"/>
              <a:t> е наука, но от </a:t>
            </a:r>
            <a:r>
              <a:rPr lang="ru-RU" dirty="0" err="1" smtClean="0"/>
              <a:t>такъв</a:t>
            </a:r>
            <a:r>
              <a:rPr lang="ru-RU" dirty="0" smtClean="0"/>
              <a:t> вид, че в </a:t>
            </a:r>
            <a:r>
              <a:rPr lang="ru-RU" dirty="0" err="1" smtClean="0"/>
              <a:t>нея</a:t>
            </a:r>
            <a:r>
              <a:rPr lang="ru-RU" dirty="0" smtClean="0"/>
              <a:t> </a:t>
            </a:r>
            <a:r>
              <a:rPr lang="ru-RU" dirty="0" err="1" smtClean="0"/>
              <a:t>самата</a:t>
            </a:r>
            <a:r>
              <a:rPr lang="ru-RU" dirty="0" smtClean="0"/>
              <a:t> истина, добро и красота, </a:t>
            </a:r>
            <a:r>
              <a:rPr lang="ru-RU" dirty="0" err="1" smtClean="0"/>
              <a:t>следователно</a:t>
            </a:r>
            <a:r>
              <a:rPr lang="ru-RU" dirty="0" smtClean="0"/>
              <a:t> </a:t>
            </a:r>
            <a:r>
              <a:rPr lang="ru-RU" dirty="0" err="1" smtClean="0"/>
              <a:t>самата</a:t>
            </a:r>
            <a:r>
              <a:rPr lang="ru-RU" dirty="0" smtClean="0"/>
              <a:t> наука, </a:t>
            </a:r>
            <a:r>
              <a:rPr lang="ru-RU" dirty="0" err="1" smtClean="0"/>
              <a:t>добродетел</a:t>
            </a:r>
            <a:r>
              <a:rPr lang="ru-RU" dirty="0" smtClean="0"/>
              <a:t> и </a:t>
            </a:r>
            <a:r>
              <a:rPr lang="ru-RU" dirty="0" err="1" smtClean="0"/>
              <a:t>изкуство</a:t>
            </a:r>
            <a:r>
              <a:rPr lang="ru-RU" dirty="0" smtClean="0"/>
              <a:t> се </a:t>
            </a:r>
            <a:r>
              <a:rPr lang="ru-RU" dirty="0" err="1" smtClean="0"/>
              <a:t>взаимопроникват</a:t>
            </a:r>
            <a:r>
              <a:rPr lang="ru-RU" dirty="0" smtClean="0"/>
              <a:t>... </a:t>
            </a:r>
            <a:r>
              <a:rPr lang="ru-RU" dirty="0" err="1" smtClean="0"/>
              <a:t>Философията</a:t>
            </a:r>
            <a:r>
              <a:rPr lang="ru-RU" dirty="0" smtClean="0"/>
              <a:t> </a:t>
            </a:r>
            <a:r>
              <a:rPr lang="ru-RU" dirty="0" err="1" smtClean="0"/>
              <a:t>изисква</a:t>
            </a:r>
            <a:r>
              <a:rPr lang="ru-RU" dirty="0" smtClean="0"/>
              <a:t> характер, и то с определена </a:t>
            </a:r>
            <a:r>
              <a:rPr lang="ru-RU" dirty="0" err="1" smtClean="0"/>
              <a:t>нравствена</a:t>
            </a:r>
            <a:r>
              <a:rPr lang="ru-RU" dirty="0" smtClean="0"/>
              <a:t> </a:t>
            </a:r>
            <a:r>
              <a:rPr lang="ru-RU" dirty="0" err="1" smtClean="0"/>
              <a:t>висота</a:t>
            </a:r>
            <a:r>
              <a:rPr lang="ru-RU" dirty="0" smtClean="0"/>
              <a:t> и </a:t>
            </a:r>
            <a:r>
              <a:rPr lang="ru-RU" dirty="0" err="1" smtClean="0"/>
              <a:t>енергия</a:t>
            </a:r>
            <a:r>
              <a:rPr lang="ru-RU" dirty="0" smtClean="0"/>
              <a:t>. По </a:t>
            </a:r>
            <a:r>
              <a:rPr lang="ru-RU" dirty="0" err="1" smtClean="0"/>
              <a:t>същия</a:t>
            </a:r>
            <a:r>
              <a:rPr lang="ru-RU" dirty="0" smtClean="0"/>
              <a:t> начин </a:t>
            </a:r>
            <a:r>
              <a:rPr lang="ru-RU" b="1" dirty="0" err="1" smtClean="0"/>
              <a:t>философията</a:t>
            </a:r>
            <a:r>
              <a:rPr lang="ru-RU" b="1" dirty="0" smtClean="0"/>
              <a:t> е </a:t>
            </a:r>
            <a:r>
              <a:rPr lang="ru-RU" b="1" dirty="0" err="1" smtClean="0"/>
              <a:t>немислима</a:t>
            </a:r>
            <a:r>
              <a:rPr lang="ru-RU" b="1" dirty="0" smtClean="0"/>
              <a:t> без </a:t>
            </a:r>
            <a:r>
              <a:rPr lang="ru-RU" b="1" dirty="0" err="1" smtClean="0"/>
              <a:t>всякакво</a:t>
            </a:r>
            <a:r>
              <a:rPr lang="ru-RU" b="1" dirty="0" smtClean="0"/>
              <a:t> </a:t>
            </a:r>
            <a:r>
              <a:rPr lang="ru-RU" b="1" dirty="0" err="1" smtClean="0"/>
              <a:t>изкуство</a:t>
            </a:r>
            <a:r>
              <a:rPr lang="ru-RU" b="1" dirty="0" smtClean="0"/>
              <a:t> </a:t>
            </a:r>
            <a:r>
              <a:rPr lang="ru-RU" dirty="0" smtClean="0"/>
              <a:t>и </a:t>
            </a:r>
            <a:r>
              <a:rPr lang="ru-RU" b="1" dirty="0" smtClean="0"/>
              <a:t>познание за </a:t>
            </a:r>
            <a:r>
              <a:rPr lang="ru-RU" b="1" dirty="0" err="1" smtClean="0"/>
              <a:t>красотата</a:t>
            </a:r>
            <a:r>
              <a:rPr lang="ru-RU" dirty="0" smtClean="0"/>
              <a:t>".</a:t>
            </a:r>
            <a:endParaRPr lang="ru-RU" dirty="0"/>
          </a:p>
          <a:p>
            <a:pPr algn="just"/>
            <a:r>
              <a:rPr lang="en-US" dirty="0" smtClean="0"/>
              <a:t>			</a:t>
            </a:r>
            <a:r>
              <a:rPr lang="ru-RU" dirty="0" smtClean="0"/>
              <a:t>«Философия на </a:t>
            </a:r>
            <a:r>
              <a:rPr lang="ru-RU" dirty="0" err="1" smtClean="0"/>
              <a:t>изкуството</a:t>
            </a:r>
            <a:r>
              <a:rPr lang="ru-RU" dirty="0" smtClean="0"/>
              <a:t>»</a:t>
            </a:r>
          </a:p>
          <a:p>
            <a:pPr algn="just"/>
            <a:endParaRPr lang="en-US" dirty="0" smtClean="0"/>
          </a:p>
          <a:p>
            <a:pPr algn="just"/>
            <a:r>
              <a:rPr lang="bg-BG" dirty="0" smtClean="0"/>
              <a:t>Издание на български: </a:t>
            </a:r>
            <a:r>
              <a:rPr lang="bg-BG" i="1" dirty="0" err="1" smtClean="0"/>
              <a:t>Шелинг</a:t>
            </a:r>
            <a:r>
              <a:rPr lang="bg-BG" i="1" dirty="0" smtClean="0"/>
              <a:t>. Философия на изкуството</a:t>
            </a:r>
            <a:r>
              <a:rPr lang="bg-BG" dirty="0" smtClean="0"/>
              <a:t>. С приложение </a:t>
            </a:r>
            <a:r>
              <a:rPr lang="bg-BG" b="1" dirty="0" smtClean="0"/>
              <a:t>За отношението на изобразителните изкуства към природата. </a:t>
            </a:r>
            <a:r>
              <a:rPr lang="bg-BG" dirty="0" smtClean="0"/>
              <a:t>Встъпителна студия проф. д-р Исак Паси „Естетиката на </a:t>
            </a:r>
            <a:r>
              <a:rPr lang="bg-BG" dirty="0" err="1" smtClean="0"/>
              <a:t>Шелинг</a:t>
            </a:r>
            <a:r>
              <a:rPr lang="bg-BG" dirty="0" smtClean="0"/>
              <a:t>“. С., Наука и изкуство, 1980. </a:t>
            </a:r>
            <a:r>
              <a:rPr lang="bg-BG" b="1" dirty="0" smtClean="0"/>
              <a:t> </a:t>
            </a:r>
            <a:endParaRPr lang="en-US" b="1" dirty="0"/>
          </a:p>
          <a:p>
            <a:pPr algn="just"/>
            <a:endParaRPr lang="ru-RU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r>
              <a:rPr lang="ru-RU" i="1" dirty="0" smtClean="0"/>
              <a:t>Тема на </a:t>
            </a:r>
            <a:r>
              <a:rPr lang="ru-RU" i="1" dirty="0" err="1" smtClean="0"/>
              <a:t>есе</a:t>
            </a:r>
            <a:r>
              <a:rPr lang="ru-RU" i="1" dirty="0" smtClean="0"/>
              <a:t> по желание: «</a:t>
            </a:r>
            <a:r>
              <a:rPr lang="ru-RU" i="1" dirty="0" err="1" smtClean="0"/>
              <a:t>Защо</a:t>
            </a:r>
            <a:r>
              <a:rPr lang="ru-RU" i="1" dirty="0" smtClean="0"/>
              <a:t> </a:t>
            </a:r>
            <a:r>
              <a:rPr lang="ru-RU" i="1" dirty="0" err="1" smtClean="0"/>
              <a:t>философията</a:t>
            </a:r>
            <a:r>
              <a:rPr lang="ru-RU" i="1" dirty="0" smtClean="0"/>
              <a:t> </a:t>
            </a:r>
            <a:r>
              <a:rPr lang="ru-RU" i="1" dirty="0" err="1" smtClean="0"/>
              <a:t>според</a:t>
            </a:r>
            <a:r>
              <a:rPr lang="ru-RU" i="1" dirty="0" smtClean="0"/>
              <a:t> </a:t>
            </a:r>
            <a:r>
              <a:rPr lang="ru-RU" i="1" dirty="0" err="1" smtClean="0"/>
              <a:t>Шелинг</a:t>
            </a:r>
            <a:r>
              <a:rPr lang="ru-RU" i="1" dirty="0" smtClean="0"/>
              <a:t> е </a:t>
            </a:r>
            <a:r>
              <a:rPr lang="ru-RU" i="1" dirty="0" err="1" smtClean="0"/>
              <a:t>немислима</a:t>
            </a:r>
            <a:r>
              <a:rPr lang="ru-RU" i="1" dirty="0" smtClean="0"/>
              <a:t> без </a:t>
            </a:r>
            <a:r>
              <a:rPr lang="ru-RU" i="1" dirty="0" err="1" smtClean="0"/>
              <a:t>всякакво</a:t>
            </a:r>
            <a:r>
              <a:rPr lang="ru-RU" i="1" dirty="0" smtClean="0"/>
              <a:t> </a:t>
            </a:r>
            <a:r>
              <a:rPr lang="ru-RU" i="1" dirty="0" err="1" smtClean="0"/>
              <a:t>изкуство</a:t>
            </a:r>
            <a:r>
              <a:rPr lang="ru-RU" i="1" dirty="0" smtClean="0"/>
              <a:t> и познание за </a:t>
            </a:r>
            <a:r>
              <a:rPr lang="ru-RU" i="1" dirty="0" err="1" smtClean="0"/>
              <a:t>красотата</a:t>
            </a:r>
            <a:r>
              <a:rPr lang="ru-RU" i="1" dirty="0" smtClean="0"/>
              <a:t>?»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2949567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482600"/>
            <a:ext cx="4716218" cy="58054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216204" y="2967335"/>
            <a:ext cx="19277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Frédéric Bazille (1841-1870)</a:t>
            </a:r>
          </a:p>
          <a:p>
            <a:r>
              <a:rPr lang="fr-FR" dirty="0"/>
              <a:t>La robe rose</a:t>
            </a:r>
          </a:p>
          <a:p>
            <a:r>
              <a:rPr lang="fr-FR" dirty="0"/>
              <a:t>1864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053018" y="4167664"/>
            <a:ext cx="53929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dirty="0" smtClean="0"/>
              <a:t>Фредерик </a:t>
            </a:r>
            <a:r>
              <a:rPr lang="bg-BG" dirty="0" err="1" smtClean="0"/>
              <a:t>Базил</a:t>
            </a:r>
            <a:endParaRPr lang="bg-BG" dirty="0" smtClean="0"/>
          </a:p>
          <a:p>
            <a:r>
              <a:rPr lang="bg-BG" dirty="0" smtClean="0"/>
              <a:t>Розовата рокля, музей „</a:t>
            </a:r>
            <a:r>
              <a:rPr lang="bg-BG" dirty="0" err="1" smtClean="0"/>
              <a:t>Орсе</a:t>
            </a:r>
            <a:r>
              <a:rPr lang="bg-BG" dirty="0" smtClean="0"/>
              <a:t>“, Париж</a:t>
            </a:r>
            <a:endParaRPr lang="fr-FR" dirty="0"/>
          </a:p>
          <a:p>
            <a:r>
              <a:rPr lang="fr-FR" dirty="0"/>
              <a:t>1864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659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839788" y="275574"/>
            <a:ext cx="3932237" cy="1781826"/>
          </a:xfrm>
        </p:spPr>
        <p:txBody>
          <a:bodyPr>
            <a:normAutofit/>
          </a:bodyPr>
          <a:lstStyle/>
          <a:p>
            <a:endParaRPr lang="en-US" sz="1800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390" b="20390"/>
          <a:stretch>
            <a:fillRect/>
          </a:stretch>
        </p:blipFill>
        <p:spPr>
          <a:xfrm>
            <a:off x="5183188" y="551145"/>
            <a:ext cx="6172200" cy="5774500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839788" y="275574"/>
            <a:ext cx="3932237" cy="5837127"/>
          </a:xfrm>
        </p:spPr>
        <p:txBody>
          <a:bodyPr>
            <a:normAutofit lnSpcReduction="10000"/>
          </a:bodyPr>
          <a:lstStyle/>
          <a:p>
            <a:r>
              <a:rPr lang="bg-BG" sz="2000" dirty="0" smtClean="0"/>
              <a:t>Рафаело: </a:t>
            </a:r>
            <a:r>
              <a:rPr lang="bg-BG" sz="2000" dirty="0" err="1" smtClean="0"/>
              <a:t>Психея</a:t>
            </a:r>
            <a:r>
              <a:rPr lang="bg-BG" sz="2000" dirty="0" smtClean="0"/>
              <a:t>, която носи на Афродита дара на Прозерпина</a:t>
            </a:r>
          </a:p>
          <a:p>
            <a:endParaRPr lang="bg-BG" sz="2000" dirty="0"/>
          </a:p>
          <a:p>
            <a:endParaRPr lang="bg-BG" sz="2000" dirty="0" smtClean="0"/>
          </a:p>
          <a:p>
            <a:endParaRPr lang="bg-BG" sz="2000" dirty="0" smtClean="0"/>
          </a:p>
          <a:p>
            <a:r>
              <a:rPr lang="bg-BG" sz="2000" dirty="0" err="1" smtClean="0"/>
              <a:t>Шелинг</a:t>
            </a:r>
            <a:r>
              <a:rPr lang="bg-BG" sz="2000" dirty="0" smtClean="0"/>
              <a:t>: „У Рафаело изкуството е постигнало последната си цел и тъй като чистото равновесие на божественото  и човешкото може да бъде почти само в една точка, неговите произведения носят отпечатъка на неповторимост…Както новата легенда за </a:t>
            </a:r>
            <a:r>
              <a:rPr lang="bg-BG" sz="2000" dirty="0" err="1" smtClean="0"/>
              <a:t>Психея</a:t>
            </a:r>
            <a:r>
              <a:rPr lang="bg-BG" sz="2000" dirty="0" smtClean="0"/>
              <a:t> затваря кръга на древните истории на боговете, така живописта можеше да спечели чрез предимството, което даде на </a:t>
            </a:r>
            <a:r>
              <a:rPr lang="bg-BG" sz="2000" b="1" dirty="0" smtClean="0"/>
              <a:t>душата</a:t>
            </a:r>
            <a:r>
              <a:rPr lang="bg-BG" sz="2000" dirty="0" smtClean="0"/>
              <a:t>, още една нова, макар не по-висша художествена степен“</a:t>
            </a:r>
            <a:r>
              <a:rPr lang="en-US" sz="2000" dirty="0" smtClean="0"/>
              <a:t> (c.448)</a:t>
            </a:r>
            <a:endParaRPr lang="bg-BG" sz="2000" dirty="0" smtClean="0"/>
          </a:p>
        </p:txBody>
      </p:sp>
    </p:spTree>
    <p:extLst>
      <p:ext uri="{BB962C8B-B14F-4D97-AF65-F5344CB8AC3E}">
        <p14:creationId xmlns:p14="http://schemas.microsoft.com/office/powerpoint/2010/main" val="2850867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000" b="1" dirty="0" err="1" smtClean="0"/>
              <a:t>Сандро</a:t>
            </a:r>
            <a:r>
              <a:rPr lang="bg-BG" sz="2000" b="1" dirty="0" smtClean="0"/>
              <a:t> </a:t>
            </a:r>
            <a:r>
              <a:rPr lang="bg-BG" sz="2000" b="1" dirty="0" err="1" smtClean="0"/>
              <a:t>Ботичели</a:t>
            </a:r>
            <a:r>
              <a:rPr lang="bg-BG" sz="2000" b="1" dirty="0" smtClean="0"/>
              <a:t> „Трите грации“ </a:t>
            </a:r>
            <a:r>
              <a:rPr lang="en-US" sz="2000" b="1" dirty="0" smtClean="0"/>
              <a:t>(</a:t>
            </a:r>
            <a:r>
              <a:rPr lang="bg-BG" sz="2000" b="1" dirty="0" err="1" smtClean="0"/>
              <a:t>Харити</a:t>
            </a:r>
            <a:r>
              <a:rPr lang="en-US" sz="1600" dirty="0" smtClean="0"/>
              <a:t>)</a:t>
            </a:r>
            <a:r>
              <a:rPr lang="bg-BG" sz="1600" dirty="0" smtClean="0"/>
              <a:t/>
            </a:r>
            <a:br>
              <a:rPr lang="bg-BG" sz="1600" dirty="0" smtClean="0"/>
            </a:br>
            <a:r>
              <a:rPr lang="en-US" sz="1600" dirty="0" smtClean="0"/>
              <a:t>(1483-1486), </a:t>
            </a:r>
            <a:r>
              <a:rPr lang="bg-BG" sz="1600" dirty="0" smtClean="0"/>
              <a:t>Галерия „</a:t>
            </a:r>
            <a:r>
              <a:rPr lang="bg-BG" sz="1600" dirty="0" err="1" smtClean="0"/>
              <a:t>Уфици</a:t>
            </a:r>
            <a:r>
              <a:rPr lang="bg-BG" sz="1600" dirty="0" smtClean="0"/>
              <a:t>“</a:t>
            </a:r>
            <a:endParaRPr lang="en-US" sz="1600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36" b="16036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644025"/>
          </a:xfrm>
        </p:spPr>
        <p:txBody>
          <a:bodyPr/>
          <a:lstStyle/>
          <a:p>
            <a:r>
              <a:rPr lang="bg-BG" dirty="0" smtClean="0"/>
              <a:t>ГРАЦИЯ: ОСОБЕНО ЕСТЕТИЧЕСКО ПОНЯТИЕ НА </a:t>
            </a:r>
            <a:r>
              <a:rPr lang="bg-BG" dirty="0" err="1" smtClean="0"/>
              <a:t>Шелинг</a:t>
            </a:r>
            <a:r>
              <a:rPr lang="bg-BG" dirty="0" smtClean="0"/>
              <a:t>: „Душата възвестява своето идване подобно на мека зора, която разлива сиянието си над целия образ; тя още не е дошла, но всичко се подготвя чрез тихата игра на нежни движения за нейния прием: твърдите очертания се разливат и смекчават  в меки, едно мило същество, което не е нито сетивно, нито духовно, а неуловимо, се простира над образа и прираства към всички очертания, към всяка гънка на органите. Това неуловимо и все пак доловимо от всички същество е същото, което езикът на гърците нарича с името </a:t>
            </a:r>
            <a:r>
              <a:rPr lang="bg-BG" dirty="0" err="1" smtClean="0"/>
              <a:t>харита</a:t>
            </a:r>
            <a:r>
              <a:rPr lang="bg-BG" dirty="0" smtClean="0"/>
              <a:t>, а нашият окачествява като грация.</a:t>
            </a:r>
          </a:p>
          <a:p>
            <a:r>
              <a:rPr lang="bg-BG" dirty="0" smtClean="0"/>
              <a:t>Там, където се проявява грация в напълно осъществена форма, произведението е завършено от страна на природата, вече не му липсва нищо“ </a:t>
            </a:r>
            <a:r>
              <a:rPr lang="en-US" dirty="0" smtClean="0"/>
              <a:t>(c.439)</a:t>
            </a:r>
            <a:endParaRPr lang="bg-BG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9726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782877" y="0"/>
            <a:ext cx="10515600" cy="1300837"/>
          </a:xfrm>
        </p:spPr>
        <p:txBody>
          <a:bodyPr>
            <a:normAutofit/>
          </a:bodyPr>
          <a:lstStyle/>
          <a:p>
            <a:r>
              <a:rPr lang="bg-BG" sz="2000" dirty="0" smtClean="0"/>
              <a:t>ИЗКУСТВОТО КАТО ЖИВА ФОРМА В ЕДИНСТВО</a:t>
            </a:r>
            <a:r>
              <a:rPr lang="en-US" sz="2000" dirty="0" smtClean="0"/>
              <a:t>. </a:t>
            </a:r>
            <a:r>
              <a:rPr lang="bg-BG" sz="2000" dirty="0" smtClean="0"/>
              <a:t>Защо най-напред трябва а се отдалечи от природата и как трябва да се завърне? Истината, красотата, доброто са действително съществуващи</a:t>
            </a:r>
            <a:endParaRPr lang="en-US" sz="20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838200" y="1653436"/>
            <a:ext cx="5181600" cy="4523527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bg-BG" sz="1800" dirty="0" smtClean="0"/>
              <a:t>„Природата ни посреща навсякъде отначало в повече или по-малко твърда форма и затвореност. Тя е като сериозната и тиха красота, която не дразни вниманието с крещящи белези, не привлича обикновеното око. Как бихме могли а претопим духовно онази привидно твърда форма така, че чистата сила на нещата да се слее със силата на нашия дух и да се получи от двете само един монолитен </a:t>
            </a:r>
            <a:r>
              <a:rPr lang="bg-BG" sz="1800" dirty="0" err="1" smtClean="0"/>
              <a:t>отливък</a:t>
            </a:r>
            <a:r>
              <a:rPr lang="bg-BG" sz="1800" dirty="0" smtClean="0"/>
              <a:t>? Ние трябва да излезем отвъд пределите на формата, за да получим отново самата нея, </a:t>
            </a:r>
            <a:r>
              <a:rPr lang="bg-BG" sz="1800" b="1" dirty="0" smtClean="0"/>
              <a:t>жива</a:t>
            </a:r>
            <a:r>
              <a:rPr lang="bg-BG" sz="1800" dirty="0" smtClean="0"/>
              <a:t> и почувствана като истинска. Разгледайте най-красивите форми. Какво ще остане, ако мислено сте отстранили от тях действащия принцип?...Но същността трябва да е прояви за нас във формата не само като деен принцип изобщо, като дух и дейна наука, за да я схванем живо…Тази дейна наука е в природата и изкуството връзката между понятие и форма, тяло и </a:t>
            </a:r>
            <a:r>
              <a:rPr lang="bg-BG" sz="1800" b="1" dirty="0" smtClean="0"/>
              <a:t>душа…Изкуството, за да бъде такова, трябва най-напред да се отдалечи от природата и да се върне към нея само в най-висшето си съвършенство“ </a:t>
            </a:r>
            <a:r>
              <a:rPr lang="en-US" sz="1800" dirty="0" smtClean="0"/>
              <a:t>(c. 427-429). </a:t>
            </a:r>
            <a:endParaRPr lang="bg-BG" sz="1800" dirty="0" smtClean="0"/>
          </a:p>
          <a:p>
            <a:pPr algn="just"/>
            <a:r>
              <a:rPr lang="bg-BG" sz="1800" b="1" dirty="0" smtClean="0"/>
              <a:t>„Формата може да се унищожи само чрез съвършенството на формата, а това е последната цел на изкуството“ </a:t>
            </a:r>
            <a:r>
              <a:rPr lang="en-US" sz="1800" dirty="0" smtClean="0"/>
              <a:t>(c.433). </a:t>
            </a:r>
            <a:endParaRPr lang="en-US" sz="18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6172200" y="1653435"/>
            <a:ext cx="5181600" cy="4523527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bg-BG" sz="2000" dirty="0" smtClean="0"/>
              <a:t>„Сега едва ли може да има съмнение какво трябва да се смята за така повсеместно изискваното и така нареченото идеализиране на природата в изкуството. Това изискване, изглежда, произтича от един начин на мислене, според който не истината, красотата, доброто, а обратното на всички тях е действителното. Ако действителното наистина беше противоположно на истината и красотата, художникът не би трябвало да го извисява или идеализира, тъй като би трябвало да го снема и унищожава, за да създаде нещо истинно и красиво. Но как би трябвало нещо да може да бъде действително вън от истинното и какво е красотата, ако тя не е целокупното, свободно от недостатъци битие? Каква по-висша цел би могло да има следователно и изкуството освен да изобрази действително съществуващото…?“ </a:t>
            </a:r>
            <a:r>
              <a:rPr lang="en-US" sz="2000" dirty="0" smtClean="0"/>
              <a:t>(c.430)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189476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701459"/>
            <a:ext cx="3932237" cy="926925"/>
          </a:xfrm>
        </p:spPr>
        <p:txBody>
          <a:bodyPr>
            <a:normAutofit/>
          </a:bodyPr>
          <a:lstStyle/>
          <a:p>
            <a:r>
              <a:rPr lang="bg-BG" sz="2000" b="1" dirty="0" smtClean="0"/>
              <a:t>Изкуството е зависимо от своето време</a:t>
            </a:r>
            <a:endParaRPr lang="en-US" sz="2000" b="1" dirty="0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70" b="18770"/>
          <a:stretch>
            <a:fillRect/>
          </a:stretch>
        </p:blipFill>
        <p:spPr>
          <a:xfrm>
            <a:off x="5183187" y="987425"/>
            <a:ext cx="6427449" cy="5075172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3183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bg-BG" sz="1800" dirty="0" smtClean="0"/>
              <a:t>„Особено изкуството е зависимо от общественото настроение така, както по-нежните растения от въздуха и времето, то се нуждае за своята възвишеност и красота от един общ ентусиазъм като този, който обхванал в епохата на </a:t>
            </a:r>
            <a:r>
              <a:rPr lang="bg-BG" sz="1800" dirty="0" err="1" smtClean="0"/>
              <a:t>Медичи</a:t>
            </a:r>
            <a:r>
              <a:rPr lang="bg-BG" sz="1800" dirty="0" smtClean="0"/>
              <a:t> подобно на топло пролетно дихание всички велики духове изведнъж и на едно и също място, от конституция, каквато ни описва Перикъл…Само тогава, когато общественият живот се приведе в движение от същите </a:t>
            </a:r>
            <a:r>
              <a:rPr lang="bg-BG" sz="1800" b="1" dirty="0" smtClean="0"/>
              <a:t>сили</a:t>
            </a:r>
            <a:r>
              <a:rPr lang="bg-BG" sz="1800" dirty="0" smtClean="0"/>
              <a:t>, чрез които се издига изкуството, само тогава то може да извлече изгода от него…На различните епохи се отрежда различно вдъхновение“  </a:t>
            </a:r>
            <a:r>
              <a:rPr lang="en-US" sz="1800" dirty="0" smtClean="0"/>
              <a:t>(c.455). </a:t>
            </a:r>
            <a:r>
              <a:rPr lang="bg-BG" sz="1800" dirty="0" smtClean="0"/>
              <a:t> </a:t>
            </a:r>
            <a:endParaRPr lang="en-US" sz="1800" dirty="0" smtClean="0"/>
          </a:p>
          <a:p>
            <a:pPr algn="just"/>
            <a:r>
              <a:rPr lang="bg-BG" sz="1800" dirty="0" smtClean="0"/>
              <a:t>„…нашия велик Албрехт Дюрер, колко оригинално немско и все пак сродно с изкуството на Италия…“ </a:t>
            </a:r>
            <a:r>
              <a:rPr lang="en-US" sz="1800" dirty="0" smtClean="0"/>
              <a:t>(456).</a:t>
            </a:r>
          </a:p>
          <a:p>
            <a:pPr algn="just"/>
            <a:r>
              <a:rPr lang="bg-BG" sz="1800" dirty="0" smtClean="0"/>
              <a:t>Дюрер – „Меланхолия“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6515037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2400" dirty="0" smtClean="0"/>
              <a:t>В какво отношение е поставена красотата? Основно твърдение на </a:t>
            </a:r>
            <a:r>
              <a:rPr lang="bg-BG" sz="2400" dirty="0" err="1" smtClean="0"/>
              <a:t>Шелинг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bg-BG" sz="2000" dirty="0" smtClean="0"/>
              <a:t>„Философията е немислима без всякакво изкуство и познание на красотата.</a:t>
            </a:r>
          </a:p>
          <a:p>
            <a:pPr marL="0" indent="0" algn="just">
              <a:buNone/>
            </a:pPr>
            <a:r>
              <a:rPr lang="bg-BG" sz="2000" dirty="0" smtClean="0"/>
              <a:t>На истината съответства необходимостта, на доброто – свободата. Следователно нашата дефиниция на красотата, че е сливане на реалното и идеалното в едно, доколкото е изобразена в копието, включва в себе си и това: красотата е </a:t>
            </a:r>
            <a:r>
              <a:rPr lang="bg-BG" sz="2000" dirty="0" err="1" smtClean="0"/>
              <a:t>неразличеност</a:t>
            </a:r>
            <a:r>
              <a:rPr lang="bg-BG" sz="2000" dirty="0" smtClean="0"/>
              <a:t> на свободата и необходимостта, съзерцавани в нещо реално. Ние наричаме например красиво едно изображение, в чийто замисъл природата сякаш е играла с най-голяма свобода и с най-възвишена обмисленост, обаче винаги във формите, в границите на най-строгата необходимост и закономерност. Красиво е едно поетическо произведение, в което най-висшата свобода схваща самата себе си отново в необходимостта. Следователно изкуството е абсолютен синтез или </a:t>
            </a:r>
            <a:r>
              <a:rPr lang="bg-BG" sz="2000" b="1" dirty="0" smtClean="0"/>
              <a:t>взаимопроникване на свобода и необходимост</a:t>
            </a:r>
            <a:r>
              <a:rPr lang="bg-BG" sz="2000" dirty="0" smtClean="0"/>
              <a:t>…</a:t>
            </a:r>
          </a:p>
          <a:p>
            <a:pPr marL="0" indent="0" algn="just">
              <a:buNone/>
            </a:pPr>
            <a:r>
              <a:rPr lang="bg-BG" sz="2000" dirty="0" smtClean="0"/>
              <a:t>Истината, която не е красота, не е и абсолютна истина и обратно…Поради същото основание доброто, което не е красота, не е и абсолютно добро и обратно€ Защото и доброто в своята </a:t>
            </a:r>
            <a:r>
              <a:rPr lang="bg-BG" sz="2000" dirty="0" err="1" smtClean="0"/>
              <a:t>абсолютност</a:t>
            </a:r>
            <a:r>
              <a:rPr lang="bg-BG" sz="2000" dirty="0" smtClean="0"/>
              <a:t> става красота – например във всяка душа, чиято нравственост вече не почива върху борбата на свободата с необходимостта, а изразява абсолютната хармония и примирение.</a:t>
            </a:r>
          </a:p>
          <a:p>
            <a:pPr marL="0" indent="0" algn="just">
              <a:buNone/>
            </a:pPr>
            <a:r>
              <a:rPr lang="bg-BG" sz="2000" dirty="0" smtClean="0"/>
              <a:t>Ето защо истината и красотата, както доброто и красотата не се отнасят помежду си никога като цел и средство; те са по-скоро </a:t>
            </a:r>
            <a:r>
              <a:rPr lang="bg-BG" sz="2000" b="1" dirty="0" smtClean="0"/>
              <a:t>едно и също и са само една хармонична душа – </a:t>
            </a:r>
            <a:r>
              <a:rPr lang="bg-BG" sz="2000" dirty="0" smtClean="0"/>
              <a:t>а хармонията – на истинската нравственост – е истински възприемчива също за поезия и изкуство“ </a:t>
            </a:r>
            <a:r>
              <a:rPr lang="en-US" sz="2000" dirty="0" smtClean="0"/>
              <a:t>(c.70-71).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33879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1264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Принадлежи на течението Немски класически идеализъм заедно с Хегел и Фихте.   </vt:lpstr>
      <vt:lpstr>PowerPoint Presentation</vt:lpstr>
      <vt:lpstr>PowerPoint Presentation</vt:lpstr>
      <vt:lpstr>PowerPoint Presentation</vt:lpstr>
      <vt:lpstr>Сандро Ботичели „Трите грации“ (Харити) (1483-1486), Галерия „Уфици“</vt:lpstr>
      <vt:lpstr>ИЗКУСТВОТО КАТО ЖИВА ФОРМА В ЕДИНСТВО. Защо най-напред трябва а се отдалечи от природата и как трябва да се завърне? Истината, красотата, доброто са действително съществуващи</vt:lpstr>
      <vt:lpstr>Изкуството е зависимо от своето време</vt:lpstr>
      <vt:lpstr>В какво отношение е поставена красотата? Основно твърдение на Шелинг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ШЕЛИНГ</dc:title>
  <dc:creator>Windows User</dc:creator>
  <cp:lastModifiedBy>Windows User</cp:lastModifiedBy>
  <cp:revision>48</cp:revision>
  <dcterms:created xsi:type="dcterms:W3CDTF">2021-03-17T10:44:38Z</dcterms:created>
  <dcterms:modified xsi:type="dcterms:W3CDTF">2021-03-17T14:53:21Z</dcterms:modified>
</cp:coreProperties>
</file>