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2" r:id="rId6"/>
    <p:sldId id="263" r:id="rId7"/>
    <p:sldId id="265" r:id="rId8"/>
    <p:sldId id="266" r:id="rId9"/>
    <p:sldId id="267" r:id="rId10"/>
    <p:sldId id="269" r:id="rId11"/>
    <p:sldId id="268" r:id="rId12"/>
    <p:sldId id="270" r:id="rId13"/>
    <p:sldId id="271" r:id="rId14"/>
    <p:sldId id="272" r:id="rId15"/>
    <p:sldId id="273" r:id="rId16"/>
    <p:sldId id="278" r:id="rId17"/>
    <p:sldId id="279" r:id="rId18"/>
    <p:sldId id="280" r:id="rId19"/>
    <p:sldId id="281" r:id="rId20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2471F-9F3C-4B03-B4A5-E728ED17D4D3}" type="datetimeFigureOut">
              <a:rPr lang="bg-BG" smtClean="0"/>
              <a:pPr/>
              <a:t>21.1.2021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4CB64-D66B-4BCC-A139-566E21B5480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2471F-9F3C-4B03-B4A5-E728ED17D4D3}" type="datetimeFigureOut">
              <a:rPr lang="bg-BG" smtClean="0"/>
              <a:pPr/>
              <a:t>21.1.2021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4CB64-D66B-4BCC-A139-566E21B5480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2471F-9F3C-4B03-B4A5-E728ED17D4D3}" type="datetimeFigureOut">
              <a:rPr lang="bg-BG" smtClean="0"/>
              <a:pPr/>
              <a:t>21.1.2021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4CB64-D66B-4BCC-A139-566E21B5480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2471F-9F3C-4B03-B4A5-E728ED17D4D3}" type="datetimeFigureOut">
              <a:rPr lang="bg-BG" smtClean="0"/>
              <a:pPr/>
              <a:t>21.1.2021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4CB64-D66B-4BCC-A139-566E21B5480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2471F-9F3C-4B03-B4A5-E728ED17D4D3}" type="datetimeFigureOut">
              <a:rPr lang="bg-BG" smtClean="0"/>
              <a:pPr/>
              <a:t>21.1.2021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4CB64-D66B-4BCC-A139-566E21B5480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2471F-9F3C-4B03-B4A5-E728ED17D4D3}" type="datetimeFigureOut">
              <a:rPr lang="bg-BG" smtClean="0"/>
              <a:pPr/>
              <a:t>21.1.2021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4CB64-D66B-4BCC-A139-566E21B5480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2471F-9F3C-4B03-B4A5-E728ED17D4D3}" type="datetimeFigureOut">
              <a:rPr lang="bg-BG" smtClean="0"/>
              <a:pPr/>
              <a:t>21.1.2021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4CB64-D66B-4BCC-A139-566E21B5480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2471F-9F3C-4B03-B4A5-E728ED17D4D3}" type="datetimeFigureOut">
              <a:rPr lang="bg-BG" smtClean="0"/>
              <a:pPr/>
              <a:t>21.1.2021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4CB64-D66B-4BCC-A139-566E21B5480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2471F-9F3C-4B03-B4A5-E728ED17D4D3}" type="datetimeFigureOut">
              <a:rPr lang="bg-BG" smtClean="0"/>
              <a:pPr/>
              <a:t>21.1.2021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4CB64-D66B-4BCC-A139-566E21B5480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2471F-9F3C-4B03-B4A5-E728ED17D4D3}" type="datetimeFigureOut">
              <a:rPr lang="bg-BG" smtClean="0"/>
              <a:pPr/>
              <a:t>21.1.2021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4CB64-D66B-4BCC-A139-566E21B5480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2471F-9F3C-4B03-B4A5-E728ED17D4D3}" type="datetimeFigureOut">
              <a:rPr lang="bg-BG" smtClean="0"/>
              <a:pPr/>
              <a:t>21.1.2021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4CB64-D66B-4BCC-A139-566E21B5480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2471F-9F3C-4B03-B4A5-E728ED17D4D3}" type="datetimeFigureOut">
              <a:rPr lang="bg-BG" smtClean="0"/>
              <a:pPr/>
              <a:t>21.1.2021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4CB64-D66B-4BCC-A139-566E21B5480F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hyperlink" Target="file:///C:\Users\hp-788988888\Documents\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file:///C:\Users\hp-788988888\Documents\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ENGB 016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8000" b="1" dirty="0">
                <a:solidFill>
                  <a:srgbClr val="FF0000"/>
                </a:solidFill>
              </a:rPr>
              <a:t>Verb Patterns </a:t>
            </a:r>
            <a:endParaRPr lang="bg-BG" sz="8000" b="1" dirty="0">
              <a:solidFill>
                <a:srgbClr val="FF0000"/>
              </a:solidFill>
            </a:endParaRPr>
          </a:p>
          <a:p>
            <a:endParaRPr lang="bg-BG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Recognizing the Forms</a:t>
            </a:r>
            <a:r>
              <a:rPr lang="bg-BG" sz="2000" dirty="0">
                <a:solidFill>
                  <a:srgbClr val="FF0000"/>
                </a:solidFill>
              </a:rPr>
              <a:t/>
            </a:r>
            <a:br>
              <a:rPr lang="bg-BG" sz="2000" dirty="0">
                <a:solidFill>
                  <a:srgbClr val="FF0000"/>
                </a:solidFill>
              </a:rPr>
            </a:br>
            <a:r>
              <a:rPr lang="en-US" sz="2000" dirty="0">
                <a:solidFill>
                  <a:srgbClr val="FF0000"/>
                </a:solidFill>
              </a:rPr>
              <a:t>Read the quotes. What is the form of the underlined verbs? Write </a:t>
            </a:r>
            <a:r>
              <a:rPr lang="en-US" sz="2000" b="1" dirty="0">
                <a:solidFill>
                  <a:srgbClr val="FF0000"/>
                </a:solidFill>
              </a:rPr>
              <a:t>G (gerund), FI (full infinitive) </a:t>
            </a:r>
            <a:r>
              <a:rPr lang="en-US" sz="2000" dirty="0">
                <a:solidFill>
                  <a:srgbClr val="FF0000"/>
                </a:solidFill>
              </a:rPr>
              <a:t>or </a:t>
            </a:r>
            <a:r>
              <a:rPr lang="en-US" sz="2000" b="1" dirty="0">
                <a:solidFill>
                  <a:srgbClr val="FF0000"/>
                </a:solidFill>
              </a:rPr>
              <a:t>BI (bare infinitive)</a:t>
            </a:r>
            <a:r>
              <a:rPr lang="en-US" sz="2000" dirty="0">
                <a:solidFill>
                  <a:srgbClr val="FF0000"/>
                </a:solidFill>
              </a:rPr>
              <a:t> in the space on each parchment</a:t>
            </a:r>
            <a:r>
              <a:rPr lang="en-US" sz="2000" dirty="0" smtClean="0">
                <a:solidFill>
                  <a:srgbClr val="FF0000"/>
                </a:solidFill>
              </a:rPr>
              <a:t>.</a:t>
            </a:r>
            <a:endParaRPr lang="bg-BG" sz="2000" dirty="0">
              <a:solidFill>
                <a:srgbClr val="FF0000"/>
              </a:solidFill>
            </a:endParaRPr>
          </a:p>
        </p:txBody>
      </p:sp>
      <p:pic>
        <p:nvPicPr>
          <p:cNvPr id="5" name="Контейнер за съдържание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9144000" cy="544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Answers</a:t>
            </a:r>
            <a:endParaRPr lang="bg-BG" sz="2400" dirty="0"/>
          </a:p>
        </p:txBody>
      </p:sp>
      <p:pic>
        <p:nvPicPr>
          <p:cNvPr id="4" name="Контейнер за съдържани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764704"/>
            <a:ext cx="8496944" cy="5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Бутон: по избор 4">
            <a:hlinkClick r:id="" action="ppaction://noaction" highlightClick="1"/>
          </p:cNvPr>
          <p:cNvSpPr/>
          <p:nvPr/>
        </p:nvSpPr>
        <p:spPr>
          <a:xfrm>
            <a:off x="1043608" y="908720"/>
            <a:ext cx="720080" cy="216024"/>
          </a:xfrm>
          <a:prstGeom prst="actionButtonBlan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</a:t>
            </a:r>
            <a:endParaRPr lang="bg-BG" dirty="0"/>
          </a:p>
        </p:txBody>
      </p:sp>
      <p:sp>
        <p:nvSpPr>
          <p:cNvPr id="6" name="Бутон: по избор 5">
            <a:hlinkClick r:id="" action="ppaction://noaction" highlightClick="1"/>
          </p:cNvPr>
          <p:cNvSpPr/>
          <p:nvPr/>
        </p:nvSpPr>
        <p:spPr>
          <a:xfrm>
            <a:off x="2555776" y="1844824"/>
            <a:ext cx="720080" cy="216024"/>
          </a:xfrm>
          <a:prstGeom prst="actionButtonBlan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</a:t>
            </a:r>
            <a:endParaRPr lang="bg-BG" dirty="0"/>
          </a:p>
        </p:txBody>
      </p:sp>
      <p:sp>
        <p:nvSpPr>
          <p:cNvPr id="7" name="Бутон: по избор 6">
            <a:hlinkClick r:id="" action="ppaction://noaction" highlightClick="1"/>
          </p:cNvPr>
          <p:cNvSpPr/>
          <p:nvPr/>
        </p:nvSpPr>
        <p:spPr>
          <a:xfrm>
            <a:off x="7740352" y="1772816"/>
            <a:ext cx="720080" cy="216024"/>
          </a:xfrm>
          <a:prstGeom prst="actionButtonBlan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</a:t>
            </a:r>
            <a:endParaRPr lang="bg-BG" dirty="0"/>
          </a:p>
        </p:txBody>
      </p:sp>
      <p:sp>
        <p:nvSpPr>
          <p:cNvPr id="8" name="Бутон: по избор 7">
            <a:hlinkClick r:id="" action="ppaction://noaction" highlightClick="1"/>
          </p:cNvPr>
          <p:cNvSpPr/>
          <p:nvPr/>
        </p:nvSpPr>
        <p:spPr>
          <a:xfrm>
            <a:off x="4644008" y="2780928"/>
            <a:ext cx="864096" cy="216024"/>
          </a:xfrm>
          <a:prstGeom prst="actionButtonBlan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BI</a:t>
            </a:r>
            <a:endParaRPr lang="bg-BG" dirty="0"/>
          </a:p>
        </p:txBody>
      </p:sp>
      <p:sp>
        <p:nvSpPr>
          <p:cNvPr id="9" name="Бутон: по избор 8">
            <a:hlinkClick r:id="" action="ppaction://noaction" highlightClick="1"/>
          </p:cNvPr>
          <p:cNvSpPr/>
          <p:nvPr/>
        </p:nvSpPr>
        <p:spPr>
          <a:xfrm>
            <a:off x="7092280" y="2636912"/>
            <a:ext cx="720080" cy="216024"/>
          </a:xfrm>
          <a:prstGeom prst="actionButtonBlan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</a:t>
            </a:r>
            <a:endParaRPr lang="bg-BG" dirty="0"/>
          </a:p>
        </p:txBody>
      </p:sp>
      <p:sp>
        <p:nvSpPr>
          <p:cNvPr id="10" name="Бутон: по избор 9">
            <a:hlinkClick r:id="" action="ppaction://noaction" highlightClick="1"/>
          </p:cNvPr>
          <p:cNvSpPr/>
          <p:nvPr/>
        </p:nvSpPr>
        <p:spPr>
          <a:xfrm>
            <a:off x="3995936" y="5373216"/>
            <a:ext cx="864096" cy="216024"/>
          </a:xfrm>
          <a:prstGeom prst="actionButtonBlan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BI</a:t>
            </a:r>
            <a:endParaRPr lang="bg-BG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Circle </a:t>
            </a:r>
            <a:r>
              <a:rPr lang="en-US" sz="2400" dirty="0"/>
              <a:t>the correct word or phrase. When you finish, add the verb before the bolded options in the respective column in the </a:t>
            </a:r>
            <a:r>
              <a:rPr lang="en-US" sz="2400" u="sng" dirty="0">
                <a:hlinkClick r:id="rId2"/>
              </a:rPr>
              <a:t>table</a:t>
            </a:r>
            <a:r>
              <a:rPr lang="en-US" sz="2400" dirty="0"/>
              <a:t>. </a:t>
            </a:r>
            <a:endParaRPr lang="bg-BG" sz="2400" dirty="0"/>
          </a:p>
        </p:txBody>
      </p:sp>
      <p:pic>
        <p:nvPicPr>
          <p:cNvPr id="3" name="Картина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72816"/>
            <a:ext cx="9144000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Answers </a:t>
            </a:r>
            <a:endParaRPr lang="bg-BG" sz="2400" dirty="0"/>
          </a:p>
        </p:txBody>
      </p:sp>
      <p:pic>
        <p:nvPicPr>
          <p:cNvPr id="3" name="Картина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914400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авоъгълник 3"/>
          <p:cNvSpPr/>
          <p:nvPr/>
        </p:nvSpPr>
        <p:spPr>
          <a:xfrm>
            <a:off x="3923928" y="1340768"/>
            <a:ext cx="792088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5" name="Правоъгълник 4"/>
          <p:cNvSpPr/>
          <p:nvPr/>
        </p:nvSpPr>
        <p:spPr>
          <a:xfrm>
            <a:off x="1907704" y="4221088"/>
            <a:ext cx="792088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Правоъгълник 5"/>
          <p:cNvSpPr/>
          <p:nvPr/>
        </p:nvSpPr>
        <p:spPr>
          <a:xfrm>
            <a:off x="3203848" y="4581128"/>
            <a:ext cx="792088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" name="Правоъгълник 6"/>
          <p:cNvSpPr/>
          <p:nvPr/>
        </p:nvSpPr>
        <p:spPr>
          <a:xfrm>
            <a:off x="4283968" y="4941168"/>
            <a:ext cx="792088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8" name="Правоъгълник 7"/>
          <p:cNvSpPr/>
          <p:nvPr/>
        </p:nvSpPr>
        <p:spPr>
          <a:xfrm>
            <a:off x="3203848" y="5301208"/>
            <a:ext cx="86409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Правоъгълник 8"/>
          <p:cNvSpPr/>
          <p:nvPr/>
        </p:nvSpPr>
        <p:spPr>
          <a:xfrm>
            <a:off x="3419872" y="2420888"/>
            <a:ext cx="792088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" name="Правоъгълник 9"/>
          <p:cNvSpPr/>
          <p:nvPr/>
        </p:nvSpPr>
        <p:spPr>
          <a:xfrm>
            <a:off x="3059832" y="2780928"/>
            <a:ext cx="792088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" name="Правоъгълник 10"/>
          <p:cNvSpPr/>
          <p:nvPr/>
        </p:nvSpPr>
        <p:spPr>
          <a:xfrm>
            <a:off x="1475656" y="3140968"/>
            <a:ext cx="648072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2" name="Правоъгълник 11"/>
          <p:cNvSpPr/>
          <p:nvPr/>
        </p:nvSpPr>
        <p:spPr>
          <a:xfrm>
            <a:off x="3563888" y="3501008"/>
            <a:ext cx="792088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3" name="Правоъгълник 12"/>
          <p:cNvSpPr/>
          <p:nvPr/>
        </p:nvSpPr>
        <p:spPr>
          <a:xfrm>
            <a:off x="3923928" y="3861048"/>
            <a:ext cx="720080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4" name="Правоъгълник 13"/>
          <p:cNvSpPr/>
          <p:nvPr/>
        </p:nvSpPr>
        <p:spPr>
          <a:xfrm>
            <a:off x="3779912" y="1772816"/>
            <a:ext cx="792088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Правоъгълник 14"/>
          <p:cNvSpPr/>
          <p:nvPr/>
        </p:nvSpPr>
        <p:spPr>
          <a:xfrm>
            <a:off x="1835696" y="2060848"/>
            <a:ext cx="792088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Underline 12 verbs in the wrong form and rewrite them correctly. Then distribute the preceding verbs from each pattern in the columns of the </a:t>
            </a:r>
            <a:r>
              <a:rPr lang="en-US" sz="2400" u="sng" dirty="0">
                <a:hlinkClick r:id="rId2" action="ppaction://hlinkfile"/>
              </a:rPr>
              <a:t>table</a:t>
            </a:r>
            <a:r>
              <a:rPr lang="en-US" sz="2400" dirty="0"/>
              <a:t>.</a:t>
            </a:r>
            <a:endParaRPr lang="bg-BG" sz="2400" dirty="0"/>
          </a:p>
        </p:txBody>
      </p:sp>
      <p:pic>
        <p:nvPicPr>
          <p:cNvPr id="3" name="Картина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412776"/>
            <a:ext cx="8424936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67544" y="5157192"/>
          <a:ext cx="8136905" cy="1296144"/>
        </p:xfrm>
        <a:graphic>
          <a:graphicData uri="http://schemas.openxmlformats.org/drawingml/2006/table">
            <a:tbl>
              <a:tblPr/>
              <a:tblGrid>
                <a:gridCol w="2033645"/>
                <a:gridCol w="2034420"/>
                <a:gridCol w="2034420"/>
                <a:gridCol w="2034420"/>
              </a:tblGrid>
              <a:tr h="4320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Arial"/>
                          <a:cs typeface="Times New Roman"/>
                        </a:rPr>
                        <a:t>1.</a:t>
                      </a:r>
                      <a:endParaRPr lang="bg-BG" sz="10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2612" marR="626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Arial"/>
                          <a:cs typeface="Times New Roman"/>
                        </a:rPr>
                        <a:t>2.</a:t>
                      </a:r>
                      <a:endParaRPr lang="bg-BG" sz="10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2612" marR="626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Arial"/>
                          <a:cs typeface="Times New Roman"/>
                        </a:rPr>
                        <a:t>3.</a:t>
                      </a:r>
                      <a:endParaRPr lang="bg-BG" sz="10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2612" marR="626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Arial"/>
                          <a:cs typeface="Times New Roman"/>
                        </a:rPr>
                        <a:t>4.</a:t>
                      </a:r>
                      <a:endParaRPr lang="bg-BG" sz="10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2612" marR="626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Arial"/>
                          <a:cs typeface="Times New Roman"/>
                        </a:rPr>
                        <a:t>5.</a:t>
                      </a:r>
                      <a:endParaRPr lang="bg-BG" sz="10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2612" marR="626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Arial"/>
                          <a:cs typeface="Times New Roman"/>
                        </a:rPr>
                        <a:t>6.</a:t>
                      </a:r>
                      <a:endParaRPr lang="bg-BG" sz="10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2612" marR="626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Arial"/>
                          <a:cs typeface="Times New Roman"/>
                        </a:rPr>
                        <a:t>7.</a:t>
                      </a:r>
                      <a:endParaRPr lang="bg-BG" sz="10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2612" marR="626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Arial"/>
                          <a:cs typeface="Times New Roman"/>
                        </a:rPr>
                        <a:t>8.</a:t>
                      </a:r>
                      <a:endParaRPr lang="bg-BG" sz="10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2612" marR="626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Arial"/>
                          <a:cs typeface="Times New Roman"/>
                        </a:rPr>
                        <a:t>9.</a:t>
                      </a:r>
                      <a:endParaRPr lang="bg-BG" sz="10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2612" marR="626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Arial"/>
                          <a:cs typeface="Times New Roman"/>
                        </a:rPr>
                        <a:t>10.</a:t>
                      </a:r>
                      <a:endParaRPr lang="bg-BG" sz="10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2612" marR="626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Arial"/>
                          <a:cs typeface="Times New Roman"/>
                        </a:rPr>
                        <a:t>11.</a:t>
                      </a:r>
                      <a:endParaRPr lang="bg-BG" sz="10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2612" marR="626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Arial"/>
                          <a:cs typeface="Times New Roman"/>
                        </a:rPr>
                        <a:t>12.</a:t>
                      </a:r>
                      <a:endParaRPr lang="bg-BG" sz="10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2612" marR="626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r>
              <a:rPr lang="en-US" sz="2400" dirty="0" smtClean="0"/>
              <a:t>Answers </a:t>
            </a:r>
            <a:endParaRPr lang="bg-BG" sz="2400" dirty="0"/>
          </a:p>
        </p:txBody>
      </p:sp>
      <p:pic>
        <p:nvPicPr>
          <p:cNvPr id="3" name="Картина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08720"/>
            <a:ext cx="8424936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67544" y="5157192"/>
          <a:ext cx="8136905" cy="1296144"/>
        </p:xfrm>
        <a:graphic>
          <a:graphicData uri="http://schemas.openxmlformats.org/drawingml/2006/table">
            <a:tbl>
              <a:tblPr/>
              <a:tblGrid>
                <a:gridCol w="2033645"/>
                <a:gridCol w="2034420"/>
                <a:gridCol w="2034420"/>
                <a:gridCol w="2034420"/>
              </a:tblGrid>
              <a:tr h="4320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Arial"/>
                          <a:cs typeface="Times New Roman"/>
                        </a:rPr>
                        <a:t>1</a:t>
                      </a:r>
                      <a:r>
                        <a:rPr lang="en-US" sz="1600" dirty="0" smtClean="0">
                          <a:latin typeface="Arial"/>
                          <a:ea typeface="Arial"/>
                          <a:cs typeface="Times New Roman"/>
                        </a:rPr>
                        <a:t>. to get</a:t>
                      </a:r>
                      <a:endParaRPr lang="bg-BG" sz="16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2612" marR="626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Arial"/>
                          <a:cs typeface="Times New Roman"/>
                        </a:rPr>
                        <a:t>2</a:t>
                      </a:r>
                      <a:r>
                        <a:rPr lang="en-US" sz="1600" dirty="0" smtClean="0">
                          <a:latin typeface="Arial"/>
                          <a:ea typeface="Arial"/>
                          <a:cs typeface="Times New Roman"/>
                        </a:rPr>
                        <a:t>. get </a:t>
                      </a:r>
                      <a:endParaRPr lang="bg-BG" sz="16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2612" marR="626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Arial"/>
                          <a:cs typeface="Times New Roman"/>
                        </a:rPr>
                        <a:t>3</a:t>
                      </a:r>
                      <a:r>
                        <a:rPr lang="en-US" sz="1600" dirty="0" smtClean="0">
                          <a:latin typeface="Arial"/>
                          <a:ea typeface="Arial"/>
                          <a:cs typeface="Times New Roman"/>
                        </a:rPr>
                        <a:t>. to stay</a:t>
                      </a:r>
                      <a:endParaRPr lang="bg-BG" sz="16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2612" marR="626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Arial"/>
                          <a:cs typeface="Times New Roman"/>
                        </a:rPr>
                        <a:t>4</a:t>
                      </a:r>
                      <a:r>
                        <a:rPr lang="en-US" sz="1600" dirty="0" smtClean="0">
                          <a:latin typeface="Arial"/>
                          <a:ea typeface="Arial"/>
                          <a:cs typeface="Times New Roman"/>
                        </a:rPr>
                        <a:t>. getting</a:t>
                      </a:r>
                      <a:endParaRPr lang="bg-BG" sz="16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2612" marR="626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Arial"/>
                          <a:cs typeface="Times New Roman"/>
                        </a:rPr>
                        <a:t>5</a:t>
                      </a:r>
                      <a:r>
                        <a:rPr lang="en-US" sz="1600" dirty="0" smtClean="0">
                          <a:latin typeface="Arial"/>
                          <a:ea typeface="Arial"/>
                          <a:cs typeface="Times New Roman"/>
                        </a:rPr>
                        <a:t>. to</a:t>
                      </a:r>
                      <a:r>
                        <a:rPr lang="en-US" sz="1600" baseline="0" dirty="0" smtClean="0">
                          <a:latin typeface="Arial"/>
                          <a:ea typeface="Arial"/>
                          <a:cs typeface="Times New Roman"/>
                        </a:rPr>
                        <a:t> fall</a:t>
                      </a:r>
                      <a:endParaRPr lang="bg-BG" sz="16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2612" marR="626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Arial"/>
                          <a:cs typeface="Times New Roman"/>
                        </a:rPr>
                        <a:t>6</a:t>
                      </a:r>
                      <a:r>
                        <a:rPr lang="en-US" sz="1600" dirty="0" smtClean="0">
                          <a:latin typeface="Arial"/>
                          <a:ea typeface="Arial"/>
                          <a:cs typeface="Times New Roman"/>
                        </a:rPr>
                        <a:t>. to</a:t>
                      </a:r>
                      <a:r>
                        <a:rPr lang="en-US" sz="1600" baseline="0" dirty="0" smtClean="0">
                          <a:latin typeface="Arial"/>
                          <a:ea typeface="Arial"/>
                          <a:cs typeface="Times New Roman"/>
                        </a:rPr>
                        <a:t> get</a:t>
                      </a:r>
                      <a:endParaRPr lang="bg-BG" sz="16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2612" marR="626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Arial"/>
                          <a:cs typeface="Times New Roman"/>
                        </a:rPr>
                        <a:t>7</a:t>
                      </a:r>
                      <a:r>
                        <a:rPr lang="en-US" sz="1600" dirty="0" smtClean="0">
                          <a:latin typeface="Arial"/>
                          <a:ea typeface="Arial"/>
                          <a:cs typeface="Times New Roman"/>
                        </a:rPr>
                        <a:t>. feeling</a:t>
                      </a:r>
                      <a:endParaRPr lang="bg-BG" sz="16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2612" marR="626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Arial"/>
                          <a:cs typeface="Times New Roman"/>
                        </a:rPr>
                        <a:t>8</a:t>
                      </a:r>
                      <a:r>
                        <a:rPr lang="en-US" sz="1600" dirty="0" smtClean="0">
                          <a:latin typeface="Arial"/>
                          <a:ea typeface="Arial"/>
                          <a:cs typeface="Times New Roman"/>
                        </a:rPr>
                        <a:t>. feel</a:t>
                      </a:r>
                      <a:endParaRPr lang="bg-BG" sz="16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2612" marR="626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Arial"/>
                          <a:cs typeface="Times New Roman"/>
                        </a:rPr>
                        <a:t>9</a:t>
                      </a:r>
                      <a:r>
                        <a:rPr lang="en-US" sz="1600" dirty="0" smtClean="0">
                          <a:latin typeface="Arial"/>
                          <a:ea typeface="Arial"/>
                          <a:cs typeface="Times New Roman"/>
                        </a:rPr>
                        <a:t>. to separate</a:t>
                      </a:r>
                      <a:endParaRPr lang="bg-BG" sz="16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2612" marR="626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Arial"/>
                          <a:cs typeface="Times New Roman"/>
                        </a:rPr>
                        <a:t>10</a:t>
                      </a:r>
                      <a:r>
                        <a:rPr lang="en-US" sz="1600" dirty="0" smtClean="0">
                          <a:latin typeface="Arial"/>
                          <a:ea typeface="Arial"/>
                          <a:cs typeface="Times New Roman"/>
                        </a:rPr>
                        <a:t>. to live</a:t>
                      </a:r>
                      <a:endParaRPr lang="bg-BG" sz="16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2612" marR="626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Arial"/>
                          <a:cs typeface="Times New Roman"/>
                        </a:rPr>
                        <a:t>11</a:t>
                      </a:r>
                      <a:r>
                        <a:rPr lang="en-US" sz="1600" dirty="0" smtClean="0">
                          <a:latin typeface="Arial"/>
                          <a:ea typeface="Arial"/>
                          <a:cs typeface="Times New Roman"/>
                        </a:rPr>
                        <a:t>. having</a:t>
                      </a:r>
                      <a:endParaRPr lang="bg-BG" sz="16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2612" marR="626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Arial"/>
                          <a:cs typeface="Times New Roman"/>
                        </a:rPr>
                        <a:t>12</a:t>
                      </a:r>
                      <a:r>
                        <a:rPr lang="en-US" sz="1600" dirty="0" smtClean="0">
                          <a:latin typeface="Arial"/>
                          <a:ea typeface="Arial"/>
                          <a:cs typeface="Times New Roman"/>
                        </a:rPr>
                        <a:t>. to resolve</a:t>
                      </a:r>
                      <a:endParaRPr lang="bg-BG" sz="16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2612" marR="626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авоъгълник 6"/>
          <p:cNvSpPr/>
          <p:nvPr/>
        </p:nvSpPr>
        <p:spPr>
          <a:xfrm>
            <a:off x="6588224" y="1484784"/>
            <a:ext cx="576064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8" name="Правоъгълник 7"/>
          <p:cNvSpPr/>
          <p:nvPr/>
        </p:nvSpPr>
        <p:spPr>
          <a:xfrm>
            <a:off x="5436096" y="4005064"/>
            <a:ext cx="432048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" name="Правоъгълник 9"/>
          <p:cNvSpPr/>
          <p:nvPr/>
        </p:nvSpPr>
        <p:spPr>
          <a:xfrm>
            <a:off x="7380312" y="4365104"/>
            <a:ext cx="792088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" name="Правоъгълник 10"/>
          <p:cNvSpPr/>
          <p:nvPr/>
        </p:nvSpPr>
        <p:spPr>
          <a:xfrm>
            <a:off x="1475656" y="4365104"/>
            <a:ext cx="648072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2" name="Правоъгълник 11"/>
          <p:cNvSpPr/>
          <p:nvPr/>
        </p:nvSpPr>
        <p:spPr>
          <a:xfrm>
            <a:off x="1043608" y="4005064"/>
            <a:ext cx="864096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3" name="Правоъгълник 12"/>
          <p:cNvSpPr/>
          <p:nvPr/>
        </p:nvSpPr>
        <p:spPr>
          <a:xfrm>
            <a:off x="5580112" y="3717032"/>
            <a:ext cx="576064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4" name="Правоъгълник 13"/>
          <p:cNvSpPr/>
          <p:nvPr/>
        </p:nvSpPr>
        <p:spPr>
          <a:xfrm>
            <a:off x="7668344" y="3429000"/>
            <a:ext cx="576064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Правоъгълник 14"/>
          <p:cNvSpPr/>
          <p:nvPr/>
        </p:nvSpPr>
        <p:spPr>
          <a:xfrm>
            <a:off x="3203848" y="3429000"/>
            <a:ext cx="576064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6" name="Правоъгълник 15"/>
          <p:cNvSpPr/>
          <p:nvPr/>
        </p:nvSpPr>
        <p:spPr>
          <a:xfrm>
            <a:off x="3707904" y="2708920"/>
            <a:ext cx="576064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7" name="Правоъгълник 16"/>
          <p:cNvSpPr/>
          <p:nvPr/>
        </p:nvSpPr>
        <p:spPr>
          <a:xfrm>
            <a:off x="6516216" y="2132856"/>
            <a:ext cx="576064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8" name="Правоъгълник 17"/>
          <p:cNvSpPr/>
          <p:nvPr/>
        </p:nvSpPr>
        <p:spPr>
          <a:xfrm>
            <a:off x="1907704" y="2060848"/>
            <a:ext cx="576064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9" name="Правоъгълник 18"/>
          <p:cNvSpPr/>
          <p:nvPr/>
        </p:nvSpPr>
        <p:spPr>
          <a:xfrm>
            <a:off x="5580112" y="1772816"/>
            <a:ext cx="576064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Verbs followed by </a:t>
            </a:r>
            <a:r>
              <a:rPr lang="en-US" b="1" dirty="0" smtClean="0"/>
              <a:t>GERUND</a:t>
            </a: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sp>
        <p:nvSpPr>
          <p:cNvPr id="3" name="Правоъгълник 2"/>
          <p:cNvSpPr/>
          <p:nvPr/>
        </p:nvSpPr>
        <p:spPr>
          <a:xfrm>
            <a:off x="395536" y="1196752"/>
            <a:ext cx="849694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lphaLcPeriod"/>
            </a:pPr>
            <a:r>
              <a:rPr lang="en-US" sz="2800" dirty="0" smtClean="0"/>
              <a:t>Some verbs are usually followed by ~</a:t>
            </a:r>
            <a:r>
              <a:rPr lang="en-US" sz="2800" dirty="0" err="1" smtClean="0"/>
              <a:t>ing</a:t>
            </a:r>
            <a:r>
              <a:rPr lang="en-US" sz="2800" dirty="0" smtClean="0"/>
              <a:t> form. These include:</a:t>
            </a:r>
            <a:r>
              <a:rPr lang="bg-BG" sz="2800" dirty="0" smtClean="0"/>
              <a:t/>
            </a:r>
            <a:br>
              <a:rPr lang="bg-BG" sz="2800" dirty="0" smtClean="0"/>
            </a:br>
            <a:r>
              <a:rPr lang="en-US" sz="2800" dirty="0" smtClean="0">
                <a:solidFill>
                  <a:srgbClr val="FF0000"/>
                </a:solidFill>
              </a:rPr>
              <a:t>Verbs (</a:t>
            </a:r>
            <a:r>
              <a:rPr lang="en-US" sz="2800" i="1" dirty="0" smtClean="0">
                <a:solidFill>
                  <a:srgbClr val="FF0000"/>
                </a:solidFill>
              </a:rPr>
              <a:t>e.g. admit, deny, fancy, practice, suggest*, etc.</a:t>
            </a:r>
            <a:r>
              <a:rPr lang="en-US" sz="2800" dirty="0" smtClean="0">
                <a:solidFill>
                  <a:srgbClr val="FF0000"/>
                </a:solidFill>
              </a:rPr>
              <a:t>);</a:t>
            </a:r>
            <a:endParaRPr lang="en-US" sz="28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lphaLcPeriod"/>
            </a:pPr>
            <a:r>
              <a:rPr lang="en-US" sz="2800" dirty="0" smtClean="0"/>
              <a:t>Some of the verbs in a) </a:t>
            </a:r>
            <a:r>
              <a:rPr lang="en-US" sz="2800" dirty="0" smtClean="0">
                <a:solidFill>
                  <a:srgbClr val="FF0000"/>
                </a:solidFill>
              </a:rPr>
              <a:t>(*) can be followed by a THAT clause (</a:t>
            </a:r>
            <a:r>
              <a:rPr lang="en-US" sz="2800" i="1" dirty="0" smtClean="0">
                <a:solidFill>
                  <a:srgbClr val="FF0000"/>
                </a:solidFill>
              </a:rPr>
              <a:t>e.g. suggest*</a:t>
            </a:r>
            <a:r>
              <a:rPr lang="en-US" sz="2800" dirty="0" smtClean="0">
                <a:solidFill>
                  <a:srgbClr val="FF0000"/>
                </a:solidFill>
              </a:rPr>
              <a:t>);</a:t>
            </a:r>
            <a:endParaRPr lang="en-US" sz="28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lphaLcPeriod"/>
            </a:pPr>
            <a:r>
              <a:rPr lang="en-US" sz="2800" dirty="0" smtClean="0"/>
              <a:t>Verbs with fixed prepositions </a:t>
            </a:r>
            <a:r>
              <a:rPr lang="en-US" sz="2800" dirty="0" smtClean="0">
                <a:solidFill>
                  <a:srgbClr val="FF0000"/>
                </a:solidFill>
              </a:rPr>
              <a:t>(</a:t>
            </a:r>
            <a:r>
              <a:rPr lang="en-US" sz="2800" i="1" dirty="0" smtClean="0">
                <a:solidFill>
                  <a:srgbClr val="FF0000"/>
                </a:solidFill>
              </a:rPr>
              <a:t>e.g. insist on, think of/about, believe in, give up, keep on, etc.</a:t>
            </a:r>
            <a:r>
              <a:rPr lang="en-US" sz="2800" dirty="0" smtClean="0">
                <a:solidFill>
                  <a:srgbClr val="FF0000"/>
                </a:solidFill>
              </a:rPr>
              <a:t>)</a:t>
            </a:r>
            <a:endParaRPr lang="en-US" sz="28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lphaLcPeriod"/>
            </a:pPr>
            <a:r>
              <a:rPr lang="en-US" sz="2800" dirty="0" smtClean="0"/>
              <a:t>Phrases </a:t>
            </a:r>
            <a:r>
              <a:rPr lang="en-US" sz="2800" dirty="0" smtClean="0">
                <a:solidFill>
                  <a:srgbClr val="FF0000"/>
                </a:solidFill>
              </a:rPr>
              <a:t>(</a:t>
            </a:r>
            <a:r>
              <a:rPr lang="en-US" sz="2800" i="1" dirty="0" smtClean="0">
                <a:solidFill>
                  <a:srgbClr val="FF0000"/>
                </a:solidFill>
              </a:rPr>
              <a:t>e.g. feel like, can’t help, don’t mind</a:t>
            </a:r>
            <a:r>
              <a:rPr lang="en-US" sz="2800" dirty="0" smtClean="0">
                <a:solidFill>
                  <a:srgbClr val="FF0000"/>
                </a:solidFill>
              </a:rPr>
              <a:t>) </a:t>
            </a:r>
            <a:endParaRPr lang="en-US" sz="28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lphaLcPeriod"/>
            </a:pPr>
            <a:r>
              <a:rPr lang="en-US" sz="2800" dirty="0" smtClean="0"/>
              <a:t>Verbs with passive meaning </a:t>
            </a:r>
            <a:r>
              <a:rPr lang="en-US" sz="2800" dirty="0" smtClean="0">
                <a:solidFill>
                  <a:srgbClr val="FF0000"/>
                </a:solidFill>
              </a:rPr>
              <a:t>(</a:t>
            </a:r>
            <a:r>
              <a:rPr lang="en-US" sz="2800" i="1" dirty="0" smtClean="0">
                <a:solidFill>
                  <a:srgbClr val="FF0000"/>
                </a:solidFill>
              </a:rPr>
              <a:t>e.g. need, require</a:t>
            </a:r>
            <a:r>
              <a:rPr lang="en-US" sz="2800" dirty="0" smtClean="0">
                <a:solidFill>
                  <a:srgbClr val="FF0000"/>
                </a:solidFill>
              </a:rPr>
              <a:t>) </a:t>
            </a:r>
            <a:endParaRPr lang="bg-BG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00811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2400" b="1" dirty="0" smtClean="0"/>
              <a:t>Practice </a:t>
            </a:r>
            <a:r>
              <a:rPr lang="en-US" sz="2400" b="1" dirty="0" smtClean="0">
                <a:solidFill>
                  <a:srgbClr val="FF0000"/>
                </a:solidFill>
              </a:rPr>
              <a:t>a)</a:t>
            </a:r>
            <a:r>
              <a:rPr lang="en-US" sz="2400" b="1" dirty="0" smtClean="0"/>
              <a:t>:</a:t>
            </a:r>
            <a:r>
              <a:rPr lang="bg-BG" sz="2400" dirty="0"/>
              <a:t/>
            </a:r>
            <a:br>
              <a:rPr lang="bg-BG" sz="2400" dirty="0"/>
            </a:br>
            <a:r>
              <a:rPr lang="en-US" sz="2000" i="1" dirty="0"/>
              <a:t>Choose the best verbs to complete the sentences. Then put the patterns encountered in the “Verb + GERUND” and “Phrases + GERUND” columns in the table</a:t>
            </a:r>
            <a:r>
              <a:rPr lang="en-US" sz="2000" i="1" dirty="0" smtClean="0"/>
              <a:t>.</a:t>
            </a:r>
            <a:endParaRPr lang="bg-BG" sz="2400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0" y="1412776"/>
            <a:ext cx="9144000" cy="532453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en-US" sz="2000" dirty="0" smtClean="0"/>
              <a:t>“</a:t>
            </a:r>
            <a:r>
              <a:rPr lang="en-US" sz="2000" dirty="0"/>
              <a:t>What’s your new job like?” “Mixed. I ___________ earning a bit more money, but I ___________ working in my own office, and I really ___________ having to write a detailed report on every single job I do.” </a:t>
            </a:r>
            <a:r>
              <a:rPr lang="en-US" sz="2000" dirty="0">
                <a:solidFill>
                  <a:srgbClr val="FF0000"/>
                </a:solidFill>
              </a:rPr>
              <a:t>(</a:t>
            </a:r>
            <a:r>
              <a:rPr lang="en-US" sz="2000" i="1" dirty="0">
                <a:solidFill>
                  <a:srgbClr val="FF0000"/>
                </a:solidFill>
              </a:rPr>
              <a:t>admit, appreciate, deny, miss, resent</a:t>
            </a:r>
            <a:r>
              <a:rPr lang="en-US" sz="2000" i="1" dirty="0" smtClean="0">
                <a:solidFill>
                  <a:srgbClr val="FF0000"/>
                </a:solidFill>
              </a:rPr>
              <a:t>)</a:t>
            </a:r>
          </a:p>
          <a:p>
            <a:pPr lvl="0"/>
            <a:endParaRPr lang="bg-BG" sz="2000" dirty="0"/>
          </a:p>
          <a:p>
            <a:pPr lvl="0"/>
            <a:r>
              <a:rPr lang="en-US" sz="2000" dirty="0"/>
              <a:t>Not another meeting! I just ___________ seeing all those people again. Honestly, when Peter opens his mouth I just ___________ screaming. Would you ___________ going and taking notes for me? Tell them I’m ill, or my grandmother’s died, or something. </a:t>
            </a:r>
            <a:r>
              <a:rPr lang="en-US" sz="2000" dirty="0">
                <a:solidFill>
                  <a:srgbClr val="FF0000"/>
                </a:solidFill>
              </a:rPr>
              <a:t>(</a:t>
            </a:r>
            <a:r>
              <a:rPr lang="en-US" sz="2000" i="1" dirty="0">
                <a:solidFill>
                  <a:srgbClr val="FF0000"/>
                </a:solidFill>
              </a:rPr>
              <a:t>can’t face, feel like, imagine, involve, mind</a:t>
            </a:r>
            <a:r>
              <a:rPr lang="en-US" sz="2000" dirty="0" smtClean="0">
                <a:solidFill>
                  <a:srgbClr val="FF0000"/>
                </a:solidFill>
              </a:rPr>
              <a:t>)</a:t>
            </a:r>
          </a:p>
          <a:p>
            <a:pPr lvl="0"/>
            <a:endParaRPr lang="bg-BG" sz="2000" dirty="0"/>
          </a:p>
          <a:p>
            <a:pPr lvl="0"/>
            <a:r>
              <a:rPr lang="en-US" sz="2000" dirty="0"/>
              <a:t>They said the job would ___________ some light housework. They didn’t ___________ cooking, gardening and decorating the house from top to bottom. I can’t ___________ staying another day – I’m off! </a:t>
            </a:r>
            <a:r>
              <a:rPr lang="en-US" sz="2000" dirty="0">
                <a:solidFill>
                  <a:srgbClr val="FF0000"/>
                </a:solidFill>
              </a:rPr>
              <a:t>(</a:t>
            </a:r>
            <a:r>
              <a:rPr lang="en-US" sz="2000" i="1" dirty="0">
                <a:solidFill>
                  <a:srgbClr val="FF0000"/>
                </a:solidFill>
              </a:rPr>
              <a:t>admit, imagine, involve, mention, mind</a:t>
            </a:r>
            <a:r>
              <a:rPr lang="en-US" sz="2000" dirty="0" smtClean="0">
                <a:solidFill>
                  <a:srgbClr val="FF0000"/>
                </a:solidFill>
              </a:rPr>
              <a:t>)</a:t>
            </a:r>
          </a:p>
          <a:p>
            <a:pPr lvl="0"/>
            <a:endParaRPr lang="bg-BG" sz="2000" dirty="0"/>
          </a:p>
          <a:p>
            <a:pPr lvl="0"/>
            <a:r>
              <a:rPr lang="en-US" sz="2000" dirty="0"/>
              <a:t>During his trial, the driver continued to ___________ talking on his mobile phone at the time of the accident, and refused to ___________ driving dangerously, claiming that he was forced to accelerate in order to___________ hitting an old lady who was crossing the road at the time. </a:t>
            </a:r>
            <a:r>
              <a:rPr lang="en-US" sz="2000" dirty="0">
                <a:solidFill>
                  <a:srgbClr val="FF0000"/>
                </a:solidFill>
              </a:rPr>
              <a:t>(</a:t>
            </a:r>
            <a:r>
              <a:rPr lang="en-US" sz="2000" i="1" dirty="0">
                <a:solidFill>
                  <a:srgbClr val="FF0000"/>
                </a:solidFill>
              </a:rPr>
              <a:t>admit appreciate, avoid, deny, involve</a:t>
            </a:r>
            <a:r>
              <a:rPr lang="en-US" sz="2000" dirty="0" smtClean="0">
                <a:solidFill>
                  <a:srgbClr val="FF0000"/>
                </a:solidFill>
              </a:rPr>
              <a:t>)</a:t>
            </a:r>
            <a:endParaRPr lang="bg-BG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00811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2400" b="1" dirty="0" smtClean="0"/>
              <a:t>Practice </a:t>
            </a:r>
            <a:r>
              <a:rPr lang="en-US" sz="2400" b="1" dirty="0" smtClean="0">
                <a:solidFill>
                  <a:srgbClr val="FF0000"/>
                </a:solidFill>
              </a:rPr>
              <a:t>a)</a:t>
            </a:r>
            <a:r>
              <a:rPr lang="en-US" sz="2400" b="1" dirty="0" smtClean="0"/>
              <a:t>:</a:t>
            </a:r>
            <a:r>
              <a:rPr lang="bg-BG" sz="2400" dirty="0"/>
              <a:t/>
            </a:r>
            <a:br>
              <a:rPr lang="bg-BG" sz="2400" dirty="0"/>
            </a:br>
            <a:r>
              <a:rPr lang="en-US" sz="2000" i="1" dirty="0" smtClean="0"/>
              <a:t>answers:</a:t>
            </a:r>
            <a:endParaRPr lang="bg-BG" sz="2400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0" y="1628800"/>
            <a:ext cx="9144000" cy="470898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en-US" sz="2000" dirty="0" smtClean="0"/>
              <a:t>“</a:t>
            </a:r>
            <a:r>
              <a:rPr lang="en-US" sz="2000" dirty="0"/>
              <a:t>What’s your new job like?” “Mixed. I </a:t>
            </a:r>
            <a:r>
              <a:rPr lang="en-US" sz="2000" i="1" dirty="0" smtClean="0">
                <a:solidFill>
                  <a:srgbClr val="FF0000"/>
                </a:solidFill>
              </a:rPr>
              <a:t>appreciate </a:t>
            </a:r>
            <a:r>
              <a:rPr lang="en-US" sz="2000" dirty="0" smtClean="0"/>
              <a:t>earning </a:t>
            </a:r>
            <a:r>
              <a:rPr lang="en-US" sz="2000" dirty="0"/>
              <a:t>a bit more money, but I </a:t>
            </a:r>
            <a:r>
              <a:rPr lang="en-US" sz="2000" i="1" dirty="0" smtClean="0">
                <a:solidFill>
                  <a:srgbClr val="FF0000"/>
                </a:solidFill>
              </a:rPr>
              <a:t>miss </a:t>
            </a:r>
            <a:r>
              <a:rPr lang="en-US" sz="2000" dirty="0" smtClean="0"/>
              <a:t>working </a:t>
            </a:r>
            <a:r>
              <a:rPr lang="en-US" sz="2000" dirty="0"/>
              <a:t>in my own office, and I really </a:t>
            </a:r>
            <a:r>
              <a:rPr lang="en-US" sz="2000" i="1" dirty="0" smtClean="0">
                <a:solidFill>
                  <a:srgbClr val="FF0000"/>
                </a:solidFill>
              </a:rPr>
              <a:t>resent </a:t>
            </a:r>
            <a:r>
              <a:rPr lang="en-US" sz="2000" dirty="0" smtClean="0"/>
              <a:t>having </a:t>
            </a:r>
            <a:r>
              <a:rPr lang="en-US" sz="2000" dirty="0"/>
              <a:t>to write a detailed report on every single job I do</a:t>
            </a:r>
            <a:r>
              <a:rPr lang="en-US" sz="2000" dirty="0" smtClean="0"/>
              <a:t>.”</a:t>
            </a:r>
            <a:endParaRPr lang="en-US" sz="2000" i="1" dirty="0" smtClean="0">
              <a:solidFill>
                <a:srgbClr val="FF0000"/>
              </a:solidFill>
            </a:endParaRPr>
          </a:p>
          <a:p>
            <a:pPr lvl="0"/>
            <a:endParaRPr lang="bg-BG" sz="2000" dirty="0"/>
          </a:p>
          <a:p>
            <a:pPr lvl="0"/>
            <a:r>
              <a:rPr lang="en-US" sz="2000" dirty="0"/>
              <a:t>Not another meeting! I just </a:t>
            </a:r>
            <a:r>
              <a:rPr lang="en-US" sz="2000" i="1" dirty="0" smtClean="0">
                <a:solidFill>
                  <a:srgbClr val="FF0000"/>
                </a:solidFill>
              </a:rPr>
              <a:t>can’t face </a:t>
            </a:r>
            <a:r>
              <a:rPr lang="en-US" sz="2000" dirty="0" smtClean="0"/>
              <a:t>seeing </a:t>
            </a:r>
            <a:r>
              <a:rPr lang="en-US" sz="2000" dirty="0"/>
              <a:t>all those people again. Honestly, when Peter opens his mouth I just </a:t>
            </a:r>
            <a:r>
              <a:rPr lang="en-US" sz="2000" i="1" dirty="0" smtClean="0">
                <a:solidFill>
                  <a:srgbClr val="FF0000"/>
                </a:solidFill>
              </a:rPr>
              <a:t>feel like </a:t>
            </a:r>
            <a:r>
              <a:rPr lang="en-US" sz="2000" dirty="0" smtClean="0"/>
              <a:t>screaming</a:t>
            </a:r>
            <a:r>
              <a:rPr lang="en-US" sz="2000" dirty="0"/>
              <a:t>. Would you </a:t>
            </a:r>
            <a:r>
              <a:rPr lang="en-US" sz="2000" i="1" dirty="0" smtClean="0">
                <a:solidFill>
                  <a:srgbClr val="FF0000"/>
                </a:solidFill>
              </a:rPr>
              <a:t>mind </a:t>
            </a:r>
            <a:r>
              <a:rPr lang="en-US" sz="2000" dirty="0" smtClean="0"/>
              <a:t>going </a:t>
            </a:r>
            <a:r>
              <a:rPr lang="en-US" sz="2000" dirty="0"/>
              <a:t>and taking notes for me? Tell them I’m ill, or my grandmother’s died, or something. </a:t>
            </a:r>
            <a:endParaRPr lang="en-US" sz="2000" dirty="0" smtClean="0">
              <a:solidFill>
                <a:srgbClr val="FF0000"/>
              </a:solidFill>
            </a:endParaRPr>
          </a:p>
          <a:p>
            <a:pPr lvl="0"/>
            <a:endParaRPr lang="bg-BG" sz="2000" dirty="0"/>
          </a:p>
          <a:p>
            <a:pPr lvl="0"/>
            <a:r>
              <a:rPr lang="en-US" sz="2000" dirty="0"/>
              <a:t>They said the job would </a:t>
            </a:r>
            <a:r>
              <a:rPr lang="en-US" sz="2000" i="1" dirty="0" smtClean="0">
                <a:solidFill>
                  <a:srgbClr val="FF0000"/>
                </a:solidFill>
              </a:rPr>
              <a:t>involve </a:t>
            </a:r>
            <a:r>
              <a:rPr lang="en-US" sz="2000" dirty="0" smtClean="0"/>
              <a:t>some </a:t>
            </a:r>
            <a:r>
              <a:rPr lang="en-US" sz="2000" dirty="0"/>
              <a:t>light housework. They didn’t </a:t>
            </a:r>
            <a:r>
              <a:rPr lang="en-US" sz="2000" i="1" dirty="0" smtClean="0">
                <a:solidFill>
                  <a:srgbClr val="FF0000"/>
                </a:solidFill>
              </a:rPr>
              <a:t>mention </a:t>
            </a:r>
            <a:r>
              <a:rPr lang="en-US" sz="2000" dirty="0" smtClean="0"/>
              <a:t>cooking</a:t>
            </a:r>
            <a:r>
              <a:rPr lang="en-US" sz="2000" dirty="0"/>
              <a:t>, gardening and decorating the house from top to bottom. I can’t </a:t>
            </a:r>
            <a:r>
              <a:rPr lang="en-US" sz="2000" i="1" dirty="0" smtClean="0">
                <a:solidFill>
                  <a:srgbClr val="FF0000"/>
                </a:solidFill>
              </a:rPr>
              <a:t>imagine </a:t>
            </a:r>
            <a:r>
              <a:rPr lang="en-US" sz="2000" dirty="0" smtClean="0"/>
              <a:t>staying </a:t>
            </a:r>
            <a:r>
              <a:rPr lang="en-US" sz="2000" dirty="0"/>
              <a:t>another day – I’m off! </a:t>
            </a:r>
            <a:endParaRPr lang="en-US" sz="2000" dirty="0" smtClean="0">
              <a:solidFill>
                <a:srgbClr val="FF0000"/>
              </a:solidFill>
            </a:endParaRPr>
          </a:p>
          <a:p>
            <a:pPr lvl="0"/>
            <a:endParaRPr lang="bg-BG" sz="2000" dirty="0"/>
          </a:p>
          <a:p>
            <a:pPr lvl="0"/>
            <a:r>
              <a:rPr lang="en-US" sz="2000" dirty="0"/>
              <a:t>During his trial, the driver continued to </a:t>
            </a:r>
            <a:r>
              <a:rPr lang="en-US" sz="2000" i="1" dirty="0" smtClean="0">
                <a:solidFill>
                  <a:srgbClr val="FF0000"/>
                </a:solidFill>
              </a:rPr>
              <a:t>deny </a:t>
            </a:r>
            <a:r>
              <a:rPr lang="en-US" sz="2000" dirty="0" smtClean="0"/>
              <a:t>talking </a:t>
            </a:r>
            <a:r>
              <a:rPr lang="en-US" sz="2000" dirty="0"/>
              <a:t>on his mobile phone at the time of the accident, and refused to </a:t>
            </a:r>
            <a:r>
              <a:rPr lang="en-US" sz="2000" i="1" dirty="0" smtClean="0">
                <a:solidFill>
                  <a:srgbClr val="FF0000"/>
                </a:solidFill>
              </a:rPr>
              <a:t>admit </a:t>
            </a:r>
            <a:r>
              <a:rPr lang="en-US" sz="2000" dirty="0" smtClean="0"/>
              <a:t>driving </a:t>
            </a:r>
            <a:r>
              <a:rPr lang="en-US" sz="2000" dirty="0"/>
              <a:t>dangerously, claiming that he was forced to accelerate in order </a:t>
            </a:r>
            <a:r>
              <a:rPr lang="en-US" sz="2000" dirty="0" smtClean="0"/>
              <a:t>to</a:t>
            </a:r>
            <a:r>
              <a:rPr lang="en-US" sz="2000" i="1" dirty="0" smtClean="0">
                <a:solidFill>
                  <a:srgbClr val="FF0000"/>
                </a:solidFill>
              </a:rPr>
              <a:t> avoid </a:t>
            </a:r>
            <a:r>
              <a:rPr lang="en-US" sz="2000" dirty="0" smtClean="0"/>
              <a:t>hitting </a:t>
            </a:r>
            <a:r>
              <a:rPr lang="en-US" sz="2000" dirty="0"/>
              <a:t>an old lady who was crossing the road at the time. </a:t>
            </a:r>
            <a:endParaRPr lang="bg-BG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Practice </a:t>
            </a:r>
            <a:r>
              <a:rPr lang="en-US" sz="3600" b="1" dirty="0" smtClean="0">
                <a:solidFill>
                  <a:srgbClr val="FF0000"/>
                </a:solidFill>
              </a:rPr>
              <a:t>b)</a:t>
            </a:r>
            <a:r>
              <a:rPr lang="en-US" sz="3600" b="1" dirty="0" smtClean="0"/>
              <a:t>:</a:t>
            </a:r>
            <a:endParaRPr lang="bg-BG" sz="3600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539552" y="1988840"/>
            <a:ext cx="8064896" cy="31700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en-US" sz="2000" dirty="0" smtClean="0"/>
              <a:t>Pete ___________ leaving</a:t>
            </a:r>
            <a:r>
              <a:rPr lang="en-US" sz="2000" dirty="0" smtClean="0">
                <a:solidFill>
                  <a:srgbClr val="FF0000"/>
                </a:solidFill>
              </a:rPr>
              <a:t>*</a:t>
            </a:r>
            <a:r>
              <a:rPr lang="en-US" sz="2000" dirty="0" smtClean="0"/>
              <a:t> the auditors to do their job, but I think we should better be available all the time in case they have some questions. I would even ___________ watching</a:t>
            </a:r>
            <a:r>
              <a:rPr lang="en-US" sz="2000" dirty="0" smtClean="0">
                <a:solidFill>
                  <a:srgbClr val="FF0000"/>
                </a:solidFill>
              </a:rPr>
              <a:t>*</a:t>
            </a:r>
            <a:r>
              <a:rPr lang="en-US" sz="2000" dirty="0" smtClean="0"/>
              <a:t> them closely, otherwise we ___________ having to explain some unfavorable report. </a:t>
            </a:r>
            <a:r>
              <a:rPr lang="en-US" sz="2000" dirty="0" smtClean="0">
                <a:solidFill>
                  <a:srgbClr val="FF0000"/>
                </a:solidFill>
              </a:rPr>
              <a:t>(</a:t>
            </a:r>
            <a:r>
              <a:rPr lang="en-US" sz="2000" i="1" dirty="0" smtClean="0">
                <a:solidFill>
                  <a:srgbClr val="FF0000"/>
                </a:solidFill>
              </a:rPr>
              <a:t>endure, justify, recommends, risk, suggest,) </a:t>
            </a:r>
          </a:p>
          <a:p>
            <a:pPr lvl="0"/>
            <a:endParaRPr lang="bg-BG" sz="2000" dirty="0" smtClean="0">
              <a:solidFill>
                <a:srgbClr val="FF0000"/>
              </a:solidFill>
            </a:endParaRPr>
          </a:p>
          <a:p>
            <a:r>
              <a:rPr lang="en-US" sz="2000" b="1" dirty="0" smtClean="0"/>
              <a:t>Rewrite the phrases with an </a:t>
            </a:r>
            <a:r>
              <a:rPr lang="en-US" sz="2000" b="1" dirty="0" smtClean="0">
                <a:solidFill>
                  <a:srgbClr val="FF0000"/>
                </a:solidFill>
              </a:rPr>
              <a:t>*</a:t>
            </a:r>
            <a:r>
              <a:rPr lang="en-US" sz="2000" b="1" dirty="0" smtClean="0"/>
              <a:t> using </a:t>
            </a:r>
            <a:r>
              <a:rPr lang="en-US" sz="2000" b="1" i="1" dirty="0" smtClean="0"/>
              <a:t>verb + that + subject + bare inf.</a:t>
            </a:r>
            <a:endParaRPr lang="bg-BG" sz="2000" b="1" dirty="0" smtClean="0"/>
          </a:p>
          <a:p>
            <a:r>
              <a:rPr lang="en-US" sz="2000" i="1" dirty="0" smtClean="0"/>
              <a:t>__________________________________________________________________________________________________________________________________________________________________________________________</a:t>
            </a:r>
            <a:endParaRPr lang="bg-BG" sz="20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Practice </a:t>
            </a:r>
            <a:r>
              <a:rPr lang="en-US" sz="2800" b="1" dirty="0" smtClean="0">
                <a:solidFill>
                  <a:srgbClr val="FF0000"/>
                </a:solidFill>
              </a:rPr>
              <a:t>b)</a:t>
            </a:r>
            <a:r>
              <a:rPr lang="en-US" sz="2800" b="1" dirty="0" smtClean="0"/>
              <a:t>:</a:t>
            </a:r>
            <a:br>
              <a:rPr lang="en-US" sz="2800" b="1" dirty="0" smtClean="0"/>
            </a:br>
            <a:r>
              <a:rPr lang="en-US" sz="2800" b="1" dirty="0" smtClean="0"/>
              <a:t>Answers</a:t>
            </a:r>
            <a:endParaRPr lang="bg-BG" sz="2800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539552" y="1988840"/>
            <a:ext cx="8064896" cy="31700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en-US" sz="2000" dirty="0" smtClean="0"/>
              <a:t>Pete </a:t>
            </a:r>
            <a:r>
              <a:rPr lang="en-US" sz="2000" i="1" dirty="0" smtClean="0">
                <a:solidFill>
                  <a:srgbClr val="FF0000"/>
                </a:solidFill>
              </a:rPr>
              <a:t>recommends </a:t>
            </a:r>
            <a:r>
              <a:rPr lang="en-US" sz="2000" dirty="0" smtClean="0"/>
              <a:t>leaving</a:t>
            </a:r>
            <a:r>
              <a:rPr lang="en-US" sz="2000" dirty="0" smtClean="0">
                <a:solidFill>
                  <a:srgbClr val="FF0000"/>
                </a:solidFill>
              </a:rPr>
              <a:t>*</a:t>
            </a:r>
            <a:r>
              <a:rPr lang="en-US" sz="2000" dirty="0" smtClean="0"/>
              <a:t> the auditors to do their job, but I think we should better be available all the time in case they have some questions. I would even </a:t>
            </a:r>
            <a:r>
              <a:rPr lang="en-US" sz="2000" i="1" dirty="0" smtClean="0">
                <a:solidFill>
                  <a:srgbClr val="FF0000"/>
                </a:solidFill>
              </a:rPr>
              <a:t>suggest </a:t>
            </a:r>
            <a:r>
              <a:rPr lang="en-US" sz="2000" dirty="0" smtClean="0"/>
              <a:t>watching</a:t>
            </a:r>
            <a:r>
              <a:rPr lang="en-US" sz="2000" dirty="0" smtClean="0">
                <a:solidFill>
                  <a:srgbClr val="FF0000"/>
                </a:solidFill>
              </a:rPr>
              <a:t>*</a:t>
            </a:r>
            <a:r>
              <a:rPr lang="en-US" sz="2000" dirty="0" smtClean="0"/>
              <a:t> them closely, otherwise we </a:t>
            </a:r>
            <a:r>
              <a:rPr lang="en-US" sz="2000" i="1" dirty="0" smtClean="0">
                <a:solidFill>
                  <a:srgbClr val="FF0000"/>
                </a:solidFill>
              </a:rPr>
              <a:t>risk </a:t>
            </a:r>
            <a:r>
              <a:rPr lang="en-US" sz="2000" dirty="0" smtClean="0"/>
              <a:t>having to explain some unfavorable report. </a:t>
            </a:r>
            <a:endParaRPr lang="bg-BG" sz="2000" dirty="0" smtClean="0">
              <a:solidFill>
                <a:srgbClr val="FF0000"/>
              </a:solidFill>
            </a:endParaRPr>
          </a:p>
          <a:p>
            <a:endParaRPr lang="en-US" sz="2000" dirty="0" smtClean="0"/>
          </a:p>
          <a:p>
            <a:r>
              <a:rPr lang="en-US" sz="2000" b="1" dirty="0" smtClean="0"/>
              <a:t>Rewrite the phrases with an </a:t>
            </a:r>
            <a:r>
              <a:rPr lang="en-US" sz="2000" b="1" dirty="0" smtClean="0">
                <a:solidFill>
                  <a:srgbClr val="FF0000"/>
                </a:solidFill>
              </a:rPr>
              <a:t>*</a:t>
            </a:r>
            <a:r>
              <a:rPr lang="en-US" sz="2000" b="1" dirty="0" smtClean="0"/>
              <a:t> using </a:t>
            </a:r>
            <a:r>
              <a:rPr lang="en-US" sz="2000" b="1" i="1" dirty="0" smtClean="0"/>
              <a:t>verb + that + subject + bare inf.</a:t>
            </a:r>
            <a:endParaRPr lang="bg-BG" sz="2000" b="1" dirty="0" smtClean="0"/>
          </a:p>
          <a:p>
            <a:endParaRPr lang="en-US" sz="2000" dirty="0" smtClean="0"/>
          </a:p>
          <a:p>
            <a:r>
              <a:rPr lang="en-US" sz="2000" dirty="0" smtClean="0"/>
              <a:t>Pete </a:t>
            </a:r>
            <a:r>
              <a:rPr lang="en-US" sz="2000" i="1" dirty="0" smtClean="0">
                <a:solidFill>
                  <a:srgbClr val="FF0000"/>
                </a:solidFill>
              </a:rPr>
              <a:t>recommends that we leave</a:t>
            </a:r>
            <a:r>
              <a:rPr lang="en-US" sz="2000" dirty="0" smtClean="0"/>
              <a:t> the auditors…</a:t>
            </a:r>
          </a:p>
          <a:p>
            <a:r>
              <a:rPr lang="en-US" sz="2000" dirty="0" smtClean="0"/>
              <a:t>I would even </a:t>
            </a:r>
            <a:r>
              <a:rPr lang="en-US" sz="2000" i="1" dirty="0" smtClean="0">
                <a:solidFill>
                  <a:srgbClr val="FF0000"/>
                </a:solidFill>
              </a:rPr>
              <a:t>suggest that we watch </a:t>
            </a:r>
            <a:r>
              <a:rPr lang="en-US" sz="2000" dirty="0" smtClean="0"/>
              <a:t>them closely…</a:t>
            </a:r>
          </a:p>
          <a:p>
            <a:endParaRPr lang="bg-BG" sz="20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Practice </a:t>
            </a:r>
            <a:r>
              <a:rPr lang="en-US" sz="3600" dirty="0" smtClean="0">
                <a:solidFill>
                  <a:srgbClr val="FF0000"/>
                </a:solidFill>
              </a:rPr>
              <a:t>c)</a:t>
            </a:r>
            <a:r>
              <a:rPr lang="en-US" sz="3600" dirty="0" smtClean="0"/>
              <a:t>:</a:t>
            </a:r>
            <a:endParaRPr lang="bg-BG" sz="3600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467544" y="1340768"/>
            <a:ext cx="820891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c) </a:t>
            </a:r>
            <a:endParaRPr lang="bg-BG" sz="2000" dirty="0"/>
          </a:p>
          <a:p>
            <a:r>
              <a:rPr lang="en-US" sz="2000" dirty="0">
                <a:solidFill>
                  <a:srgbClr val="FF0000"/>
                </a:solidFill>
              </a:rPr>
              <a:t>Complete the following sentences with your own ideas, using ~</a:t>
            </a:r>
            <a:r>
              <a:rPr lang="en-US" sz="2000" dirty="0" err="1">
                <a:solidFill>
                  <a:srgbClr val="FF0000"/>
                </a:solidFill>
              </a:rPr>
              <a:t>ing</a:t>
            </a:r>
            <a:r>
              <a:rPr lang="en-US" sz="2000" dirty="0">
                <a:solidFill>
                  <a:srgbClr val="FF0000"/>
                </a:solidFill>
              </a:rPr>
              <a:t> forms. Then put the patterns encountered in the “Verb + preposition + GERUND” column in the </a:t>
            </a:r>
            <a:r>
              <a:rPr lang="en-US" sz="2000" dirty="0" smtClean="0">
                <a:solidFill>
                  <a:srgbClr val="FF0000"/>
                </a:solidFill>
              </a:rPr>
              <a:t>table</a:t>
            </a:r>
          </a:p>
          <a:p>
            <a:endParaRPr lang="bg-BG" sz="2000" dirty="0"/>
          </a:p>
          <a:p>
            <a:r>
              <a:rPr lang="en-US" sz="2000" dirty="0"/>
              <a:t>I’ve never  thought </a:t>
            </a:r>
            <a:r>
              <a:rPr lang="en-US" sz="2000" b="1" dirty="0"/>
              <a:t>of</a:t>
            </a:r>
            <a:r>
              <a:rPr lang="en-US" sz="2000" dirty="0"/>
              <a:t> </a:t>
            </a:r>
            <a:r>
              <a:rPr lang="en-US" sz="2000" dirty="0" smtClean="0"/>
              <a:t>_______________________________________________________________</a:t>
            </a:r>
            <a:endParaRPr lang="bg-BG" sz="2000" dirty="0"/>
          </a:p>
          <a:p>
            <a:r>
              <a:rPr lang="en-US" sz="2000" dirty="0"/>
              <a:t>I don’t like to spend money </a:t>
            </a:r>
            <a:r>
              <a:rPr lang="en-US" sz="2000" b="1" dirty="0"/>
              <a:t>on</a:t>
            </a:r>
            <a:r>
              <a:rPr lang="en-US" sz="2000" dirty="0"/>
              <a:t> </a:t>
            </a:r>
            <a:r>
              <a:rPr lang="en-US" sz="2000" dirty="0" smtClean="0"/>
              <a:t>_______________________________________________________________</a:t>
            </a:r>
            <a:endParaRPr lang="bg-BG" sz="2000" dirty="0"/>
          </a:p>
          <a:p>
            <a:r>
              <a:rPr lang="en-US" sz="2000" dirty="0"/>
              <a:t>It is important to thank people </a:t>
            </a:r>
            <a:r>
              <a:rPr lang="en-US" sz="2000" b="1" dirty="0"/>
              <a:t>for</a:t>
            </a:r>
            <a:r>
              <a:rPr lang="en-US" sz="2000" dirty="0"/>
              <a:t> </a:t>
            </a:r>
            <a:r>
              <a:rPr lang="en-US" sz="2000" dirty="0" smtClean="0"/>
              <a:t>_______________________________________________________________</a:t>
            </a:r>
            <a:endParaRPr lang="bg-BG" sz="2000" dirty="0"/>
          </a:p>
          <a:p>
            <a:r>
              <a:rPr lang="en-US" sz="2000" dirty="0"/>
              <a:t>I do not believe </a:t>
            </a:r>
            <a:r>
              <a:rPr lang="en-US" sz="2000" b="1" dirty="0"/>
              <a:t>in</a:t>
            </a:r>
            <a:r>
              <a:rPr lang="en-US" sz="2000" dirty="0"/>
              <a:t> </a:t>
            </a:r>
            <a:r>
              <a:rPr lang="en-US" sz="2000" dirty="0" smtClean="0"/>
              <a:t>_______________________________________________________________</a:t>
            </a:r>
            <a:endParaRPr lang="bg-BG" sz="2000" dirty="0"/>
          </a:p>
          <a:p>
            <a:r>
              <a:rPr lang="en-US" sz="2000" dirty="0"/>
              <a:t>I always </a:t>
            </a:r>
            <a:r>
              <a:rPr lang="en-US" sz="2000" dirty="0" err="1"/>
              <a:t>apologise</a:t>
            </a:r>
            <a:r>
              <a:rPr lang="en-US" sz="2000" dirty="0"/>
              <a:t> </a:t>
            </a:r>
            <a:r>
              <a:rPr lang="en-US" sz="2000" b="1" dirty="0"/>
              <a:t>for</a:t>
            </a:r>
            <a:r>
              <a:rPr lang="en-US" sz="2000" dirty="0"/>
              <a:t> </a:t>
            </a:r>
            <a:r>
              <a:rPr lang="en-US" sz="2000" dirty="0" smtClean="0"/>
              <a:t>_______________________________________________________________</a:t>
            </a:r>
            <a:endParaRPr lang="bg-BG" sz="20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06090"/>
          </a:xfrm>
        </p:spPr>
        <p:txBody>
          <a:bodyPr>
            <a:noAutofit/>
          </a:bodyPr>
          <a:lstStyle/>
          <a:p>
            <a:r>
              <a:rPr lang="en-US" sz="2000" i="1" dirty="0">
                <a:solidFill>
                  <a:srgbClr val="FF0000"/>
                </a:solidFill>
              </a:rPr>
              <a:t>Look at the list of examples below. Circle those which require gerund because of the (fixed) preposition. Underline those which require gerund after a certain phrase. </a:t>
            </a:r>
            <a:endParaRPr lang="bg-BG" sz="2000" dirty="0">
              <a:solidFill>
                <a:srgbClr val="FF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3528" y="1052735"/>
          <a:ext cx="8496944" cy="5721793"/>
        </p:xfrm>
        <a:graphic>
          <a:graphicData uri="http://schemas.openxmlformats.org/drawingml/2006/table">
            <a:tbl>
              <a:tblPr/>
              <a:tblGrid>
                <a:gridCol w="4248472"/>
                <a:gridCol w="4248472"/>
              </a:tblGrid>
              <a:tr h="39090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"/>
                          <a:ea typeface="Arial"/>
                          <a:cs typeface="Times New Roman"/>
                        </a:rPr>
                        <a:t>He apologized for being late.</a:t>
                      </a:r>
                      <a:endParaRPr lang="bg-BG" sz="14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7741" marR="577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Arial"/>
                          <a:cs typeface="Times New Roman"/>
                        </a:rPr>
                        <a:t>They hate getting homework. (but: I'd hate to do it now.)</a:t>
                      </a:r>
                      <a:endParaRPr lang="bg-BG" sz="14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7741" marR="577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90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"/>
                          <a:ea typeface="Arial"/>
                          <a:cs typeface="Times New Roman"/>
                        </a:rPr>
                        <a:t>They objected to going hiking.</a:t>
                      </a:r>
                      <a:endParaRPr lang="bg-BG" sz="14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7741" marR="577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Arial"/>
                          <a:cs typeface="Times New Roman"/>
                        </a:rPr>
                        <a:t>They dislike getting homework.</a:t>
                      </a:r>
                      <a:endParaRPr lang="bg-BG" sz="14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7741" marR="577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90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"/>
                          <a:ea typeface="Arial"/>
                          <a:cs typeface="Times New Roman"/>
                        </a:rPr>
                        <a:t>He prevented her from going out.</a:t>
                      </a:r>
                      <a:endParaRPr lang="bg-BG" sz="14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7741" marR="577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Arial"/>
                          <a:cs typeface="Times New Roman"/>
                        </a:rPr>
                        <a:t>She would not even think of cheating.</a:t>
                      </a:r>
                      <a:endParaRPr lang="bg-BG" sz="14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7741" marR="577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90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"/>
                          <a:ea typeface="Arial"/>
                          <a:cs typeface="Times New Roman"/>
                        </a:rPr>
                        <a:t>She complained about having a headache.</a:t>
                      </a:r>
                      <a:endParaRPr lang="bg-BG" sz="14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7741" marR="577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Arial"/>
                          <a:cs typeface="Times New Roman"/>
                        </a:rPr>
                        <a:t>He succeeded in becoming a famous physician.</a:t>
                      </a:r>
                      <a:endParaRPr lang="bg-BG" sz="14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7741" marR="577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90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"/>
                          <a:ea typeface="Arial"/>
                          <a:cs typeface="Times New Roman"/>
                        </a:rPr>
                        <a:t>They insisted on talking to the manager.</a:t>
                      </a:r>
                      <a:endParaRPr lang="bg-BG" sz="14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7741" marR="577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Arial"/>
                          <a:cs typeface="Times New Roman"/>
                        </a:rPr>
                        <a:t>He isn't interested in emigrating to the U.S.A.</a:t>
                      </a:r>
                      <a:endParaRPr lang="bg-BG" sz="14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7741" marR="577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90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"/>
                          <a:ea typeface="Arial"/>
                          <a:cs typeface="Times New Roman"/>
                        </a:rPr>
                        <a:t>They enjoyed watching Northern Exposure.</a:t>
                      </a:r>
                      <a:endParaRPr lang="bg-BG" sz="14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7741" marR="577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"/>
                          <a:ea typeface="Arial"/>
                          <a:cs typeface="Times New Roman"/>
                        </a:rPr>
                        <a:t>He dreams of becoming a rich man.</a:t>
                      </a:r>
                      <a:endParaRPr lang="bg-BG" sz="14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7741" marR="577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90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Arial"/>
                          <a:cs typeface="Times New Roman"/>
                        </a:rPr>
                        <a:t>She avoided going through the Common.</a:t>
                      </a:r>
                      <a:endParaRPr lang="bg-BG" sz="14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7741" marR="577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"/>
                          <a:ea typeface="Arial"/>
                          <a:cs typeface="Times New Roman"/>
                        </a:rPr>
                        <a:t>We look forward to meeting them again.</a:t>
                      </a:r>
                      <a:endParaRPr lang="bg-BG" sz="14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7741" marR="577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90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Arial"/>
                          <a:cs typeface="Times New Roman"/>
                        </a:rPr>
                        <a:t>She didn't mind writing the letter again.</a:t>
                      </a:r>
                      <a:endParaRPr lang="bg-BG" sz="14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7741" marR="577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"/>
                          <a:ea typeface="Arial"/>
                          <a:cs typeface="Times New Roman"/>
                        </a:rPr>
                        <a:t>He is proud of being good at English.</a:t>
                      </a:r>
                      <a:endParaRPr lang="bg-BG" sz="14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7741" marR="577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90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Arial"/>
                          <a:cs typeface="Times New Roman"/>
                        </a:rPr>
                        <a:t>She considered applying for a post at that company.</a:t>
                      </a:r>
                      <a:endParaRPr lang="bg-BG" sz="14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7741" marR="577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"/>
                          <a:ea typeface="Arial"/>
                          <a:cs typeface="Times New Roman"/>
                        </a:rPr>
                        <a:t>She doesn't feel like going out tonight.</a:t>
                      </a:r>
                      <a:endParaRPr lang="bg-BG" sz="14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7741" marR="577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90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Arial"/>
                          <a:cs typeface="Times New Roman"/>
                        </a:rPr>
                        <a:t>She suggested performing a play at school.</a:t>
                      </a:r>
                      <a:endParaRPr lang="bg-BG" sz="14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7741" marR="577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"/>
                          <a:ea typeface="Arial"/>
                          <a:cs typeface="Times New Roman"/>
                        </a:rPr>
                        <a:t>He couldn't help laughing when he saw her in that dress.</a:t>
                      </a:r>
                      <a:endParaRPr lang="bg-BG" sz="14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7741" marR="577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90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Arial"/>
                          <a:cs typeface="Times New Roman"/>
                        </a:rPr>
                        <a:t>They don't risk being late.</a:t>
                      </a:r>
                      <a:endParaRPr lang="bg-BG" sz="14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7741" marR="577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"/>
                          <a:ea typeface="Arial"/>
                          <a:cs typeface="Times New Roman"/>
                        </a:rPr>
                        <a:t>I can't stand taking exams.</a:t>
                      </a:r>
                      <a:endParaRPr lang="bg-BG" sz="14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7741" marR="577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90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Arial"/>
                          <a:cs typeface="Times New Roman"/>
                        </a:rPr>
                        <a:t>They liked going to the zoo when they were little.</a:t>
                      </a:r>
                      <a:endParaRPr lang="bg-BG" sz="14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7741" marR="577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"/>
                          <a:ea typeface="Arial"/>
                          <a:cs typeface="Times New Roman"/>
                        </a:rPr>
                        <a:t>It's not worth mentioning.</a:t>
                      </a:r>
                      <a:endParaRPr lang="bg-BG" sz="14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7741" marR="577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901"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"/>
                          <a:ea typeface="Arial"/>
                          <a:cs typeface="Times New Roman"/>
                        </a:rPr>
                        <a:t>He prefers riding to walking. (but: I'd prefer to do this now.)</a:t>
                      </a:r>
                      <a:endParaRPr lang="bg-BG" sz="14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7741" marR="577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"/>
                          <a:ea typeface="Arial"/>
                          <a:cs typeface="Times New Roman"/>
                        </a:rPr>
                        <a:t>It's no use complaining about that.</a:t>
                      </a:r>
                      <a:endParaRPr lang="bg-BG" sz="14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7741" marR="577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901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"/>
                          <a:ea typeface="Arial"/>
                          <a:cs typeface="Times New Roman"/>
                        </a:rPr>
                        <a:t>They aim at becoming rich and famous.</a:t>
                      </a:r>
                      <a:endParaRPr lang="bg-BG" sz="14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7741" marR="577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ово поле 9"/>
          <p:cNvSpPr txBox="1"/>
          <p:nvPr/>
        </p:nvSpPr>
        <p:spPr>
          <a:xfrm>
            <a:off x="3923928" y="18864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Answers: </a:t>
            </a:r>
            <a:endParaRPr lang="bg-BG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36712"/>
            <a:ext cx="8710911" cy="590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76672"/>
            <a:ext cx="7776864" cy="547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"/>
            <a:ext cx="6594266" cy="514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Картина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4869160"/>
            <a:ext cx="3419872" cy="198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Autofit/>
          </a:bodyPr>
          <a:lstStyle/>
          <a:p>
            <a:r>
              <a:rPr lang="en-US" sz="3200" dirty="0" smtClean="0"/>
              <a:t>Answers: </a:t>
            </a:r>
            <a:endParaRPr lang="bg-BG" sz="3200" dirty="0"/>
          </a:p>
        </p:txBody>
      </p:sp>
      <p:pic>
        <p:nvPicPr>
          <p:cNvPr id="3" name="Картина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980728"/>
            <a:ext cx="7776864" cy="547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Право съединение 4"/>
          <p:cNvCxnSpPr/>
          <p:nvPr/>
        </p:nvCxnSpPr>
        <p:spPr>
          <a:xfrm>
            <a:off x="6372200" y="4509120"/>
            <a:ext cx="1152128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Право съединение 6"/>
          <p:cNvCxnSpPr/>
          <p:nvPr/>
        </p:nvCxnSpPr>
        <p:spPr>
          <a:xfrm>
            <a:off x="3491880" y="6093296"/>
            <a:ext cx="144016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Право съединение 8"/>
          <p:cNvCxnSpPr/>
          <p:nvPr/>
        </p:nvCxnSpPr>
        <p:spPr>
          <a:xfrm>
            <a:off x="3563888" y="6381328"/>
            <a:ext cx="936104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"/>
            <a:ext cx="6594266" cy="514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Картина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4869160"/>
            <a:ext cx="3419872" cy="198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Текстово поле 4"/>
          <p:cNvSpPr txBox="1"/>
          <p:nvPr/>
        </p:nvSpPr>
        <p:spPr>
          <a:xfrm>
            <a:off x="6876256" y="18864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Answers:</a:t>
            </a:r>
            <a:endParaRPr lang="bg-BG" dirty="0"/>
          </a:p>
        </p:txBody>
      </p:sp>
      <p:cxnSp>
        <p:nvCxnSpPr>
          <p:cNvPr id="7" name="Право съединение 6"/>
          <p:cNvCxnSpPr/>
          <p:nvPr/>
        </p:nvCxnSpPr>
        <p:spPr>
          <a:xfrm>
            <a:off x="3491880" y="836712"/>
            <a:ext cx="1152128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Право съединение 8"/>
          <p:cNvCxnSpPr/>
          <p:nvPr/>
        </p:nvCxnSpPr>
        <p:spPr>
          <a:xfrm>
            <a:off x="3419872" y="2348880"/>
            <a:ext cx="1152128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Право съединение 10"/>
          <p:cNvCxnSpPr/>
          <p:nvPr/>
        </p:nvCxnSpPr>
        <p:spPr>
          <a:xfrm>
            <a:off x="2051720" y="3140968"/>
            <a:ext cx="792088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Право съединение 12"/>
          <p:cNvCxnSpPr/>
          <p:nvPr/>
        </p:nvCxnSpPr>
        <p:spPr>
          <a:xfrm>
            <a:off x="5436096" y="3717032"/>
            <a:ext cx="792088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Право съединение 15"/>
          <p:cNvCxnSpPr/>
          <p:nvPr/>
        </p:nvCxnSpPr>
        <p:spPr>
          <a:xfrm>
            <a:off x="4788024" y="3933056"/>
            <a:ext cx="1224136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Право съединение 17"/>
          <p:cNvCxnSpPr/>
          <p:nvPr/>
        </p:nvCxnSpPr>
        <p:spPr>
          <a:xfrm>
            <a:off x="5004048" y="4221088"/>
            <a:ext cx="792088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Право съединение 19"/>
          <p:cNvCxnSpPr/>
          <p:nvPr/>
        </p:nvCxnSpPr>
        <p:spPr>
          <a:xfrm>
            <a:off x="395536" y="5013176"/>
            <a:ext cx="100811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1056</Words>
  <Application>Microsoft Office PowerPoint</Application>
  <PresentationFormat>On-screen Show (4:3)</PresentationFormat>
  <Paragraphs>112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Times New Roman</vt:lpstr>
      <vt:lpstr>Office тема</vt:lpstr>
      <vt:lpstr>ENGB 016</vt:lpstr>
      <vt:lpstr>Recognizing the Forms Read the quotes. What is the form of the underlined verbs? Write G (gerund), FI (full infinitive) or BI (bare infinitive) in the space on each parchment.</vt:lpstr>
      <vt:lpstr>Answers</vt:lpstr>
      <vt:lpstr>Circle the correct word or phrase. When you finish, add the verb before the bolded options in the respective column in the table. </vt:lpstr>
      <vt:lpstr>Answers </vt:lpstr>
      <vt:lpstr>Underline 12 verbs in the wrong form and rewrite them correctly. Then distribute the preceding verbs from each pattern in the columns of the table.</vt:lpstr>
      <vt:lpstr>Answers </vt:lpstr>
      <vt:lpstr>Verbs followed by GERUND </vt:lpstr>
      <vt:lpstr>Practice a): Choose the best verbs to complete the sentences. Then put the patterns encountered in the “Verb + GERUND” and “Phrases + GERUND” columns in the table.</vt:lpstr>
      <vt:lpstr>Practice a): answers:</vt:lpstr>
      <vt:lpstr>Practice b):</vt:lpstr>
      <vt:lpstr>Practice b): Answers</vt:lpstr>
      <vt:lpstr>Practice c):</vt:lpstr>
      <vt:lpstr>Look at the list of examples below. Circle those which require gerund because of the (fixed) preposition. Underline those which require gerund after a certain phrase. </vt:lpstr>
      <vt:lpstr>PowerPoint Presentation</vt:lpstr>
      <vt:lpstr>PowerPoint Presentation</vt:lpstr>
      <vt:lpstr>PowerPoint Presentation</vt:lpstr>
      <vt:lpstr>Answers: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Galya</dc:creator>
  <cp:lastModifiedBy>Andrei Andreev</cp:lastModifiedBy>
  <cp:revision>20</cp:revision>
  <dcterms:created xsi:type="dcterms:W3CDTF">2018-12-18T07:29:53Z</dcterms:created>
  <dcterms:modified xsi:type="dcterms:W3CDTF">2021-01-20T22:57:05Z</dcterms:modified>
</cp:coreProperties>
</file>