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1"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ен стил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2" autoAdjust="0"/>
    <p:restoredTop sz="94660"/>
  </p:normalViewPr>
  <p:slideViewPr>
    <p:cSldViewPr snapToGrid="0">
      <p:cViewPr varScale="1">
        <p:scale>
          <a:sx n="77" d="100"/>
          <a:sy n="77" d="100"/>
        </p:scale>
        <p:origin x="111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95AEAFFD-A960-4959-8D3C-6C3B27928CE4}"/>
              </a:ext>
            </a:extLst>
          </p:cNvPr>
          <p:cNvSpPr>
            <a:spLocks noGrp="1"/>
          </p:cNvSpPr>
          <p:nvPr>
            <p:ph type="ctrTitle"/>
          </p:nvPr>
        </p:nvSpPr>
        <p:spPr>
          <a:xfrm>
            <a:off x="1524000" y="1122363"/>
            <a:ext cx="9144000" cy="2387600"/>
          </a:xfrm>
        </p:spPr>
        <p:txBody>
          <a:bodyPr anchor="b"/>
          <a:lstStyle>
            <a:lvl1pPr algn="ctr">
              <a:defRPr sz="6000"/>
            </a:lvl1pPr>
          </a:lstStyle>
          <a:p>
            <a:r>
              <a:rPr lang="bg-BG"/>
              <a:t>Редакт. стил загл. образец</a:t>
            </a:r>
            <a:endParaRPr lang="en-US"/>
          </a:p>
        </p:txBody>
      </p:sp>
      <p:sp>
        <p:nvSpPr>
          <p:cNvPr id="3" name="Подзаглавие 2">
            <a:extLst>
              <a:ext uri="{FF2B5EF4-FFF2-40B4-BE49-F238E27FC236}">
                <a16:creationId xmlns:a16="http://schemas.microsoft.com/office/drawing/2014/main" id="{DD8DC873-E258-4ABF-9A88-251C368AB8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да редактирате стила на подзаглавието в образеца</a:t>
            </a:r>
            <a:endParaRPr lang="en-US"/>
          </a:p>
        </p:txBody>
      </p:sp>
      <p:sp>
        <p:nvSpPr>
          <p:cNvPr id="4" name="Контейнер за дата 3">
            <a:extLst>
              <a:ext uri="{FF2B5EF4-FFF2-40B4-BE49-F238E27FC236}">
                <a16:creationId xmlns:a16="http://schemas.microsoft.com/office/drawing/2014/main" id="{96C732F8-FF49-4D44-896F-89B94A8ECEF7}"/>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5" name="Контейнер за долния колонтитул 4">
            <a:extLst>
              <a:ext uri="{FF2B5EF4-FFF2-40B4-BE49-F238E27FC236}">
                <a16:creationId xmlns:a16="http://schemas.microsoft.com/office/drawing/2014/main" id="{5C342C46-8B86-408D-A721-9BE8492A53DA}"/>
              </a:ext>
            </a:extLst>
          </p:cNvPr>
          <p:cNvSpPr>
            <a:spLocks noGrp="1"/>
          </p:cNvSpPr>
          <p:nvPr>
            <p:ph type="ftr" sz="quarter" idx="11"/>
          </p:nvPr>
        </p:nvSpPr>
        <p:spPr/>
        <p:txBody>
          <a:bodyPr/>
          <a:lstStyle/>
          <a:p>
            <a:endParaRPr lang="en-US"/>
          </a:p>
        </p:txBody>
      </p:sp>
      <p:sp>
        <p:nvSpPr>
          <p:cNvPr id="6" name="Контейнер за номер на слайда 5">
            <a:extLst>
              <a:ext uri="{FF2B5EF4-FFF2-40B4-BE49-F238E27FC236}">
                <a16:creationId xmlns:a16="http://schemas.microsoft.com/office/drawing/2014/main" id="{3FD8DE5F-01E1-438A-A681-E972BCFB7FBD}"/>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214509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B55FA966-814F-49E7-AE48-B88EDB11B7CA}"/>
              </a:ext>
            </a:extLst>
          </p:cNvPr>
          <p:cNvSpPr>
            <a:spLocks noGrp="1"/>
          </p:cNvSpPr>
          <p:nvPr>
            <p:ph type="title"/>
          </p:nvPr>
        </p:nvSpPr>
        <p:spPr/>
        <p:txBody>
          <a:bodyPr/>
          <a:lstStyle/>
          <a:p>
            <a:r>
              <a:rPr lang="bg-BG"/>
              <a:t>Редакт. стил загл. образец</a:t>
            </a:r>
            <a:endParaRPr lang="en-US"/>
          </a:p>
        </p:txBody>
      </p:sp>
      <p:sp>
        <p:nvSpPr>
          <p:cNvPr id="3" name="Контейнер за съдържание 2">
            <a:extLst>
              <a:ext uri="{FF2B5EF4-FFF2-40B4-BE49-F238E27FC236}">
                <a16:creationId xmlns:a16="http://schemas.microsoft.com/office/drawing/2014/main" id="{0BFC0C10-1FE9-4268-A514-689D566E574F}"/>
              </a:ext>
            </a:extLst>
          </p:cNvPr>
          <p:cNvSpPr>
            <a:spLocks noGrp="1"/>
          </p:cNvSpPr>
          <p:nvPr>
            <p:ph idx="1"/>
          </p:nvPr>
        </p:nvSpPr>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Контейнер за дата 3">
            <a:extLst>
              <a:ext uri="{FF2B5EF4-FFF2-40B4-BE49-F238E27FC236}">
                <a16:creationId xmlns:a16="http://schemas.microsoft.com/office/drawing/2014/main" id="{EDB2BFE9-1B5F-4589-9249-788EE6F5818C}"/>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5" name="Контейнер за долния колонтитул 4">
            <a:extLst>
              <a:ext uri="{FF2B5EF4-FFF2-40B4-BE49-F238E27FC236}">
                <a16:creationId xmlns:a16="http://schemas.microsoft.com/office/drawing/2014/main" id="{9F165A92-3247-4A3C-AE3C-077535536F2B}"/>
              </a:ext>
            </a:extLst>
          </p:cNvPr>
          <p:cNvSpPr>
            <a:spLocks noGrp="1"/>
          </p:cNvSpPr>
          <p:nvPr>
            <p:ph type="ftr" sz="quarter" idx="11"/>
          </p:nvPr>
        </p:nvSpPr>
        <p:spPr/>
        <p:txBody>
          <a:bodyPr/>
          <a:lstStyle/>
          <a:p>
            <a:endParaRPr lang="en-US"/>
          </a:p>
        </p:txBody>
      </p:sp>
      <p:sp>
        <p:nvSpPr>
          <p:cNvPr id="6" name="Контейнер за номер на слайда 5">
            <a:extLst>
              <a:ext uri="{FF2B5EF4-FFF2-40B4-BE49-F238E27FC236}">
                <a16:creationId xmlns:a16="http://schemas.microsoft.com/office/drawing/2014/main" id="{3B9E7A42-9AD5-4E44-9D4C-D8A57597BEED}"/>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2336757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раз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250B8968-DB8E-4AF6-8AD2-FA6E01D0E10C}"/>
              </a:ext>
            </a:extLst>
          </p:cNvPr>
          <p:cNvSpPr>
            <a:spLocks noGrp="1"/>
          </p:cNvSpPr>
          <p:nvPr>
            <p:ph type="title"/>
          </p:nvPr>
        </p:nvSpPr>
        <p:spPr>
          <a:xfrm>
            <a:off x="831850" y="1709738"/>
            <a:ext cx="10515600" cy="2852737"/>
          </a:xfrm>
        </p:spPr>
        <p:txBody>
          <a:bodyPr anchor="b"/>
          <a:lstStyle>
            <a:lvl1pPr>
              <a:defRPr sz="6000"/>
            </a:lvl1pPr>
          </a:lstStyle>
          <a:p>
            <a:r>
              <a:rPr lang="bg-BG"/>
              <a:t>Редакт. стил загл. образец</a:t>
            </a:r>
            <a:endParaRPr lang="en-US"/>
          </a:p>
        </p:txBody>
      </p:sp>
      <p:sp>
        <p:nvSpPr>
          <p:cNvPr id="3" name="Текстов контейнер 2">
            <a:extLst>
              <a:ext uri="{FF2B5EF4-FFF2-40B4-BE49-F238E27FC236}">
                <a16:creationId xmlns:a16="http://schemas.microsoft.com/office/drawing/2014/main" id="{B78082C8-9EA2-48B9-B15B-4A54E572D2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a:t>Щракнете, за да редактирате стиловете на текста в образеца</a:t>
            </a:r>
          </a:p>
        </p:txBody>
      </p:sp>
      <p:sp>
        <p:nvSpPr>
          <p:cNvPr id="4" name="Контейнер за дата 3">
            <a:extLst>
              <a:ext uri="{FF2B5EF4-FFF2-40B4-BE49-F238E27FC236}">
                <a16:creationId xmlns:a16="http://schemas.microsoft.com/office/drawing/2014/main" id="{D2EA4635-AEFB-44D5-B88F-0307167B3BFC}"/>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5" name="Контейнер за долния колонтитул 4">
            <a:extLst>
              <a:ext uri="{FF2B5EF4-FFF2-40B4-BE49-F238E27FC236}">
                <a16:creationId xmlns:a16="http://schemas.microsoft.com/office/drawing/2014/main" id="{305FA130-8E80-4E5C-8935-394014C62589}"/>
              </a:ext>
            </a:extLst>
          </p:cNvPr>
          <p:cNvSpPr>
            <a:spLocks noGrp="1"/>
          </p:cNvSpPr>
          <p:nvPr>
            <p:ph type="ftr" sz="quarter" idx="11"/>
          </p:nvPr>
        </p:nvSpPr>
        <p:spPr/>
        <p:txBody>
          <a:bodyPr/>
          <a:lstStyle/>
          <a:p>
            <a:endParaRPr lang="en-US"/>
          </a:p>
        </p:txBody>
      </p:sp>
      <p:sp>
        <p:nvSpPr>
          <p:cNvPr id="6" name="Контейнер за номер на слайда 5">
            <a:extLst>
              <a:ext uri="{FF2B5EF4-FFF2-40B4-BE49-F238E27FC236}">
                <a16:creationId xmlns:a16="http://schemas.microsoft.com/office/drawing/2014/main" id="{36977E80-10D3-4A15-9BAE-4BC082F068FA}"/>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1288101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9AE1760E-7655-452F-B956-D8B648FC96DC}"/>
              </a:ext>
            </a:extLst>
          </p:cNvPr>
          <p:cNvSpPr>
            <a:spLocks noGrp="1"/>
          </p:cNvSpPr>
          <p:nvPr>
            <p:ph type="title"/>
          </p:nvPr>
        </p:nvSpPr>
        <p:spPr/>
        <p:txBody>
          <a:bodyPr/>
          <a:lstStyle/>
          <a:p>
            <a:r>
              <a:rPr lang="bg-BG"/>
              <a:t>Редакт. стил загл. образец</a:t>
            </a:r>
            <a:endParaRPr lang="en-US"/>
          </a:p>
        </p:txBody>
      </p:sp>
      <p:sp>
        <p:nvSpPr>
          <p:cNvPr id="3" name="Контейнер за съдържание 2">
            <a:extLst>
              <a:ext uri="{FF2B5EF4-FFF2-40B4-BE49-F238E27FC236}">
                <a16:creationId xmlns:a16="http://schemas.microsoft.com/office/drawing/2014/main" id="{33F98246-2854-4532-8C3F-6A05133EE46A}"/>
              </a:ext>
            </a:extLst>
          </p:cNvPr>
          <p:cNvSpPr>
            <a:spLocks noGrp="1"/>
          </p:cNvSpPr>
          <p:nvPr>
            <p:ph sz="half" idx="1"/>
          </p:nvPr>
        </p:nvSpPr>
        <p:spPr>
          <a:xfrm>
            <a:off x="838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Контейнер за съдържание 3">
            <a:extLst>
              <a:ext uri="{FF2B5EF4-FFF2-40B4-BE49-F238E27FC236}">
                <a16:creationId xmlns:a16="http://schemas.microsoft.com/office/drawing/2014/main" id="{9F86EA66-6B87-41AC-B295-49032E2E4178}"/>
              </a:ext>
            </a:extLst>
          </p:cNvPr>
          <p:cNvSpPr>
            <a:spLocks noGrp="1"/>
          </p:cNvSpPr>
          <p:nvPr>
            <p:ph sz="half" idx="2"/>
          </p:nvPr>
        </p:nvSpPr>
        <p:spPr>
          <a:xfrm>
            <a:off x="6172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5" name="Контейнер за дата 4">
            <a:extLst>
              <a:ext uri="{FF2B5EF4-FFF2-40B4-BE49-F238E27FC236}">
                <a16:creationId xmlns:a16="http://schemas.microsoft.com/office/drawing/2014/main" id="{D64A67DE-8329-42F2-BFE2-9B646EDCFF43}"/>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6" name="Контейнер за долния колонтитул 5">
            <a:extLst>
              <a:ext uri="{FF2B5EF4-FFF2-40B4-BE49-F238E27FC236}">
                <a16:creationId xmlns:a16="http://schemas.microsoft.com/office/drawing/2014/main" id="{E53361C6-E8E5-45D0-BF68-2A6091D0E066}"/>
              </a:ext>
            </a:extLst>
          </p:cNvPr>
          <p:cNvSpPr>
            <a:spLocks noGrp="1"/>
          </p:cNvSpPr>
          <p:nvPr>
            <p:ph type="ftr" sz="quarter" idx="11"/>
          </p:nvPr>
        </p:nvSpPr>
        <p:spPr/>
        <p:txBody>
          <a:bodyPr/>
          <a:lstStyle/>
          <a:p>
            <a:endParaRPr lang="en-US"/>
          </a:p>
        </p:txBody>
      </p:sp>
      <p:sp>
        <p:nvSpPr>
          <p:cNvPr id="7" name="Контейнер за номер на слайда 6">
            <a:extLst>
              <a:ext uri="{FF2B5EF4-FFF2-40B4-BE49-F238E27FC236}">
                <a16:creationId xmlns:a16="http://schemas.microsoft.com/office/drawing/2014/main" id="{53BB3A11-427D-4ABF-B968-AC2D32A6C448}"/>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138607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682F52F9-6695-4113-B675-92DD3605E8C8}"/>
              </a:ext>
            </a:extLst>
          </p:cNvPr>
          <p:cNvSpPr>
            <a:spLocks noGrp="1"/>
          </p:cNvSpPr>
          <p:nvPr>
            <p:ph type="title"/>
          </p:nvPr>
        </p:nvSpPr>
        <p:spPr>
          <a:xfrm>
            <a:off x="839788" y="365125"/>
            <a:ext cx="10515600" cy="1325563"/>
          </a:xfrm>
        </p:spPr>
        <p:txBody>
          <a:bodyPr/>
          <a:lstStyle/>
          <a:p>
            <a:r>
              <a:rPr lang="bg-BG"/>
              <a:t>Редакт. стил загл. образец</a:t>
            </a:r>
            <a:endParaRPr lang="en-US"/>
          </a:p>
        </p:txBody>
      </p:sp>
      <p:sp>
        <p:nvSpPr>
          <p:cNvPr id="3" name="Текстов контейнер 2">
            <a:extLst>
              <a:ext uri="{FF2B5EF4-FFF2-40B4-BE49-F238E27FC236}">
                <a16:creationId xmlns:a16="http://schemas.microsoft.com/office/drawing/2014/main" id="{1E16F27F-755F-4222-9C4B-8D2FBD681D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Контейнер за съдържание 3">
            <a:extLst>
              <a:ext uri="{FF2B5EF4-FFF2-40B4-BE49-F238E27FC236}">
                <a16:creationId xmlns:a16="http://schemas.microsoft.com/office/drawing/2014/main" id="{3E4B324F-85FE-4A56-9133-05E0207EE2E5}"/>
              </a:ext>
            </a:extLst>
          </p:cNvPr>
          <p:cNvSpPr>
            <a:spLocks noGrp="1"/>
          </p:cNvSpPr>
          <p:nvPr>
            <p:ph sz="half" idx="2"/>
          </p:nvPr>
        </p:nvSpPr>
        <p:spPr>
          <a:xfrm>
            <a:off x="839788" y="2505075"/>
            <a:ext cx="5157787"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5" name="Текстов контейнер 4">
            <a:extLst>
              <a:ext uri="{FF2B5EF4-FFF2-40B4-BE49-F238E27FC236}">
                <a16:creationId xmlns:a16="http://schemas.microsoft.com/office/drawing/2014/main" id="{8E4C0FCD-DB61-4BAD-88CE-88884448D6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Контейнер за съдържание 5">
            <a:extLst>
              <a:ext uri="{FF2B5EF4-FFF2-40B4-BE49-F238E27FC236}">
                <a16:creationId xmlns:a16="http://schemas.microsoft.com/office/drawing/2014/main" id="{F14E06F8-45DA-423F-A5D3-9078412DA13C}"/>
              </a:ext>
            </a:extLst>
          </p:cNvPr>
          <p:cNvSpPr>
            <a:spLocks noGrp="1"/>
          </p:cNvSpPr>
          <p:nvPr>
            <p:ph sz="quarter" idx="4"/>
          </p:nvPr>
        </p:nvSpPr>
        <p:spPr>
          <a:xfrm>
            <a:off x="6172200" y="2505075"/>
            <a:ext cx="5183188"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7" name="Контейнер за дата 6">
            <a:extLst>
              <a:ext uri="{FF2B5EF4-FFF2-40B4-BE49-F238E27FC236}">
                <a16:creationId xmlns:a16="http://schemas.microsoft.com/office/drawing/2014/main" id="{44F053A9-2E93-4142-A753-15DA74B47DA7}"/>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8" name="Контейнер за долния колонтитул 7">
            <a:extLst>
              <a:ext uri="{FF2B5EF4-FFF2-40B4-BE49-F238E27FC236}">
                <a16:creationId xmlns:a16="http://schemas.microsoft.com/office/drawing/2014/main" id="{D55016AB-2F59-4911-A2BB-A8DAEE96F9F6}"/>
              </a:ext>
            </a:extLst>
          </p:cNvPr>
          <p:cNvSpPr>
            <a:spLocks noGrp="1"/>
          </p:cNvSpPr>
          <p:nvPr>
            <p:ph type="ftr" sz="quarter" idx="11"/>
          </p:nvPr>
        </p:nvSpPr>
        <p:spPr/>
        <p:txBody>
          <a:bodyPr/>
          <a:lstStyle/>
          <a:p>
            <a:endParaRPr lang="en-US"/>
          </a:p>
        </p:txBody>
      </p:sp>
      <p:sp>
        <p:nvSpPr>
          <p:cNvPr id="9" name="Контейнер за номер на слайда 8">
            <a:extLst>
              <a:ext uri="{FF2B5EF4-FFF2-40B4-BE49-F238E27FC236}">
                <a16:creationId xmlns:a16="http://schemas.microsoft.com/office/drawing/2014/main" id="{FB7D3A76-1E07-4A4F-B510-22634992E8F3}"/>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113739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B094B8BD-C5F0-4DC7-8879-FE0354AB1BDD}"/>
              </a:ext>
            </a:extLst>
          </p:cNvPr>
          <p:cNvSpPr>
            <a:spLocks noGrp="1"/>
          </p:cNvSpPr>
          <p:nvPr>
            <p:ph type="title"/>
          </p:nvPr>
        </p:nvSpPr>
        <p:spPr/>
        <p:txBody>
          <a:bodyPr/>
          <a:lstStyle/>
          <a:p>
            <a:r>
              <a:rPr lang="bg-BG"/>
              <a:t>Редакт. стил загл. образец</a:t>
            </a:r>
            <a:endParaRPr lang="en-US"/>
          </a:p>
        </p:txBody>
      </p:sp>
      <p:sp>
        <p:nvSpPr>
          <p:cNvPr id="3" name="Контейнер за дата 2">
            <a:extLst>
              <a:ext uri="{FF2B5EF4-FFF2-40B4-BE49-F238E27FC236}">
                <a16:creationId xmlns:a16="http://schemas.microsoft.com/office/drawing/2014/main" id="{78FA56B0-6E99-4037-A367-534FDEA0C528}"/>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4" name="Контейнер за долния колонтитул 3">
            <a:extLst>
              <a:ext uri="{FF2B5EF4-FFF2-40B4-BE49-F238E27FC236}">
                <a16:creationId xmlns:a16="http://schemas.microsoft.com/office/drawing/2014/main" id="{DE1F3017-9BD2-4BFB-B523-C17D44A770C8}"/>
              </a:ext>
            </a:extLst>
          </p:cNvPr>
          <p:cNvSpPr>
            <a:spLocks noGrp="1"/>
          </p:cNvSpPr>
          <p:nvPr>
            <p:ph type="ftr" sz="quarter" idx="11"/>
          </p:nvPr>
        </p:nvSpPr>
        <p:spPr/>
        <p:txBody>
          <a:bodyPr/>
          <a:lstStyle/>
          <a:p>
            <a:endParaRPr lang="en-US"/>
          </a:p>
        </p:txBody>
      </p:sp>
      <p:sp>
        <p:nvSpPr>
          <p:cNvPr id="5" name="Контейнер за номер на слайда 4">
            <a:extLst>
              <a:ext uri="{FF2B5EF4-FFF2-40B4-BE49-F238E27FC236}">
                <a16:creationId xmlns:a16="http://schemas.microsoft.com/office/drawing/2014/main" id="{29E913B2-66E2-412F-8159-27250FB18814}"/>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3295658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a:extLst>
              <a:ext uri="{FF2B5EF4-FFF2-40B4-BE49-F238E27FC236}">
                <a16:creationId xmlns:a16="http://schemas.microsoft.com/office/drawing/2014/main" id="{689F2F18-65F8-4782-A36D-0DCEE4BC70BD}"/>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3" name="Контейнер за долния колонтитул 2">
            <a:extLst>
              <a:ext uri="{FF2B5EF4-FFF2-40B4-BE49-F238E27FC236}">
                <a16:creationId xmlns:a16="http://schemas.microsoft.com/office/drawing/2014/main" id="{4B0D2E6F-A88E-4EE2-8E29-20A85BF1F451}"/>
              </a:ext>
            </a:extLst>
          </p:cNvPr>
          <p:cNvSpPr>
            <a:spLocks noGrp="1"/>
          </p:cNvSpPr>
          <p:nvPr>
            <p:ph type="ftr" sz="quarter" idx="11"/>
          </p:nvPr>
        </p:nvSpPr>
        <p:spPr/>
        <p:txBody>
          <a:bodyPr/>
          <a:lstStyle/>
          <a:p>
            <a:endParaRPr lang="en-US"/>
          </a:p>
        </p:txBody>
      </p:sp>
      <p:sp>
        <p:nvSpPr>
          <p:cNvPr id="4" name="Контейнер за номер на слайда 3">
            <a:extLst>
              <a:ext uri="{FF2B5EF4-FFF2-40B4-BE49-F238E27FC236}">
                <a16:creationId xmlns:a16="http://schemas.microsoft.com/office/drawing/2014/main" id="{777CE36A-7805-49D0-9C4B-84B6645F806D}"/>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27272044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4FD66927-4000-469A-8BA7-834C8266A1E3}"/>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endParaRPr lang="en-US"/>
          </a:p>
        </p:txBody>
      </p:sp>
      <p:sp>
        <p:nvSpPr>
          <p:cNvPr id="3" name="Контейнер за съдържание 2">
            <a:extLst>
              <a:ext uri="{FF2B5EF4-FFF2-40B4-BE49-F238E27FC236}">
                <a16:creationId xmlns:a16="http://schemas.microsoft.com/office/drawing/2014/main" id="{B8D4E7B3-8263-4B1A-9060-2ED66957D2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Текстов контейнер 3">
            <a:extLst>
              <a:ext uri="{FF2B5EF4-FFF2-40B4-BE49-F238E27FC236}">
                <a16:creationId xmlns:a16="http://schemas.microsoft.com/office/drawing/2014/main" id="{F4DE7379-FA7A-4A11-ABBA-259ED7FCD0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8F13466F-4D61-4E4C-9BF8-F4D9B47AA6B6}"/>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6" name="Контейнер за долния колонтитул 5">
            <a:extLst>
              <a:ext uri="{FF2B5EF4-FFF2-40B4-BE49-F238E27FC236}">
                <a16:creationId xmlns:a16="http://schemas.microsoft.com/office/drawing/2014/main" id="{C4D97616-81D8-4A68-9A0E-E3CB824A9276}"/>
              </a:ext>
            </a:extLst>
          </p:cNvPr>
          <p:cNvSpPr>
            <a:spLocks noGrp="1"/>
          </p:cNvSpPr>
          <p:nvPr>
            <p:ph type="ftr" sz="quarter" idx="11"/>
          </p:nvPr>
        </p:nvSpPr>
        <p:spPr/>
        <p:txBody>
          <a:bodyPr/>
          <a:lstStyle/>
          <a:p>
            <a:endParaRPr lang="en-US"/>
          </a:p>
        </p:txBody>
      </p:sp>
      <p:sp>
        <p:nvSpPr>
          <p:cNvPr id="7" name="Контейнер за номер на слайда 6">
            <a:extLst>
              <a:ext uri="{FF2B5EF4-FFF2-40B4-BE49-F238E27FC236}">
                <a16:creationId xmlns:a16="http://schemas.microsoft.com/office/drawing/2014/main" id="{3D4DDB7B-28A4-4C63-BB3E-2121FDDE6290}"/>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115646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15EBB026-4A0D-4510-B632-47C16DDC4BDD}"/>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endParaRPr lang="en-US"/>
          </a:p>
        </p:txBody>
      </p:sp>
      <p:sp>
        <p:nvSpPr>
          <p:cNvPr id="3" name="Контейнер за картина 2">
            <a:extLst>
              <a:ext uri="{FF2B5EF4-FFF2-40B4-BE49-F238E27FC236}">
                <a16:creationId xmlns:a16="http://schemas.microsoft.com/office/drawing/2014/main" id="{D67FD7D9-AD1A-4DD2-839C-0F01EFCD35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ов контейнер 3">
            <a:extLst>
              <a:ext uri="{FF2B5EF4-FFF2-40B4-BE49-F238E27FC236}">
                <a16:creationId xmlns:a16="http://schemas.microsoft.com/office/drawing/2014/main" id="{5332C222-5344-44B9-86D3-6322A096E8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FECA0257-0F9C-4EEF-B686-5A9C7CA67E2B}"/>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6" name="Контейнер за долния колонтитул 5">
            <a:extLst>
              <a:ext uri="{FF2B5EF4-FFF2-40B4-BE49-F238E27FC236}">
                <a16:creationId xmlns:a16="http://schemas.microsoft.com/office/drawing/2014/main" id="{4DEDB752-B7A5-482C-B3FF-262278190EAD}"/>
              </a:ext>
            </a:extLst>
          </p:cNvPr>
          <p:cNvSpPr>
            <a:spLocks noGrp="1"/>
          </p:cNvSpPr>
          <p:nvPr>
            <p:ph type="ftr" sz="quarter" idx="11"/>
          </p:nvPr>
        </p:nvSpPr>
        <p:spPr/>
        <p:txBody>
          <a:bodyPr/>
          <a:lstStyle/>
          <a:p>
            <a:endParaRPr lang="en-US"/>
          </a:p>
        </p:txBody>
      </p:sp>
      <p:sp>
        <p:nvSpPr>
          <p:cNvPr id="7" name="Контейнер за номер на слайда 6">
            <a:extLst>
              <a:ext uri="{FF2B5EF4-FFF2-40B4-BE49-F238E27FC236}">
                <a16:creationId xmlns:a16="http://schemas.microsoft.com/office/drawing/2014/main" id="{B02A9083-E2AF-4ADA-A6A4-7277E75356F7}"/>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1287139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888677A9-BB26-4F68-B98C-F6A9CE6439E2}"/>
              </a:ext>
            </a:extLst>
          </p:cNvPr>
          <p:cNvSpPr>
            <a:spLocks noGrp="1"/>
          </p:cNvSpPr>
          <p:nvPr>
            <p:ph type="title"/>
          </p:nvPr>
        </p:nvSpPr>
        <p:spPr/>
        <p:txBody>
          <a:bodyPr/>
          <a:lstStyle/>
          <a:p>
            <a:r>
              <a:rPr lang="bg-BG"/>
              <a:t>Редакт. стил загл. образец</a:t>
            </a:r>
            <a:endParaRPr lang="en-US"/>
          </a:p>
        </p:txBody>
      </p:sp>
      <p:sp>
        <p:nvSpPr>
          <p:cNvPr id="3" name="Контейнер за вертикален текст 2">
            <a:extLst>
              <a:ext uri="{FF2B5EF4-FFF2-40B4-BE49-F238E27FC236}">
                <a16:creationId xmlns:a16="http://schemas.microsoft.com/office/drawing/2014/main" id="{D2C3C9C1-D8EA-45C5-BE16-85594DFB49AC}"/>
              </a:ext>
            </a:extLst>
          </p:cNvPr>
          <p:cNvSpPr>
            <a:spLocks noGrp="1"/>
          </p:cNvSpPr>
          <p:nvPr>
            <p:ph type="body" orient="vert" idx="1"/>
          </p:nvPr>
        </p:nvSpPr>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Контейнер за дата 3">
            <a:extLst>
              <a:ext uri="{FF2B5EF4-FFF2-40B4-BE49-F238E27FC236}">
                <a16:creationId xmlns:a16="http://schemas.microsoft.com/office/drawing/2014/main" id="{5EA6483B-1FBD-438C-A5FD-0B4FB3A4F705}"/>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5" name="Контейнер за долния колонтитул 4">
            <a:extLst>
              <a:ext uri="{FF2B5EF4-FFF2-40B4-BE49-F238E27FC236}">
                <a16:creationId xmlns:a16="http://schemas.microsoft.com/office/drawing/2014/main" id="{036E1478-2A31-4D8F-A799-AB776D49B6E4}"/>
              </a:ext>
            </a:extLst>
          </p:cNvPr>
          <p:cNvSpPr>
            <a:spLocks noGrp="1"/>
          </p:cNvSpPr>
          <p:nvPr>
            <p:ph type="ftr" sz="quarter" idx="11"/>
          </p:nvPr>
        </p:nvSpPr>
        <p:spPr/>
        <p:txBody>
          <a:bodyPr/>
          <a:lstStyle/>
          <a:p>
            <a:endParaRPr lang="en-US"/>
          </a:p>
        </p:txBody>
      </p:sp>
      <p:sp>
        <p:nvSpPr>
          <p:cNvPr id="6" name="Контейнер за номер на слайда 5">
            <a:extLst>
              <a:ext uri="{FF2B5EF4-FFF2-40B4-BE49-F238E27FC236}">
                <a16:creationId xmlns:a16="http://schemas.microsoft.com/office/drawing/2014/main" id="{C2DF0E01-0A93-4309-84BC-55995FA44E85}"/>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2032163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a:extLst>
              <a:ext uri="{FF2B5EF4-FFF2-40B4-BE49-F238E27FC236}">
                <a16:creationId xmlns:a16="http://schemas.microsoft.com/office/drawing/2014/main" id="{EDD9A3C2-4A09-4196-AD74-7FEA336B4655}"/>
              </a:ext>
            </a:extLst>
          </p:cNvPr>
          <p:cNvSpPr>
            <a:spLocks noGrp="1"/>
          </p:cNvSpPr>
          <p:nvPr>
            <p:ph type="title" orient="vert"/>
          </p:nvPr>
        </p:nvSpPr>
        <p:spPr>
          <a:xfrm>
            <a:off x="8724900" y="365125"/>
            <a:ext cx="2628900" cy="5811838"/>
          </a:xfrm>
        </p:spPr>
        <p:txBody>
          <a:bodyPr vert="eaVert"/>
          <a:lstStyle/>
          <a:p>
            <a:r>
              <a:rPr lang="bg-BG"/>
              <a:t>Редакт. стил загл. образец</a:t>
            </a:r>
            <a:endParaRPr lang="en-US"/>
          </a:p>
        </p:txBody>
      </p:sp>
      <p:sp>
        <p:nvSpPr>
          <p:cNvPr id="3" name="Контейнер за вертикален текст 2">
            <a:extLst>
              <a:ext uri="{FF2B5EF4-FFF2-40B4-BE49-F238E27FC236}">
                <a16:creationId xmlns:a16="http://schemas.microsoft.com/office/drawing/2014/main" id="{CF18DB25-8D4F-4836-A7C5-05BFEAD9453E}"/>
              </a:ext>
            </a:extLst>
          </p:cNvPr>
          <p:cNvSpPr>
            <a:spLocks noGrp="1"/>
          </p:cNvSpPr>
          <p:nvPr>
            <p:ph type="body" orient="vert" idx="1"/>
          </p:nvPr>
        </p:nvSpPr>
        <p:spPr>
          <a:xfrm>
            <a:off x="838200" y="365125"/>
            <a:ext cx="7734300" cy="5811838"/>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Контейнер за дата 3">
            <a:extLst>
              <a:ext uri="{FF2B5EF4-FFF2-40B4-BE49-F238E27FC236}">
                <a16:creationId xmlns:a16="http://schemas.microsoft.com/office/drawing/2014/main" id="{33F0427E-161E-47DE-B765-C901FB3DC874}"/>
              </a:ext>
            </a:extLst>
          </p:cNvPr>
          <p:cNvSpPr>
            <a:spLocks noGrp="1"/>
          </p:cNvSpPr>
          <p:nvPr>
            <p:ph type="dt" sz="half" idx="10"/>
          </p:nvPr>
        </p:nvSpPr>
        <p:spPr/>
        <p:txBody>
          <a:bodyPr/>
          <a:lstStyle/>
          <a:p>
            <a:fld id="{4D83DE7F-CA27-419A-8043-8E40455CA156}" type="datetimeFigureOut">
              <a:rPr lang="en-US" smtClean="0"/>
              <a:t>1/11/2024</a:t>
            </a:fld>
            <a:endParaRPr lang="en-US"/>
          </a:p>
        </p:txBody>
      </p:sp>
      <p:sp>
        <p:nvSpPr>
          <p:cNvPr id="5" name="Контейнер за долния колонтитул 4">
            <a:extLst>
              <a:ext uri="{FF2B5EF4-FFF2-40B4-BE49-F238E27FC236}">
                <a16:creationId xmlns:a16="http://schemas.microsoft.com/office/drawing/2014/main" id="{A9D65270-CB62-4037-A62C-E884A1B4ADA5}"/>
              </a:ext>
            </a:extLst>
          </p:cNvPr>
          <p:cNvSpPr>
            <a:spLocks noGrp="1"/>
          </p:cNvSpPr>
          <p:nvPr>
            <p:ph type="ftr" sz="quarter" idx="11"/>
          </p:nvPr>
        </p:nvSpPr>
        <p:spPr/>
        <p:txBody>
          <a:bodyPr/>
          <a:lstStyle/>
          <a:p>
            <a:endParaRPr lang="en-US"/>
          </a:p>
        </p:txBody>
      </p:sp>
      <p:sp>
        <p:nvSpPr>
          <p:cNvPr id="6" name="Контейнер за номер на слайда 5">
            <a:extLst>
              <a:ext uri="{FF2B5EF4-FFF2-40B4-BE49-F238E27FC236}">
                <a16:creationId xmlns:a16="http://schemas.microsoft.com/office/drawing/2014/main" id="{4E23858C-DA24-427B-ACD8-2F913AE1F52F}"/>
              </a:ext>
            </a:extLst>
          </p:cNvPr>
          <p:cNvSpPr>
            <a:spLocks noGrp="1"/>
          </p:cNvSpPr>
          <p:nvPr>
            <p:ph type="sldNum" sz="quarter" idx="12"/>
          </p:nvPr>
        </p:nvSpPr>
        <p:spPr/>
        <p:txBody>
          <a:bodyPr/>
          <a:lstStyle/>
          <a:p>
            <a:fld id="{AD5EE6E6-1D71-4E07-A665-E7D53E63A772}" type="slidenum">
              <a:rPr lang="en-US" smtClean="0"/>
              <a:t>‹#›</a:t>
            </a:fld>
            <a:endParaRPr lang="en-US"/>
          </a:p>
        </p:txBody>
      </p:sp>
    </p:spTree>
    <p:extLst>
      <p:ext uri="{BB962C8B-B14F-4D97-AF65-F5344CB8AC3E}">
        <p14:creationId xmlns:p14="http://schemas.microsoft.com/office/powerpoint/2010/main" val="1928833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Контейнер за заглавие 1">
            <a:extLst>
              <a:ext uri="{FF2B5EF4-FFF2-40B4-BE49-F238E27FC236}">
                <a16:creationId xmlns:a16="http://schemas.microsoft.com/office/drawing/2014/main" id="{D19D6CD6-E97A-43E6-9BF9-071370BE8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bg-BG"/>
              <a:t>Редакт. стил загл. образец</a:t>
            </a:r>
            <a:endParaRPr lang="en-US"/>
          </a:p>
        </p:txBody>
      </p:sp>
      <p:sp>
        <p:nvSpPr>
          <p:cNvPr id="3" name="Текстов контейнер 2">
            <a:extLst>
              <a:ext uri="{FF2B5EF4-FFF2-40B4-BE49-F238E27FC236}">
                <a16:creationId xmlns:a16="http://schemas.microsoft.com/office/drawing/2014/main" id="{3174953C-6E22-49C6-87DF-7C6ACB5F36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endParaRPr lang="en-US"/>
          </a:p>
        </p:txBody>
      </p:sp>
      <p:sp>
        <p:nvSpPr>
          <p:cNvPr id="4" name="Контейнер за дата 3">
            <a:extLst>
              <a:ext uri="{FF2B5EF4-FFF2-40B4-BE49-F238E27FC236}">
                <a16:creationId xmlns:a16="http://schemas.microsoft.com/office/drawing/2014/main" id="{A63FFBC2-F636-41F1-92BC-925CFB5614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3DE7F-CA27-419A-8043-8E40455CA156}" type="datetimeFigureOut">
              <a:rPr lang="en-US" smtClean="0"/>
              <a:t>1/11/2024</a:t>
            </a:fld>
            <a:endParaRPr lang="en-US"/>
          </a:p>
        </p:txBody>
      </p:sp>
      <p:sp>
        <p:nvSpPr>
          <p:cNvPr id="5" name="Контейнер за долния колонтитул 4">
            <a:extLst>
              <a:ext uri="{FF2B5EF4-FFF2-40B4-BE49-F238E27FC236}">
                <a16:creationId xmlns:a16="http://schemas.microsoft.com/office/drawing/2014/main" id="{7A13F38B-5004-4500-9BA8-D992B1D936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Контейнер за номер на слайда 5">
            <a:extLst>
              <a:ext uri="{FF2B5EF4-FFF2-40B4-BE49-F238E27FC236}">
                <a16:creationId xmlns:a16="http://schemas.microsoft.com/office/drawing/2014/main" id="{C2A0DAAD-C5BD-4751-9745-61897DAE7D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5EE6E6-1D71-4E07-A665-E7D53E63A772}" type="slidenum">
              <a:rPr lang="en-US" smtClean="0"/>
              <a:t>‹#›</a:t>
            </a:fld>
            <a:endParaRPr lang="en-US"/>
          </a:p>
        </p:txBody>
      </p:sp>
    </p:spTree>
    <p:extLst>
      <p:ext uri="{BB962C8B-B14F-4D97-AF65-F5344CB8AC3E}">
        <p14:creationId xmlns:p14="http://schemas.microsoft.com/office/powerpoint/2010/main" val="3711187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ef.com/ca/english-resources/english-grammar/determiners/"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ef.com/ca/english-resources/english-grammar/indefinite-articles/" TargetMode="External"/><Relationship Id="rId2" Type="http://schemas.openxmlformats.org/officeDocument/2006/relationships/hyperlink" Target="https://www.ef.com/ca/english-resources/english-grammar/definite-articl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https/www.ef.com/ca/english-resources/english-grammar/quantifiers/"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994790-9630-49C8-9DB7-7AC87046EE32}"/>
              </a:ext>
            </a:extLst>
          </p:cNvPr>
          <p:cNvPicPr>
            <a:picLocks noChangeAspect="1"/>
          </p:cNvPicPr>
          <p:nvPr/>
        </p:nvPicPr>
        <p:blipFill rotWithShape="1">
          <a:blip r:embed="rId2"/>
          <a:srcRect r="3112" b="1"/>
          <a:stretch/>
        </p:blipFill>
        <p:spPr>
          <a:xfrm>
            <a:off x="0" y="10"/>
            <a:ext cx="12191980" cy="6857990"/>
          </a:xfrm>
          <a:prstGeom prst="rect">
            <a:avLst/>
          </a:prstGeom>
        </p:spPr>
      </p:pic>
      <p:sp>
        <p:nvSpPr>
          <p:cNvPr id="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Заглавие 1">
            <a:extLst>
              <a:ext uri="{FF2B5EF4-FFF2-40B4-BE49-F238E27FC236}">
                <a16:creationId xmlns:a16="http://schemas.microsoft.com/office/drawing/2014/main" id="{A6ABE87E-82EA-4BB4-8855-194224AB135C}"/>
              </a:ext>
            </a:extLst>
          </p:cNvPr>
          <p:cNvSpPr>
            <a:spLocks noGrp="1"/>
          </p:cNvSpPr>
          <p:nvPr>
            <p:ph type="ctrTitle"/>
          </p:nvPr>
        </p:nvSpPr>
        <p:spPr>
          <a:xfrm>
            <a:off x="7914289" y="2949093"/>
            <a:ext cx="3852041" cy="959813"/>
          </a:xfrm>
        </p:spPr>
        <p:txBody>
          <a:bodyPr>
            <a:normAutofit/>
          </a:bodyPr>
          <a:lstStyle/>
          <a:p>
            <a:r>
              <a:rPr lang="en-US" sz="4000" dirty="0"/>
              <a:t>Determiners </a:t>
            </a:r>
          </a:p>
        </p:txBody>
      </p:sp>
      <p:sp>
        <p:nvSpPr>
          <p:cNvPr id="3" name="Подзаглавие 2">
            <a:extLst>
              <a:ext uri="{FF2B5EF4-FFF2-40B4-BE49-F238E27FC236}">
                <a16:creationId xmlns:a16="http://schemas.microsoft.com/office/drawing/2014/main" id="{514D3118-7F2F-4109-83B7-A445E44E6EB7}"/>
              </a:ext>
            </a:extLst>
          </p:cNvPr>
          <p:cNvSpPr>
            <a:spLocks noGrp="1"/>
          </p:cNvSpPr>
          <p:nvPr>
            <p:ph type="subTitle" idx="1"/>
          </p:nvPr>
        </p:nvSpPr>
        <p:spPr>
          <a:xfrm>
            <a:off x="7488601" y="4190782"/>
            <a:ext cx="4330262" cy="2278565"/>
          </a:xfrm>
        </p:spPr>
        <p:txBody>
          <a:bodyPr>
            <a:noAutofit/>
          </a:bodyPr>
          <a:lstStyle/>
          <a:p>
            <a:r>
              <a:rPr lang="en-US" b="0" i="0" dirty="0">
                <a:solidFill>
                  <a:srgbClr val="191919"/>
                </a:solidFill>
                <a:effectLst/>
                <a:latin typeface="EF Circular Latin"/>
              </a:rPr>
              <a:t>Determiners are words placed in front of a noun to make it clear what the noun refers to. Use the pages in this section to help you use English determiners correctly.</a:t>
            </a:r>
            <a:endParaRPr lang="en-US" dirty="0"/>
          </a:p>
        </p:txBody>
      </p:sp>
      <p:cxnSp>
        <p:nvCxnSpPr>
          <p:cNvPr id="11" name="Straight Connector 10">
            <a:extLst>
              <a:ext uri="{FF2B5EF4-FFF2-40B4-BE49-F238E27FC236}">
                <a16:creationId xmlns:a16="http://schemas.microsoft.com/office/drawing/2014/main" id="{BCDAEC91-5BCE-4B55-9CC0-43EF94CB73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4" name="Текстово поле 3">
            <a:extLst>
              <a:ext uri="{FF2B5EF4-FFF2-40B4-BE49-F238E27FC236}">
                <a16:creationId xmlns:a16="http://schemas.microsoft.com/office/drawing/2014/main" id="{B1BD8DB0-B24E-4743-9B61-26AB244ACC41}"/>
              </a:ext>
            </a:extLst>
          </p:cNvPr>
          <p:cNvSpPr txBox="1"/>
          <p:nvPr/>
        </p:nvSpPr>
        <p:spPr>
          <a:xfrm>
            <a:off x="438150" y="6019799"/>
            <a:ext cx="1600200"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a:t>Based on </a:t>
            </a:r>
            <a:r>
              <a:rPr lang="en-US" b="1" i="1" dirty="0">
                <a:hlinkClick r:id="rId3"/>
              </a:rPr>
              <a:t>EF</a:t>
            </a:r>
            <a:endParaRPr lang="en-US" b="1" dirty="0"/>
          </a:p>
        </p:txBody>
      </p:sp>
    </p:spTree>
    <p:extLst>
      <p:ext uri="{BB962C8B-B14F-4D97-AF65-F5344CB8AC3E}">
        <p14:creationId xmlns:p14="http://schemas.microsoft.com/office/powerpoint/2010/main" val="23028903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687061"/>
          </a:xfrm>
        </p:spPr>
        <p:txBody>
          <a:bodyPr>
            <a:noAutofit/>
          </a:bodyPr>
          <a:lstStyle/>
          <a:p>
            <a:r>
              <a:rPr lang="en-US" sz="2800" dirty="0" smtClean="0"/>
              <a:t>Match the two parts of each of the quotes below. Explain your answers.</a:t>
            </a:r>
            <a:endParaRPr lang="bg-BG"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59451958"/>
              </p:ext>
            </p:extLst>
          </p:nvPr>
        </p:nvGraphicFramePr>
        <p:xfrm>
          <a:off x="651352" y="687062"/>
          <a:ext cx="10702448" cy="6247904"/>
        </p:xfrm>
        <a:graphic>
          <a:graphicData uri="http://schemas.openxmlformats.org/drawingml/2006/table">
            <a:tbl>
              <a:tblPr firstRow="1" firstCol="1" bandRow="1">
                <a:tableStyleId>{10A1B5D5-9B99-4C35-A422-299274C87663}</a:tableStyleId>
              </a:tblPr>
              <a:tblGrid>
                <a:gridCol w="5351224">
                  <a:extLst>
                    <a:ext uri="{9D8B030D-6E8A-4147-A177-3AD203B41FA5}">
                      <a16:colId xmlns:a16="http://schemas.microsoft.com/office/drawing/2014/main" val="509122472"/>
                    </a:ext>
                  </a:extLst>
                </a:gridCol>
                <a:gridCol w="5351224">
                  <a:extLst>
                    <a:ext uri="{9D8B030D-6E8A-4147-A177-3AD203B41FA5}">
                      <a16:colId xmlns:a16="http://schemas.microsoft.com/office/drawing/2014/main" val="1535228214"/>
                    </a:ext>
                  </a:extLst>
                </a:gridCol>
              </a:tblGrid>
              <a:tr h="648635">
                <a:tc>
                  <a:txBody>
                    <a:bodyPr/>
                    <a:lstStyle/>
                    <a:p>
                      <a:pPr>
                        <a:lnSpc>
                          <a:spcPct val="150000"/>
                        </a:lnSpc>
                        <a:spcAft>
                          <a:spcPts val="0"/>
                        </a:spcAft>
                      </a:pPr>
                      <a:r>
                        <a:rPr lang="bg-BG" sz="1600" b="1" kern="1200" spc="15" dirty="0">
                          <a:solidFill>
                            <a:schemeClr val="dk1"/>
                          </a:solidFill>
                          <a:effectLst/>
                          <a:latin typeface="+mn-lt"/>
                          <a:ea typeface="+mn-ea"/>
                          <a:cs typeface="+mn-cs"/>
                        </a:rPr>
                        <a:t>“</a:t>
                      </a:r>
                      <a:r>
                        <a:rPr lang="bg-BG" sz="1600" b="1" kern="1200" spc="15" dirty="0" err="1">
                          <a:solidFill>
                            <a:schemeClr val="dk1"/>
                          </a:solidFill>
                          <a:effectLst/>
                          <a:latin typeface="+mn-lt"/>
                          <a:ea typeface="+mn-ea"/>
                          <a:cs typeface="+mn-cs"/>
                        </a:rPr>
                        <a:t>If</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there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is</a:t>
                      </a:r>
                      <a:r>
                        <a:rPr lang="bg-BG" sz="1600" b="1" kern="1200" spc="15" dirty="0">
                          <a:solidFill>
                            <a:schemeClr val="dk1"/>
                          </a:solidFill>
                          <a:effectLst/>
                          <a:latin typeface="+mn-lt"/>
                          <a:ea typeface="+mn-ea"/>
                          <a:cs typeface="+mn-cs"/>
                        </a:rPr>
                        <a:t> a </a:t>
                      </a:r>
                      <a:r>
                        <a:rPr lang="bg-BG" sz="1600" b="1" kern="1200" spc="15" dirty="0" err="1">
                          <a:solidFill>
                            <a:schemeClr val="dk1"/>
                          </a:solidFill>
                          <a:effectLst/>
                          <a:latin typeface="+mn-lt"/>
                          <a:ea typeface="+mn-ea"/>
                          <a:cs typeface="+mn-cs"/>
                        </a:rPr>
                        <a:t>God</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He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will</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have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to</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beg</a:t>
                      </a:r>
                      <a:endParaRPr lang="bg-BG" sz="1600" b="1" kern="1200" spc="15" dirty="0">
                        <a:solidFill>
                          <a:schemeClr val="dk1"/>
                        </a:solidFill>
                        <a:effectLst/>
                        <a:latin typeface="+mn-lt"/>
                        <a:ea typeface="+mn-ea"/>
                        <a:cs typeface="+mn-cs"/>
                      </a:endParaRPr>
                    </a:p>
                  </a:txBody>
                  <a:tcPr marL="39201" marR="39201" marT="0" marB="0"/>
                </a:tc>
                <a:tc>
                  <a:txBody>
                    <a:bodyPr/>
                    <a:lstStyle/>
                    <a:p>
                      <a:pPr>
                        <a:lnSpc>
                          <a:spcPct val="150000"/>
                        </a:lnSpc>
                        <a:spcAft>
                          <a:spcPts val="0"/>
                        </a:spcAft>
                      </a:pPr>
                      <a:r>
                        <a:rPr lang="bg-BG" sz="1600" b="1" kern="1200" spc="15">
                          <a:solidFill>
                            <a:schemeClr val="dk1"/>
                          </a:solidFill>
                          <a:effectLst/>
                          <a:latin typeface="+mn-lt"/>
                          <a:ea typeface="+mn-ea"/>
                          <a:cs typeface="+mn-cs"/>
                        </a:rPr>
                        <a:t>one sinner that needed it most?” – Mark Twain</a:t>
                      </a:r>
                    </a:p>
                  </a:txBody>
                  <a:tcPr marL="39201" marR="39201" marT="0" marB="0"/>
                </a:tc>
                <a:extLst>
                  <a:ext uri="{0D108BD9-81ED-4DB2-BD59-A6C34878D82A}">
                    <a16:rowId xmlns:a16="http://schemas.microsoft.com/office/drawing/2014/main" val="3403862598"/>
                  </a:ext>
                </a:extLst>
              </a:tr>
              <a:tr h="348266">
                <a:tc>
                  <a:txBody>
                    <a:bodyPr/>
                    <a:lstStyle/>
                    <a:p>
                      <a:pPr>
                        <a:lnSpc>
                          <a:spcPct val="150000"/>
                        </a:lnSpc>
                        <a:spcAft>
                          <a:spcPts val="0"/>
                        </a:spcAft>
                      </a:pPr>
                      <a:r>
                        <a:rPr lang="bg-BG" sz="1600" b="1" kern="1200" spc="15" dirty="0">
                          <a:solidFill>
                            <a:schemeClr val="dk1"/>
                          </a:solidFill>
                          <a:effectLst/>
                          <a:latin typeface="+mn-lt"/>
                          <a:ea typeface="+mn-ea"/>
                          <a:cs typeface="+mn-cs"/>
                        </a:rPr>
                        <a:t>“</a:t>
                      </a:r>
                      <a:r>
                        <a:rPr lang="bg-BG" sz="1600" b="1" kern="1200" spc="15" dirty="0" err="1">
                          <a:solidFill>
                            <a:schemeClr val="dk1"/>
                          </a:solidFill>
                          <a:effectLst/>
                          <a:latin typeface="+mn-lt"/>
                          <a:ea typeface="+mn-ea"/>
                          <a:cs typeface="+mn-cs"/>
                        </a:rPr>
                        <a:t>Give</a:t>
                      </a:r>
                      <a:r>
                        <a:rPr lang="bg-BG" sz="1600" b="1" kern="1200" spc="15" dirty="0">
                          <a:solidFill>
                            <a:schemeClr val="dk1"/>
                          </a:solidFill>
                          <a:effectLst/>
                          <a:latin typeface="+mn-lt"/>
                          <a:ea typeface="+mn-ea"/>
                          <a:cs typeface="+mn-cs"/>
                        </a:rPr>
                        <a:t> a </a:t>
                      </a:r>
                      <a:r>
                        <a:rPr lang="bg-BG" sz="1600" b="1" kern="1200" spc="15" dirty="0" err="1">
                          <a:solidFill>
                            <a:schemeClr val="dk1"/>
                          </a:solidFill>
                          <a:effectLst/>
                          <a:latin typeface="+mn-lt"/>
                          <a:ea typeface="+mn-ea"/>
                          <a:cs typeface="+mn-cs"/>
                        </a:rPr>
                        <a:t>man</a:t>
                      </a:r>
                      <a:r>
                        <a:rPr lang="bg-BG" sz="1600" b="1" kern="1200" spc="15" dirty="0">
                          <a:solidFill>
                            <a:schemeClr val="dk1"/>
                          </a:solidFill>
                          <a:effectLst/>
                          <a:latin typeface="+mn-lt"/>
                          <a:ea typeface="+mn-ea"/>
                          <a:cs typeface="+mn-cs"/>
                        </a:rPr>
                        <a:t> a </a:t>
                      </a:r>
                      <a:r>
                        <a:rPr lang="bg-BG" sz="1600" b="1" kern="1200" spc="15" dirty="0" err="1">
                          <a:solidFill>
                            <a:schemeClr val="dk1"/>
                          </a:solidFill>
                          <a:effectLst/>
                          <a:latin typeface="+mn-lt"/>
                          <a:ea typeface="+mn-ea"/>
                          <a:cs typeface="+mn-cs"/>
                        </a:rPr>
                        <a:t>mask</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and</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he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will</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show</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you</a:t>
                      </a:r>
                      <a:endParaRPr lang="bg-BG" sz="1600" b="1" kern="1200" spc="15" dirty="0">
                        <a:solidFill>
                          <a:schemeClr val="dk1"/>
                        </a:solidFill>
                        <a:effectLst/>
                        <a:latin typeface="+mn-lt"/>
                        <a:ea typeface="+mn-ea"/>
                        <a:cs typeface="+mn-cs"/>
                      </a:endParaRPr>
                    </a:p>
                  </a:txBody>
                  <a:tcPr marL="39201" marR="39201" marT="0" marB="0"/>
                </a:tc>
                <a:tc>
                  <a:txBody>
                    <a:bodyPr/>
                    <a:lstStyle/>
                    <a:p>
                      <a:pPr>
                        <a:lnSpc>
                          <a:spcPct val="150000"/>
                        </a:lnSpc>
                        <a:spcAft>
                          <a:spcPts val="0"/>
                        </a:spcAft>
                      </a:pPr>
                      <a:r>
                        <a:rPr lang="bg-BG" sz="1600" b="1" kern="1200" spc="15">
                          <a:solidFill>
                            <a:schemeClr val="dk1"/>
                          </a:solidFill>
                          <a:effectLst/>
                          <a:latin typeface="+mn-lt"/>
                          <a:ea typeface="+mn-ea"/>
                          <a:cs typeface="+mn-cs"/>
                        </a:rPr>
                        <a:t>another, are we not?” – Richard Ramirez</a:t>
                      </a:r>
                    </a:p>
                  </a:txBody>
                  <a:tcPr marL="39201" marR="39201" marT="0" marB="0"/>
                </a:tc>
                <a:extLst>
                  <a:ext uri="{0D108BD9-81ED-4DB2-BD59-A6C34878D82A}">
                    <a16:rowId xmlns:a16="http://schemas.microsoft.com/office/drawing/2014/main" val="31831118"/>
                  </a:ext>
                </a:extLst>
              </a:tr>
              <a:tr h="648635">
                <a:tc>
                  <a:txBody>
                    <a:bodyPr/>
                    <a:lstStyle/>
                    <a:p>
                      <a:pPr>
                        <a:lnSpc>
                          <a:spcPct val="150000"/>
                        </a:lnSpc>
                        <a:spcAft>
                          <a:spcPts val="0"/>
                        </a:spcAft>
                      </a:pPr>
                      <a:r>
                        <a:rPr lang="bg-BG" sz="1600" b="1" kern="1200" spc="15" dirty="0">
                          <a:solidFill>
                            <a:schemeClr val="dk1"/>
                          </a:solidFill>
                          <a:effectLst/>
                          <a:latin typeface="+mn-lt"/>
                          <a:ea typeface="+mn-ea"/>
                          <a:cs typeface="+mn-cs"/>
                        </a:rPr>
                        <a:t>“</a:t>
                      </a:r>
                      <a:r>
                        <a:rPr lang="bg-BG" sz="1600" b="1" kern="1200" spc="15" dirty="0" err="1">
                          <a:solidFill>
                            <a:schemeClr val="dk1"/>
                          </a:solidFill>
                          <a:effectLst/>
                          <a:latin typeface="+mn-lt"/>
                          <a:ea typeface="+mn-ea"/>
                          <a:cs typeface="+mn-cs"/>
                        </a:rPr>
                        <a:t>Be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yourself</a:t>
                      </a:r>
                      <a:r>
                        <a:rPr lang="bg-BG" sz="1600" b="1" kern="1200" spc="15" dirty="0">
                          <a:solidFill>
                            <a:schemeClr val="dk1"/>
                          </a:solidFill>
                          <a:effectLst/>
                          <a:latin typeface="+mn-lt"/>
                          <a:ea typeface="+mn-ea"/>
                          <a:cs typeface="+mn-cs"/>
                        </a:rPr>
                        <a:t>.</a:t>
                      </a:r>
                    </a:p>
                  </a:txBody>
                  <a:tcPr marL="39201" marR="39201" marT="0" marB="0"/>
                </a:tc>
                <a:tc>
                  <a:txBody>
                    <a:bodyPr/>
                    <a:lstStyle/>
                    <a:p>
                      <a:pPr>
                        <a:lnSpc>
                          <a:spcPct val="150000"/>
                        </a:lnSpc>
                        <a:spcAft>
                          <a:spcPts val="0"/>
                        </a:spcAft>
                      </a:pPr>
                      <a:r>
                        <a:rPr lang="bg-BG" sz="1600" b="1" kern="1200" spc="15">
                          <a:solidFill>
                            <a:schemeClr val="dk1"/>
                          </a:solidFill>
                          <a:effectLst/>
                          <a:latin typeface="+mn-lt"/>
                          <a:ea typeface="+mn-ea"/>
                          <a:cs typeface="+mn-cs"/>
                        </a:rPr>
                        <a:t>two evils, is still choosing evil.” – Jerry Garcia</a:t>
                      </a:r>
                    </a:p>
                  </a:txBody>
                  <a:tcPr marL="39201" marR="39201" marT="0" marB="0"/>
                </a:tc>
                <a:extLst>
                  <a:ext uri="{0D108BD9-81ED-4DB2-BD59-A6C34878D82A}">
                    <a16:rowId xmlns:a16="http://schemas.microsoft.com/office/drawing/2014/main" val="3637485553"/>
                  </a:ext>
                </a:extLst>
              </a:tr>
              <a:tr h="736728">
                <a:tc>
                  <a:txBody>
                    <a:bodyPr/>
                    <a:lstStyle/>
                    <a:p>
                      <a:pPr>
                        <a:lnSpc>
                          <a:spcPct val="150000"/>
                        </a:lnSpc>
                        <a:spcAft>
                          <a:spcPts val="0"/>
                        </a:spcAft>
                      </a:pPr>
                      <a:r>
                        <a:rPr lang="bg-BG" sz="1600" b="1" kern="1200" spc="15" dirty="0">
                          <a:solidFill>
                            <a:schemeClr val="dk1"/>
                          </a:solidFill>
                          <a:effectLst/>
                          <a:latin typeface="+mn-lt"/>
                          <a:ea typeface="+mn-ea"/>
                          <a:cs typeface="+mn-cs"/>
                        </a:rPr>
                        <a:t>“</a:t>
                      </a:r>
                      <a:r>
                        <a:rPr lang="bg-BG" sz="1600" b="1" kern="1200" spc="15" dirty="0" err="1">
                          <a:solidFill>
                            <a:schemeClr val="dk1"/>
                          </a:solidFill>
                          <a:effectLst/>
                          <a:latin typeface="+mn-lt"/>
                          <a:ea typeface="+mn-ea"/>
                          <a:cs typeface="+mn-cs"/>
                        </a:rPr>
                        <a:t>Isn’t</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it</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funny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how</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day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by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day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nothing</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changes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but</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when</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look</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back</a:t>
                      </a:r>
                      <a:endParaRPr lang="bg-BG" sz="1600" b="1" kern="1200" spc="15" dirty="0">
                        <a:solidFill>
                          <a:schemeClr val="dk1"/>
                        </a:solidFill>
                        <a:effectLst/>
                        <a:latin typeface="+mn-lt"/>
                        <a:ea typeface="+mn-ea"/>
                        <a:cs typeface="+mn-cs"/>
                      </a:endParaRPr>
                    </a:p>
                  </a:txBody>
                  <a:tcPr marL="39201" marR="39201" marT="0" marB="0"/>
                </a:tc>
                <a:tc>
                  <a:txBody>
                    <a:bodyPr/>
                    <a:lstStyle/>
                    <a:p>
                      <a:pPr>
                        <a:lnSpc>
                          <a:spcPct val="150000"/>
                        </a:lnSpc>
                        <a:spcAft>
                          <a:spcPts val="0"/>
                        </a:spcAft>
                      </a:pPr>
                      <a:r>
                        <a:rPr lang="bg-BG" sz="1600" b="1" kern="1200" spc="15">
                          <a:solidFill>
                            <a:schemeClr val="dk1"/>
                          </a:solidFill>
                          <a:effectLst/>
                          <a:latin typeface="+mn-lt"/>
                          <a:ea typeface="+mn-ea"/>
                          <a:cs typeface="+mn-cs"/>
                        </a:rPr>
                        <a:t>all week for Friday, all year for summer, all life for happiness.”</a:t>
                      </a:r>
                      <a:r>
                        <a:rPr lang="en-US" sz="1600" b="1" kern="1200" spc="15">
                          <a:solidFill>
                            <a:schemeClr val="dk1"/>
                          </a:solidFill>
                          <a:effectLst/>
                          <a:latin typeface="+mn-lt"/>
                          <a:ea typeface="+mn-ea"/>
                          <a:cs typeface="+mn-cs"/>
                        </a:rPr>
                        <a:t> Annonymous</a:t>
                      </a:r>
                      <a:endParaRPr lang="bg-BG" sz="1600" b="1" kern="1200" spc="15">
                        <a:solidFill>
                          <a:schemeClr val="dk1"/>
                        </a:solidFill>
                        <a:effectLst/>
                        <a:latin typeface="+mn-lt"/>
                        <a:ea typeface="+mn-ea"/>
                        <a:cs typeface="+mn-cs"/>
                      </a:endParaRPr>
                    </a:p>
                  </a:txBody>
                  <a:tcPr marL="39201" marR="39201" marT="0" marB="0"/>
                </a:tc>
                <a:extLst>
                  <a:ext uri="{0D108BD9-81ED-4DB2-BD59-A6C34878D82A}">
                    <a16:rowId xmlns:a16="http://schemas.microsoft.com/office/drawing/2014/main" val="1323206774"/>
                  </a:ext>
                </a:extLst>
              </a:tr>
              <a:tr h="972952">
                <a:tc>
                  <a:txBody>
                    <a:bodyPr/>
                    <a:lstStyle/>
                    <a:p>
                      <a:pPr>
                        <a:lnSpc>
                          <a:spcPct val="150000"/>
                        </a:lnSpc>
                        <a:spcAft>
                          <a:spcPts val="0"/>
                        </a:spcAft>
                      </a:pPr>
                      <a:r>
                        <a:rPr lang="bg-BG" sz="1600" b="1" kern="1200" spc="15" dirty="0">
                          <a:solidFill>
                            <a:schemeClr val="dk1"/>
                          </a:solidFill>
                          <a:effectLst/>
                          <a:latin typeface="+mn-lt"/>
                          <a:ea typeface="+mn-ea"/>
                          <a:cs typeface="+mn-cs"/>
                        </a:rPr>
                        <a:t>“</a:t>
                      </a:r>
                      <a:r>
                        <a:rPr lang="bg-BG" sz="1600" b="1" kern="1200" spc="15" dirty="0" err="1">
                          <a:solidFill>
                            <a:schemeClr val="dk1"/>
                          </a:solidFill>
                          <a:effectLst/>
                          <a:latin typeface="+mn-lt"/>
                          <a:ea typeface="+mn-ea"/>
                          <a:cs typeface="+mn-cs"/>
                        </a:rPr>
                        <a:t>But</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who</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prays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for</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Satan</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Who</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in</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eighteen</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centuries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has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had</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common</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humanity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to</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pray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for</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the</a:t>
                      </a:r>
                      <a:endParaRPr lang="bg-BG" sz="1600" b="1" kern="1200" spc="15" dirty="0">
                        <a:solidFill>
                          <a:schemeClr val="dk1"/>
                        </a:solidFill>
                        <a:effectLst/>
                        <a:latin typeface="+mn-lt"/>
                        <a:ea typeface="+mn-ea"/>
                        <a:cs typeface="+mn-cs"/>
                      </a:endParaRPr>
                    </a:p>
                  </a:txBody>
                  <a:tcPr marL="39201" marR="39201" marT="0" marB="0"/>
                </a:tc>
                <a:tc>
                  <a:txBody>
                    <a:bodyPr/>
                    <a:lstStyle/>
                    <a:p>
                      <a:pPr>
                        <a:lnSpc>
                          <a:spcPct val="150000"/>
                        </a:lnSpc>
                        <a:spcAft>
                          <a:spcPts val="0"/>
                        </a:spcAft>
                      </a:pPr>
                      <a:r>
                        <a:rPr lang="bg-BG" sz="1600" b="1" kern="1200" spc="15">
                          <a:solidFill>
                            <a:schemeClr val="dk1"/>
                          </a:solidFill>
                          <a:effectLst/>
                          <a:latin typeface="+mn-lt"/>
                          <a:ea typeface="+mn-ea"/>
                          <a:cs typeface="+mn-cs"/>
                        </a:rPr>
                        <a:t>no moon, and the anger of a gentle man.” ~ Patrick Rothfuss</a:t>
                      </a:r>
                    </a:p>
                  </a:txBody>
                  <a:tcPr marL="39201" marR="39201" marT="0" marB="0"/>
                </a:tc>
                <a:extLst>
                  <a:ext uri="{0D108BD9-81ED-4DB2-BD59-A6C34878D82A}">
                    <a16:rowId xmlns:a16="http://schemas.microsoft.com/office/drawing/2014/main" val="1742047253"/>
                  </a:ext>
                </a:extLst>
              </a:tr>
              <a:tr h="348266">
                <a:tc>
                  <a:txBody>
                    <a:bodyPr/>
                    <a:lstStyle/>
                    <a:p>
                      <a:pPr>
                        <a:lnSpc>
                          <a:spcPct val="150000"/>
                        </a:lnSpc>
                        <a:spcAft>
                          <a:spcPts val="0"/>
                        </a:spcAft>
                      </a:pPr>
                      <a:r>
                        <a:rPr lang="bg-BG" sz="1600" b="1" kern="1200" spc="15">
                          <a:solidFill>
                            <a:schemeClr val="dk1"/>
                          </a:solidFill>
                          <a:effectLst/>
                          <a:latin typeface="+mn-lt"/>
                          <a:ea typeface="+mn-ea"/>
                          <a:cs typeface="+mn-cs"/>
                        </a:rPr>
                        <a:t>“We are all evil in some form or</a:t>
                      </a:r>
                    </a:p>
                  </a:txBody>
                  <a:tcPr marL="39201" marR="39201" marT="0" marB="0"/>
                </a:tc>
                <a:tc>
                  <a:txBody>
                    <a:bodyPr/>
                    <a:lstStyle/>
                    <a:p>
                      <a:pPr>
                        <a:lnSpc>
                          <a:spcPct val="150000"/>
                        </a:lnSpc>
                        <a:spcAft>
                          <a:spcPts val="0"/>
                        </a:spcAft>
                      </a:pPr>
                      <a:r>
                        <a:rPr lang="bg-BG" sz="1600" b="1" kern="1200" spc="15" dirty="0" err="1">
                          <a:solidFill>
                            <a:schemeClr val="dk1"/>
                          </a:solidFill>
                          <a:effectLst/>
                          <a:latin typeface="+mn-lt"/>
                          <a:ea typeface="+mn-ea"/>
                          <a:cs typeface="+mn-cs"/>
                        </a:rPr>
                        <a:t>everything</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is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different</a:t>
                      </a:r>
                      <a:r>
                        <a:rPr lang="bg-BG" sz="1600" b="1" kern="1200" spc="15" dirty="0">
                          <a:solidFill>
                            <a:schemeClr val="dk1"/>
                          </a:solidFill>
                          <a:effectLst/>
                          <a:latin typeface="+mn-lt"/>
                          <a:ea typeface="+mn-ea"/>
                          <a:cs typeface="+mn-cs"/>
                        </a:rPr>
                        <a:t>.” ~ C.S. Lewis</a:t>
                      </a:r>
                    </a:p>
                  </a:txBody>
                  <a:tcPr marL="39201" marR="39201" marT="0" marB="0"/>
                </a:tc>
                <a:extLst>
                  <a:ext uri="{0D108BD9-81ED-4DB2-BD59-A6C34878D82A}">
                    <a16:rowId xmlns:a16="http://schemas.microsoft.com/office/drawing/2014/main" val="4128272852"/>
                  </a:ext>
                </a:extLst>
              </a:tr>
              <a:tr h="648635">
                <a:tc>
                  <a:txBody>
                    <a:bodyPr/>
                    <a:lstStyle/>
                    <a:p>
                      <a:pPr>
                        <a:lnSpc>
                          <a:spcPct val="150000"/>
                        </a:lnSpc>
                        <a:spcAft>
                          <a:spcPts val="0"/>
                        </a:spcAft>
                      </a:pPr>
                      <a:r>
                        <a:rPr lang="bg-BG" sz="1600" b="1" kern="1200" spc="15">
                          <a:solidFill>
                            <a:schemeClr val="dk1"/>
                          </a:solidFill>
                          <a:effectLst/>
                          <a:latin typeface="+mn-lt"/>
                          <a:ea typeface="+mn-ea"/>
                          <a:cs typeface="+mn-cs"/>
                        </a:rPr>
                        <a:t>“Choosing the lesser of</a:t>
                      </a:r>
                    </a:p>
                  </a:txBody>
                  <a:tcPr marL="39201" marR="39201" marT="0" marB="0"/>
                </a:tc>
                <a:tc>
                  <a:txBody>
                    <a:bodyPr/>
                    <a:lstStyle/>
                    <a:p>
                      <a:pPr>
                        <a:lnSpc>
                          <a:spcPct val="150000"/>
                        </a:lnSpc>
                        <a:spcAft>
                          <a:spcPts val="0"/>
                        </a:spcAft>
                      </a:pPr>
                      <a:r>
                        <a:rPr lang="bg-BG" sz="1600" b="1" kern="1200" spc="15" dirty="0" err="1">
                          <a:solidFill>
                            <a:schemeClr val="dk1"/>
                          </a:solidFill>
                          <a:effectLst/>
                          <a:latin typeface="+mn-lt"/>
                          <a:ea typeface="+mn-ea"/>
                          <a:cs typeface="+mn-cs"/>
                        </a:rPr>
                        <a:t>Everyone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else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is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already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taken</a:t>
                      </a:r>
                      <a:r>
                        <a:rPr lang="bg-BG" sz="1600" b="1" kern="1200" spc="15" dirty="0">
                          <a:solidFill>
                            <a:schemeClr val="dk1"/>
                          </a:solidFill>
                          <a:effectLst/>
                          <a:latin typeface="+mn-lt"/>
                          <a:ea typeface="+mn-ea"/>
                          <a:cs typeface="+mn-cs"/>
                        </a:rPr>
                        <a:t>.” – </a:t>
                      </a:r>
                      <a:r>
                        <a:rPr lang="bg-BG" sz="1600" b="1" kern="1200" spc="15" dirty="0" err="1">
                          <a:solidFill>
                            <a:schemeClr val="dk1"/>
                          </a:solidFill>
                          <a:effectLst/>
                          <a:latin typeface="+mn-lt"/>
                          <a:ea typeface="+mn-ea"/>
                          <a:cs typeface="+mn-cs"/>
                        </a:rPr>
                        <a:t>Oscar</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Wilde</a:t>
                      </a:r>
                      <a:endParaRPr lang="bg-BG" sz="1600" b="1" kern="1200" spc="15" dirty="0">
                        <a:solidFill>
                          <a:schemeClr val="dk1"/>
                        </a:solidFill>
                        <a:effectLst/>
                        <a:latin typeface="+mn-lt"/>
                        <a:ea typeface="+mn-ea"/>
                        <a:cs typeface="+mn-cs"/>
                      </a:endParaRPr>
                    </a:p>
                  </a:txBody>
                  <a:tcPr marL="39201" marR="39201" marT="0" marB="0"/>
                </a:tc>
                <a:extLst>
                  <a:ext uri="{0D108BD9-81ED-4DB2-BD59-A6C34878D82A}">
                    <a16:rowId xmlns:a16="http://schemas.microsoft.com/office/drawing/2014/main" val="1232440113"/>
                  </a:ext>
                </a:extLst>
              </a:tr>
              <a:tr h="348266">
                <a:tc>
                  <a:txBody>
                    <a:bodyPr/>
                    <a:lstStyle/>
                    <a:p>
                      <a:pPr>
                        <a:lnSpc>
                          <a:spcPct val="150000"/>
                        </a:lnSpc>
                        <a:spcAft>
                          <a:spcPts val="0"/>
                        </a:spcAft>
                      </a:pPr>
                      <a:r>
                        <a:rPr lang="bg-BG" sz="1600" b="1" kern="1200" spc="15">
                          <a:solidFill>
                            <a:schemeClr val="dk1"/>
                          </a:solidFill>
                          <a:effectLst/>
                          <a:latin typeface="+mn-lt"/>
                          <a:ea typeface="+mn-ea"/>
                          <a:cs typeface="+mn-cs"/>
                        </a:rPr>
                        <a:t>“People wait</a:t>
                      </a:r>
                    </a:p>
                  </a:txBody>
                  <a:tcPr marL="39201" marR="39201" marT="0" marB="0"/>
                </a:tc>
                <a:tc>
                  <a:txBody>
                    <a:bodyPr/>
                    <a:lstStyle/>
                    <a:p>
                      <a:pPr>
                        <a:lnSpc>
                          <a:spcPct val="150000"/>
                        </a:lnSpc>
                        <a:spcAft>
                          <a:spcPts val="0"/>
                        </a:spcAft>
                      </a:pPr>
                      <a:r>
                        <a:rPr lang="bg-BG" sz="1600" b="1" kern="1200" spc="15" dirty="0" err="1">
                          <a:solidFill>
                            <a:schemeClr val="dk1"/>
                          </a:solidFill>
                          <a:effectLst/>
                          <a:latin typeface="+mn-lt"/>
                          <a:ea typeface="+mn-ea"/>
                          <a:cs typeface="+mn-cs"/>
                        </a:rPr>
                        <a:t>his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true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face</a:t>
                      </a:r>
                      <a:r>
                        <a:rPr lang="bg-BG" sz="1600" b="1" kern="1200" spc="15" dirty="0">
                          <a:solidFill>
                            <a:schemeClr val="dk1"/>
                          </a:solidFill>
                          <a:effectLst/>
                          <a:latin typeface="+mn-lt"/>
                          <a:ea typeface="+mn-ea"/>
                          <a:cs typeface="+mn-cs"/>
                        </a:rPr>
                        <a:t>.” – </a:t>
                      </a:r>
                      <a:r>
                        <a:rPr lang="bg-BG" sz="1600" b="1" kern="1200" spc="15" dirty="0" err="1">
                          <a:solidFill>
                            <a:schemeClr val="dk1"/>
                          </a:solidFill>
                          <a:effectLst/>
                          <a:latin typeface="+mn-lt"/>
                          <a:ea typeface="+mn-ea"/>
                          <a:cs typeface="+mn-cs"/>
                        </a:rPr>
                        <a:t>Oscar</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Wilde</a:t>
                      </a:r>
                      <a:endParaRPr lang="bg-BG" sz="1600" b="1" kern="1200" spc="15" dirty="0">
                        <a:solidFill>
                          <a:schemeClr val="dk1"/>
                        </a:solidFill>
                        <a:effectLst/>
                        <a:latin typeface="+mn-lt"/>
                        <a:ea typeface="+mn-ea"/>
                        <a:cs typeface="+mn-cs"/>
                      </a:endParaRPr>
                    </a:p>
                  </a:txBody>
                  <a:tcPr marL="39201" marR="39201" marT="0" marB="0"/>
                </a:tc>
                <a:extLst>
                  <a:ext uri="{0D108BD9-81ED-4DB2-BD59-A6C34878D82A}">
                    <a16:rowId xmlns:a16="http://schemas.microsoft.com/office/drawing/2014/main" val="1865564830"/>
                  </a:ext>
                </a:extLst>
              </a:tr>
              <a:tr h="736728">
                <a:tc>
                  <a:txBody>
                    <a:bodyPr/>
                    <a:lstStyle/>
                    <a:p>
                      <a:pPr>
                        <a:lnSpc>
                          <a:spcPct val="150000"/>
                        </a:lnSpc>
                        <a:spcAft>
                          <a:spcPts val="0"/>
                        </a:spcAft>
                      </a:pPr>
                      <a:r>
                        <a:rPr lang="bg-BG" sz="1600" b="1" kern="1200" spc="15">
                          <a:solidFill>
                            <a:schemeClr val="dk1"/>
                          </a:solidFill>
                          <a:effectLst/>
                          <a:latin typeface="+mn-lt"/>
                          <a:ea typeface="+mn-ea"/>
                          <a:cs typeface="+mn-cs"/>
                        </a:rPr>
                        <a:t>“There are three things all wise men fear: the sea in storm, a night with</a:t>
                      </a:r>
                    </a:p>
                  </a:txBody>
                  <a:tcPr marL="39201" marR="39201" marT="0" marB="0"/>
                </a:tc>
                <a:tc>
                  <a:txBody>
                    <a:bodyPr/>
                    <a:lstStyle/>
                    <a:p>
                      <a:pPr>
                        <a:lnSpc>
                          <a:spcPct val="150000"/>
                        </a:lnSpc>
                        <a:spcAft>
                          <a:spcPts val="0"/>
                        </a:spcAft>
                      </a:pPr>
                      <a:r>
                        <a:rPr lang="bg-BG" sz="1600" b="1" kern="1200" spc="15" dirty="0" err="1">
                          <a:solidFill>
                            <a:schemeClr val="dk1"/>
                          </a:solidFill>
                          <a:effectLst/>
                          <a:latin typeface="+mn-lt"/>
                          <a:ea typeface="+mn-ea"/>
                          <a:cs typeface="+mn-cs"/>
                        </a:rPr>
                        <a:t>those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that</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think</a:t>
                      </a:r>
                      <a:r>
                        <a:rPr lang="bg-BG" sz="1600" b="1" kern="1200" spc="15" dirty="0">
                          <a:solidFill>
                            <a:schemeClr val="dk1"/>
                          </a:solidFill>
                          <a:effectLst/>
                          <a:latin typeface="+mn-lt"/>
                          <a:ea typeface="+mn-ea"/>
                          <a:cs typeface="+mn-cs"/>
                        </a:rPr>
                        <a:t>, a </a:t>
                      </a:r>
                      <a:r>
                        <a:rPr lang="bg-BG" sz="1600" b="1" kern="1200" spc="15" dirty="0" err="1">
                          <a:solidFill>
                            <a:schemeClr val="dk1"/>
                          </a:solidFill>
                          <a:effectLst/>
                          <a:latin typeface="+mn-lt"/>
                          <a:ea typeface="+mn-ea"/>
                          <a:cs typeface="+mn-cs"/>
                        </a:rPr>
                        <a:t>tragedy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to</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those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that</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feel</a:t>
                      </a:r>
                      <a:r>
                        <a:rPr lang="bg-BG" sz="1600" b="1" kern="1200" spc="15" dirty="0">
                          <a:solidFill>
                            <a:schemeClr val="dk1"/>
                          </a:solidFill>
                          <a:effectLst/>
                          <a:latin typeface="+mn-lt"/>
                          <a:ea typeface="+mn-ea"/>
                          <a:cs typeface="+mn-cs"/>
                        </a:rPr>
                        <a:t>.” – </a:t>
                      </a:r>
                      <a:r>
                        <a:rPr lang="bg-BG" sz="1600" b="1" kern="1200" spc="15" dirty="0" err="1">
                          <a:solidFill>
                            <a:schemeClr val="dk1"/>
                          </a:solidFill>
                          <a:effectLst/>
                          <a:latin typeface="+mn-lt"/>
                          <a:ea typeface="+mn-ea"/>
                          <a:cs typeface="+mn-cs"/>
                        </a:rPr>
                        <a:t>Horace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Walpole</a:t>
                      </a:r>
                      <a:endParaRPr lang="bg-BG" sz="1600" b="1" kern="1200" spc="15" dirty="0">
                        <a:solidFill>
                          <a:schemeClr val="dk1"/>
                        </a:solidFill>
                        <a:effectLst/>
                        <a:latin typeface="+mn-lt"/>
                        <a:ea typeface="+mn-ea"/>
                        <a:cs typeface="+mn-cs"/>
                      </a:endParaRPr>
                    </a:p>
                  </a:txBody>
                  <a:tcPr marL="39201" marR="39201" marT="0" marB="0"/>
                </a:tc>
                <a:extLst>
                  <a:ext uri="{0D108BD9-81ED-4DB2-BD59-A6C34878D82A}">
                    <a16:rowId xmlns:a16="http://schemas.microsoft.com/office/drawing/2014/main" val="2468719055"/>
                  </a:ext>
                </a:extLst>
              </a:tr>
              <a:tr h="810793">
                <a:tc>
                  <a:txBody>
                    <a:bodyPr/>
                    <a:lstStyle/>
                    <a:p>
                      <a:pPr>
                        <a:lnSpc>
                          <a:spcPct val="150000"/>
                        </a:lnSpc>
                        <a:spcAft>
                          <a:spcPts val="0"/>
                        </a:spcAft>
                      </a:pPr>
                      <a:r>
                        <a:rPr lang="bg-BG" sz="1600" b="1" kern="1200" spc="15">
                          <a:solidFill>
                            <a:schemeClr val="dk1"/>
                          </a:solidFill>
                          <a:effectLst/>
                          <a:latin typeface="+mn-lt"/>
                          <a:ea typeface="+mn-ea"/>
                          <a:cs typeface="+mn-cs"/>
                        </a:rPr>
                        <a:t>“The world is a comedy to</a:t>
                      </a:r>
                    </a:p>
                  </a:txBody>
                  <a:tcPr marL="39201" marR="39201" marT="0" marB="0"/>
                </a:tc>
                <a:tc>
                  <a:txBody>
                    <a:bodyPr/>
                    <a:lstStyle/>
                    <a:p>
                      <a:pPr>
                        <a:lnSpc>
                          <a:spcPct val="150000"/>
                        </a:lnSpc>
                        <a:spcAft>
                          <a:spcPts val="0"/>
                        </a:spcAft>
                      </a:pPr>
                      <a:r>
                        <a:rPr lang="bg-BG" sz="1600" b="1" kern="1200" spc="15" dirty="0" err="1">
                          <a:solidFill>
                            <a:schemeClr val="dk1"/>
                          </a:solidFill>
                          <a:effectLst/>
                          <a:latin typeface="+mn-lt"/>
                          <a:ea typeface="+mn-ea"/>
                          <a:cs typeface="+mn-cs"/>
                        </a:rPr>
                        <a:t>my</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forgiveness</a:t>
                      </a:r>
                      <a:r>
                        <a:rPr lang="bg-BG" sz="1600" b="1" kern="1200" spc="15" dirty="0">
                          <a:solidFill>
                            <a:schemeClr val="dk1"/>
                          </a:solidFill>
                          <a:effectLst/>
                          <a:latin typeface="+mn-lt"/>
                          <a:ea typeface="+mn-ea"/>
                          <a:cs typeface="+mn-cs"/>
                        </a:rPr>
                        <a:t>.” ~ </a:t>
                      </a:r>
                      <a:r>
                        <a:rPr lang="bg-BG" sz="1600" b="1" kern="1200" spc="15" dirty="0" err="1">
                          <a:solidFill>
                            <a:schemeClr val="dk1"/>
                          </a:solidFill>
                          <a:effectLst/>
                          <a:latin typeface="+mn-lt"/>
                          <a:ea typeface="+mn-ea"/>
                          <a:cs typeface="+mn-cs"/>
                        </a:rPr>
                        <a:t>carved</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on</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the</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walls</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of</a:t>
                      </a:r>
                      <a:r>
                        <a:rPr lang="bg-BG" sz="1600" b="1" kern="1200" spc="15" dirty="0">
                          <a:solidFill>
                            <a:schemeClr val="dk1"/>
                          </a:solidFill>
                          <a:effectLst/>
                          <a:latin typeface="+mn-lt"/>
                          <a:ea typeface="+mn-ea"/>
                          <a:cs typeface="+mn-cs"/>
                        </a:rPr>
                        <a:t> a </a:t>
                      </a:r>
                      <a:r>
                        <a:rPr lang="bg-BG" sz="1600" b="1" kern="1200" spc="15" dirty="0" err="1">
                          <a:solidFill>
                            <a:schemeClr val="dk1"/>
                          </a:solidFill>
                          <a:effectLst/>
                          <a:latin typeface="+mn-lt"/>
                          <a:ea typeface="+mn-ea"/>
                          <a:cs typeface="+mn-cs"/>
                        </a:rPr>
                        <a:t>concentration</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camp</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cell</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during</a:t>
                      </a:r>
                      <a:r>
                        <a:rPr lang="bg-BG" sz="1600" b="1" kern="1200" spc="15" dirty="0">
                          <a:solidFill>
                            <a:schemeClr val="dk1"/>
                          </a:solidFill>
                          <a:effectLst/>
                          <a:latin typeface="+mn-lt"/>
                          <a:ea typeface="+mn-ea"/>
                          <a:cs typeface="+mn-cs"/>
                        </a:rPr>
                        <a:t> WWII </a:t>
                      </a:r>
                      <a:r>
                        <a:rPr lang="bg-BG" sz="1600" b="1" kern="1200" spc="15" dirty="0" err="1">
                          <a:solidFill>
                            <a:schemeClr val="dk1"/>
                          </a:solidFill>
                          <a:effectLst/>
                          <a:latin typeface="+mn-lt"/>
                          <a:ea typeface="+mn-ea"/>
                          <a:cs typeface="+mn-cs"/>
                        </a:rPr>
                        <a:t>by</a:t>
                      </a:r>
                      <a:r>
                        <a:rPr lang="bg-BG" sz="1600" b="1" kern="1200" spc="15" dirty="0">
                          <a:solidFill>
                            <a:schemeClr val="dk1"/>
                          </a:solidFill>
                          <a:effectLst/>
                          <a:latin typeface="+mn-lt"/>
                          <a:ea typeface="+mn-ea"/>
                          <a:cs typeface="+mn-cs"/>
                        </a:rPr>
                        <a:t> a </a:t>
                      </a:r>
                      <a:r>
                        <a:rPr lang="bg-BG" sz="1600" b="1" kern="1200" spc="15" dirty="0" err="1">
                          <a:solidFill>
                            <a:schemeClr val="dk1"/>
                          </a:solidFill>
                          <a:effectLst/>
                          <a:latin typeface="+mn-lt"/>
                          <a:ea typeface="+mn-ea"/>
                          <a:cs typeface="+mn-cs"/>
                        </a:rPr>
                        <a:t>Jewish</a:t>
                      </a:r>
                      <a:r>
                        <a:rPr lang="bg-BG" sz="1600" b="1" kern="1200" spc="15" dirty="0">
                          <a:solidFill>
                            <a:schemeClr val="dk1"/>
                          </a:solidFill>
                          <a:effectLst/>
                          <a:latin typeface="+mn-lt"/>
                          <a:ea typeface="+mn-ea"/>
                          <a:cs typeface="+mn-cs"/>
                        </a:rPr>
                        <a:t> </a:t>
                      </a:r>
                      <a:r>
                        <a:rPr lang="bg-BG" sz="1600" b="1" kern="1200" spc="15" dirty="0" err="1">
                          <a:solidFill>
                            <a:schemeClr val="dk1"/>
                          </a:solidFill>
                          <a:effectLst/>
                          <a:latin typeface="+mn-lt"/>
                          <a:ea typeface="+mn-ea"/>
                          <a:cs typeface="+mn-cs"/>
                        </a:rPr>
                        <a:t>prisoner</a:t>
                      </a:r>
                      <a:r>
                        <a:rPr lang="bg-BG" sz="1600" b="1" kern="1200" spc="15" dirty="0">
                          <a:solidFill>
                            <a:schemeClr val="dk1"/>
                          </a:solidFill>
                          <a:effectLst/>
                          <a:latin typeface="+mn-lt"/>
                          <a:ea typeface="+mn-ea"/>
                          <a:cs typeface="+mn-cs"/>
                        </a:rPr>
                        <a:t>.</a:t>
                      </a:r>
                    </a:p>
                  </a:txBody>
                  <a:tcPr marL="39201" marR="39201" marT="0" marB="0"/>
                </a:tc>
                <a:extLst>
                  <a:ext uri="{0D108BD9-81ED-4DB2-BD59-A6C34878D82A}">
                    <a16:rowId xmlns:a16="http://schemas.microsoft.com/office/drawing/2014/main" val="1985351764"/>
                  </a:ext>
                </a:extLst>
              </a:tr>
            </a:tbl>
          </a:graphicData>
        </a:graphic>
      </p:graphicFrame>
    </p:spTree>
    <p:extLst>
      <p:ext uri="{BB962C8B-B14F-4D97-AF65-F5344CB8AC3E}">
        <p14:creationId xmlns:p14="http://schemas.microsoft.com/office/powerpoint/2010/main" val="6955917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ово поле 4">
            <a:extLst>
              <a:ext uri="{FF2B5EF4-FFF2-40B4-BE49-F238E27FC236}">
                <a16:creationId xmlns:a16="http://schemas.microsoft.com/office/drawing/2014/main" id="{9907D441-547E-4852-9C4D-DF9729584F5E}"/>
              </a:ext>
            </a:extLst>
          </p:cNvPr>
          <p:cNvSpPr txBox="1"/>
          <p:nvPr/>
        </p:nvSpPr>
        <p:spPr>
          <a:xfrm>
            <a:off x="177800" y="181957"/>
            <a:ext cx="11836400" cy="649408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sz="3200" b="1" dirty="0">
                <a:solidFill>
                  <a:srgbClr val="00B0F0"/>
                </a:solidFill>
                <a:latin typeface="Modern Love" panose="04090805081005020601" pitchFamily="82" charset="0"/>
              </a:rPr>
              <a:t>Determiners in English</a:t>
            </a:r>
          </a:p>
          <a:p>
            <a:endParaRPr lang="en-US" sz="3200" b="1" dirty="0">
              <a:latin typeface="Modern Love" panose="04090805081005020601" pitchFamily="82" charset="0"/>
            </a:endParaRPr>
          </a:p>
          <a:p>
            <a:r>
              <a:rPr lang="en-US" sz="3200" b="1" dirty="0">
                <a:solidFill>
                  <a:schemeClr val="accent1">
                    <a:lumMod val="75000"/>
                  </a:schemeClr>
                </a:solidFill>
                <a:latin typeface="Modern Love" panose="04090805081005020601" pitchFamily="82" charset="0"/>
              </a:rPr>
              <a:t>Definite article : the</a:t>
            </a:r>
          </a:p>
          <a:p>
            <a:r>
              <a:rPr lang="en-US" sz="3200" b="1" dirty="0">
                <a:solidFill>
                  <a:schemeClr val="accent1">
                    <a:lumMod val="75000"/>
                  </a:schemeClr>
                </a:solidFill>
                <a:latin typeface="Modern Love" panose="04090805081005020601" pitchFamily="82" charset="0"/>
              </a:rPr>
              <a:t>Indefinite articles : a, an</a:t>
            </a:r>
          </a:p>
          <a:p>
            <a:r>
              <a:rPr lang="en-US" sz="3200" b="1" dirty="0">
                <a:solidFill>
                  <a:schemeClr val="accent1">
                    <a:lumMod val="75000"/>
                  </a:schemeClr>
                </a:solidFill>
                <a:latin typeface="Modern Love" panose="04090805081005020601" pitchFamily="82" charset="0"/>
              </a:rPr>
              <a:t>Demonstratives: this, that, these, those</a:t>
            </a:r>
          </a:p>
          <a:p>
            <a:r>
              <a:rPr lang="en-US" sz="3200" b="1" dirty="0">
                <a:solidFill>
                  <a:schemeClr val="accent1">
                    <a:lumMod val="75000"/>
                  </a:schemeClr>
                </a:solidFill>
                <a:latin typeface="Modern Love" panose="04090805081005020601" pitchFamily="82" charset="0"/>
              </a:rPr>
              <a:t>Pronouns and possessive determiners : my, your, his, her, its, our, their;</a:t>
            </a:r>
          </a:p>
          <a:p>
            <a:r>
              <a:rPr lang="en-US" sz="3200" b="1" dirty="0">
                <a:solidFill>
                  <a:schemeClr val="accent1">
                    <a:lumMod val="75000"/>
                  </a:schemeClr>
                </a:solidFill>
                <a:latin typeface="Modern Love" panose="04090805081005020601" pitchFamily="82" charset="0"/>
              </a:rPr>
              <a:t>Quantifiers: a few, a little, much, many, a lot of, most, some, any, enough</a:t>
            </a:r>
          </a:p>
          <a:p>
            <a:r>
              <a:rPr lang="en-US" sz="3200" b="1" dirty="0">
                <a:solidFill>
                  <a:schemeClr val="accent1">
                    <a:lumMod val="75000"/>
                  </a:schemeClr>
                </a:solidFill>
                <a:latin typeface="Modern Love" panose="04090805081005020601" pitchFamily="82" charset="0"/>
              </a:rPr>
              <a:t>Numbers: one, ten, thirty</a:t>
            </a:r>
          </a:p>
          <a:p>
            <a:r>
              <a:rPr lang="en-US" sz="3200" b="1" dirty="0">
                <a:solidFill>
                  <a:schemeClr val="accent1">
                    <a:lumMod val="75000"/>
                  </a:schemeClr>
                </a:solidFill>
                <a:latin typeface="Modern Love" panose="04090805081005020601" pitchFamily="82" charset="0"/>
              </a:rPr>
              <a:t>Distributives: all, both, half, either, neither, each, every</a:t>
            </a:r>
          </a:p>
          <a:p>
            <a:r>
              <a:rPr lang="en-US" sz="3200" b="1" dirty="0">
                <a:solidFill>
                  <a:schemeClr val="accent1">
                    <a:lumMod val="75000"/>
                  </a:schemeClr>
                </a:solidFill>
                <a:latin typeface="Modern Love" panose="04090805081005020601" pitchFamily="82" charset="0"/>
              </a:rPr>
              <a:t>Difference words: other, another</a:t>
            </a:r>
          </a:p>
          <a:p>
            <a:r>
              <a:rPr lang="en-US" sz="3200" b="1" dirty="0">
                <a:solidFill>
                  <a:schemeClr val="accent1">
                    <a:lumMod val="75000"/>
                  </a:schemeClr>
                </a:solidFill>
                <a:latin typeface="Modern Love" panose="04090805081005020601" pitchFamily="82" charset="0"/>
              </a:rPr>
              <a:t>Pre-determiners: such, what, rather, quite</a:t>
            </a:r>
          </a:p>
        </p:txBody>
      </p:sp>
    </p:spTree>
    <p:extLst>
      <p:ext uri="{BB962C8B-B14F-4D97-AF65-F5344CB8AC3E}">
        <p14:creationId xmlns:p14="http://schemas.microsoft.com/office/powerpoint/2010/main" val="3387394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a:extLst>
              <a:ext uri="{FF2B5EF4-FFF2-40B4-BE49-F238E27FC236}">
                <a16:creationId xmlns:a16="http://schemas.microsoft.com/office/drawing/2014/main" id="{104C91D9-704A-4935-94C8-029F79455876}"/>
              </a:ext>
            </a:extLst>
          </p:cNvPr>
          <p:cNvSpPr txBox="1"/>
          <p:nvPr/>
        </p:nvSpPr>
        <p:spPr>
          <a:xfrm>
            <a:off x="342900" y="2521059"/>
            <a:ext cx="11506200" cy="181588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l">
              <a:buFont typeface="Arial" panose="020B0604020202020204" pitchFamily="34" charset="0"/>
              <a:buChar char="•"/>
            </a:pPr>
            <a:endParaRPr lang="en-US" sz="2800" b="1" i="0" u="none" strike="noStrike" dirty="0">
              <a:solidFill>
                <a:srgbClr val="009EEB"/>
              </a:solidFill>
              <a:effectLst/>
              <a:latin typeface="EF Circular Latin"/>
              <a:hlinkClick r:id="rId2"/>
            </a:endParaRPr>
          </a:p>
          <a:p>
            <a:pPr algn="l">
              <a:buFont typeface="Arial" panose="020B0604020202020204" pitchFamily="34" charset="0"/>
              <a:buChar char="•"/>
            </a:pPr>
            <a:r>
              <a:rPr lang="en-US" sz="2800" b="1" i="0" u="none" strike="noStrike" dirty="0">
                <a:solidFill>
                  <a:srgbClr val="009EEB"/>
                </a:solidFill>
                <a:effectLst/>
                <a:latin typeface="Modern Love" panose="04090805081005020601" pitchFamily="82" charset="0"/>
                <a:hlinkClick r:id="rId2"/>
              </a:rPr>
              <a:t>Definite article</a:t>
            </a:r>
            <a:r>
              <a:rPr lang="en-US" sz="2800" b="0" i="0" dirty="0">
                <a:solidFill>
                  <a:srgbClr val="191919"/>
                </a:solidFill>
                <a:effectLst/>
                <a:latin typeface="Modern Love" panose="04090805081005020601" pitchFamily="82" charset="0"/>
              </a:rPr>
              <a:t> </a:t>
            </a:r>
            <a:r>
              <a:rPr lang="en-US" sz="2800" b="0" i="0" dirty="0">
                <a:solidFill>
                  <a:schemeClr val="accent1">
                    <a:lumMod val="75000"/>
                  </a:schemeClr>
                </a:solidFill>
                <a:effectLst/>
                <a:latin typeface="Modern Love" panose="04090805081005020601" pitchFamily="82" charset="0"/>
              </a:rPr>
              <a:t>: the</a:t>
            </a:r>
          </a:p>
          <a:p>
            <a:pPr algn="l">
              <a:buFont typeface="Arial" panose="020B0604020202020204" pitchFamily="34" charset="0"/>
              <a:buChar char="•"/>
            </a:pPr>
            <a:r>
              <a:rPr lang="en-US" sz="2800" b="1" i="0" u="none" strike="noStrike" dirty="0">
                <a:solidFill>
                  <a:srgbClr val="009EEB"/>
                </a:solidFill>
                <a:effectLst/>
                <a:latin typeface="Modern Love" panose="04090805081005020601" pitchFamily="82" charset="0"/>
                <a:hlinkClick r:id="rId3"/>
              </a:rPr>
              <a:t>Indefinite articles</a:t>
            </a:r>
            <a:r>
              <a:rPr lang="en-US" sz="2800" b="0" i="0" dirty="0">
                <a:solidFill>
                  <a:srgbClr val="191919"/>
                </a:solidFill>
                <a:effectLst/>
                <a:latin typeface="Modern Love" panose="04090805081005020601" pitchFamily="82" charset="0"/>
              </a:rPr>
              <a:t> </a:t>
            </a:r>
            <a:r>
              <a:rPr lang="en-US" sz="2800" b="0" i="0" dirty="0">
                <a:solidFill>
                  <a:schemeClr val="accent1">
                    <a:lumMod val="75000"/>
                  </a:schemeClr>
                </a:solidFill>
                <a:effectLst/>
                <a:latin typeface="Modern Love" panose="04090805081005020601" pitchFamily="82" charset="0"/>
              </a:rPr>
              <a:t>: a, an</a:t>
            </a:r>
          </a:p>
          <a:p>
            <a:endParaRPr lang="en-US" sz="2800" dirty="0"/>
          </a:p>
        </p:txBody>
      </p:sp>
    </p:spTree>
    <p:extLst>
      <p:ext uri="{BB962C8B-B14F-4D97-AF65-F5344CB8AC3E}">
        <p14:creationId xmlns:p14="http://schemas.microsoft.com/office/powerpoint/2010/main" val="36317568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a:extLst>
              <a:ext uri="{FF2B5EF4-FFF2-40B4-BE49-F238E27FC236}">
                <a16:creationId xmlns:a16="http://schemas.microsoft.com/office/drawing/2014/main" id="{7C469CF9-7318-4F8A-8924-768F5E94DFC9}"/>
              </a:ext>
            </a:extLst>
          </p:cNvPr>
          <p:cNvSpPr txBox="1"/>
          <p:nvPr/>
        </p:nvSpPr>
        <p:spPr>
          <a:xfrm>
            <a:off x="342900" y="304800"/>
            <a:ext cx="11487150" cy="609397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endParaRPr lang="en-US" sz="2400" b="1" dirty="0">
              <a:solidFill>
                <a:srgbClr val="00B050"/>
              </a:solidFill>
              <a:latin typeface="Modern Love" panose="04090805081005020601" pitchFamily="82" charset="0"/>
              <a:cs typeface="Kartika" panose="020B0502040204020203" pitchFamily="18" charset="0"/>
            </a:endParaRPr>
          </a:p>
          <a:p>
            <a:pPr algn="ctr"/>
            <a:r>
              <a:rPr lang="en-US" sz="2400" b="1" dirty="0">
                <a:solidFill>
                  <a:srgbClr val="00B050"/>
                </a:solidFill>
                <a:latin typeface="Modern Love" panose="04090805081005020601" pitchFamily="82" charset="0"/>
                <a:cs typeface="Kartika" panose="020B0502040204020203" pitchFamily="18" charset="0"/>
              </a:rPr>
              <a:t>Demonstratives (Demonstrative pronouns and Adverbs) </a:t>
            </a:r>
          </a:p>
          <a:p>
            <a:endParaRPr lang="en-US" b="1" dirty="0">
              <a:latin typeface="Modern Love" panose="04090805081005020601" pitchFamily="82" charset="0"/>
              <a:cs typeface="Kartika" panose="020B0502040204020203" pitchFamily="18" charset="0"/>
            </a:endParaRPr>
          </a:p>
          <a:p>
            <a:r>
              <a:rPr lang="en-US" dirty="0">
                <a:solidFill>
                  <a:srgbClr val="7030A0"/>
                </a:solidFill>
                <a:latin typeface="Modern Love" panose="04090805081005020601" pitchFamily="82" charset="0"/>
                <a:cs typeface="Kartika" panose="020B0502040204020203" pitchFamily="18" charset="0"/>
              </a:rPr>
              <a:t>These determiners indicate proximity (physical/psychological) in relation to the speaker. </a:t>
            </a:r>
          </a:p>
          <a:p>
            <a:r>
              <a:rPr lang="en-US" dirty="0">
                <a:solidFill>
                  <a:srgbClr val="7030A0"/>
                </a:solidFill>
                <a:latin typeface="Modern Love" panose="04090805081005020601" pitchFamily="82" charset="0"/>
                <a:cs typeface="Kartika" panose="020B0502040204020203" pitchFamily="18" charset="0"/>
              </a:rPr>
              <a:t>They can refer to objects as well as to abstract concepts but can also serve as time reference words (for events in the long gone past or recent/present events. </a:t>
            </a:r>
          </a:p>
          <a:p>
            <a:endParaRPr lang="en-US" b="1" dirty="0">
              <a:latin typeface="Modern Love" panose="04090805081005020601" pitchFamily="82" charset="0"/>
              <a:cs typeface="Kartika" panose="020B0502040204020203" pitchFamily="18" charset="0"/>
            </a:endParaRPr>
          </a:p>
          <a:p>
            <a:r>
              <a:rPr lang="en-US" b="1" i="1" dirty="0">
                <a:solidFill>
                  <a:srgbClr val="00B0F0"/>
                </a:solidFill>
                <a:latin typeface="Modern Love" panose="04090805081005020601" pitchFamily="82" charset="0"/>
                <a:cs typeface="Kartika" panose="020B0502040204020203" pitchFamily="18" charset="0"/>
              </a:rPr>
              <a:t>Examples</a:t>
            </a:r>
            <a:r>
              <a:rPr lang="en-US" b="1" dirty="0">
                <a:solidFill>
                  <a:srgbClr val="00B0F0"/>
                </a:solidFill>
                <a:latin typeface="Modern Love" panose="04090805081005020601" pitchFamily="82" charset="0"/>
                <a:cs typeface="Kartika" panose="020B0502040204020203" pitchFamily="18" charset="0"/>
              </a:rPr>
              <a:t>:</a:t>
            </a:r>
          </a:p>
          <a:p>
            <a:endParaRPr lang="en-US" b="1" dirty="0">
              <a:latin typeface="Modern Love" panose="04090805081005020601" pitchFamily="82" charset="0"/>
              <a:cs typeface="Kartika" panose="020B0502040204020203" pitchFamily="18" charset="0"/>
            </a:endParaRPr>
          </a:p>
          <a:p>
            <a:r>
              <a:rPr lang="en-US" b="1" dirty="0">
                <a:solidFill>
                  <a:schemeClr val="accent1">
                    <a:lumMod val="75000"/>
                  </a:schemeClr>
                </a:solidFill>
                <a:latin typeface="Modern Love" panose="04090805081005020601" pitchFamily="82" charset="0"/>
                <a:cs typeface="Kartika" panose="020B0502040204020203" pitchFamily="18" charset="0"/>
              </a:rPr>
              <a:t>Don’t you remember Alex, this </a:t>
            </a:r>
            <a:r>
              <a:rPr lang="en-US" b="1" dirty="0">
                <a:solidFill>
                  <a:srgbClr val="7030A0"/>
                </a:solidFill>
                <a:latin typeface="Modern Love" panose="04090805081005020601" pitchFamily="82" charset="0"/>
                <a:cs typeface="Kartika" panose="020B0502040204020203" pitchFamily="18" charset="0"/>
              </a:rPr>
              <a:t>friend</a:t>
            </a:r>
            <a:r>
              <a:rPr lang="en-US" b="1" dirty="0">
                <a:latin typeface="Modern Love" panose="04090805081005020601" pitchFamily="82" charset="0"/>
                <a:cs typeface="Kartika" panose="020B0502040204020203" pitchFamily="18" charset="0"/>
              </a:rPr>
              <a:t> </a:t>
            </a:r>
            <a:r>
              <a:rPr lang="en-US" b="1" dirty="0">
                <a:solidFill>
                  <a:schemeClr val="accent1">
                    <a:lumMod val="75000"/>
                  </a:schemeClr>
                </a:solidFill>
                <a:latin typeface="Modern Love" panose="04090805081005020601" pitchFamily="82" charset="0"/>
                <a:cs typeface="Kartika" panose="020B0502040204020203" pitchFamily="18" charset="0"/>
              </a:rPr>
              <a:t>of mine who always calls at weird hours, forgetting that, unlike him, I sleep at night? Take these </a:t>
            </a:r>
            <a:r>
              <a:rPr lang="en-US" b="1" dirty="0">
                <a:solidFill>
                  <a:srgbClr val="00B0F0"/>
                </a:solidFill>
                <a:latin typeface="Modern Love" panose="04090805081005020601" pitchFamily="82" charset="0"/>
                <a:cs typeface="Kartika" panose="020B0502040204020203" pitchFamily="18" charset="0"/>
              </a:rPr>
              <a:t>urgent</a:t>
            </a:r>
            <a:r>
              <a:rPr lang="en-US" b="1" dirty="0">
                <a:latin typeface="Modern Love" panose="04090805081005020601" pitchFamily="82" charset="0"/>
                <a:cs typeface="Kartika" panose="020B0502040204020203" pitchFamily="18" charset="0"/>
              </a:rPr>
              <a:t> </a:t>
            </a:r>
            <a:r>
              <a:rPr lang="en-US" b="1" dirty="0">
                <a:solidFill>
                  <a:srgbClr val="7030A0"/>
                </a:solidFill>
                <a:latin typeface="Modern Love" panose="04090805081005020601" pitchFamily="82" charset="0"/>
                <a:cs typeface="Kartika" panose="020B0502040204020203" pitchFamily="18" charset="0"/>
              </a:rPr>
              <a:t>requests</a:t>
            </a:r>
            <a:r>
              <a:rPr lang="en-US" b="1" dirty="0">
                <a:latin typeface="Modern Love" panose="04090805081005020601" pitchFamily="82" charset="0"/>
                <a:cs typeface="Kartika" panose="020B0502040204020203" pitchFamily="18" charset="0"/>
              </a:rPr>
              <a:t> </a:t>
            </a:r>
            <a:r>
              <a:rPr lang="en-US" b="1" dirty="0">
                <a:solidFill>
                  <a:schemeClr val="accent1">
                    <a:lumMod val="75000"/>
                  </a:schemeClr>
                </a:solidFill>
                <a:latin typeface="Modern Love" panose="04090805081005020601" pitchFamily="82" charset="0"/>
                <a:cs typeface="Kartika" panose="020B0502040204020203" pitchFamily="18" charset="0"/>
              </a:rPr>
              <a:t>to the boss’s office, will you. </a:t>
            </a:r>
          </a:p>
          <a:p>
            <a:r>
              <a:rPr lang="en-US" b="1" dirty="0">
                <a:solidFill>
                  <a:schemeClr val="accent1">
                    <a:lumMod val="75000"/>
                  </a:schemeClr>
                </a:solidFill>
                <a:latin typeface="Modern Love" panose="04090805081005020601" pitchFamily="82" charset="0"/>
                <a:cs typeface="Kartika" panose="020B0502040204020203" pitchFamily="18" charset="0"/>
              </a:rPr>
              <a:t>That </a:t>
            </a:r>
            <a:r>
              <a:rPr lang="en-US" b="1" dirty="0">
                <a:solidFill>
                  <a:srgbClr val="7030A0"/>
                </a:solidFill>
                <a:latin typeface="Modern Love" panose="04090805081005020601" pitchFamily="82" charset="0"/>
                <a:cs typeface="Kartika" panose="020B0502040204020203" pitchFamily="18" charset="0"/>
              </a:rPr>
              <a:t>man</a:t>
            </a:r>
            <a:r>
              <a:rPr lang="en-US" b="1" dirty="0">
                <a:latin typeface="Modern Love" panose="04090805081005020601" pitchFamily="82" charset="0"/>
                <a:cs typeface="Kartika" panose="020B0502040204020203" pitchFamily="18" charset="0"/>
              </a:rPr>
              <a:t> </a:t>
            </a:r>
            <a:r>
              <a:rPr lang="en-US" b="1" dirty="0">
                <a:solidFill>
                  <a:schemeClr val="accent1">
                    <a:lumMod val="75000"/>
                  </a:schemeClr>
                </a:solidFill>
                <a:latin typeface="Modern Love" panose="04090805081005020601" pitchFamily="82" charset="0"/>
                <a:cs typeface="Kartika" panose="020B0502040204020203" pitchFamily="18" charset="0"/>
              </a:rPr>
              <a:t>over there, shouldn’t make a step further or the snipers will shoot. </a:t>
            </a:r>
          </a:p>
          <a:p>
            <a:endParaRPr lang="en-US" b="1" dirty="0">
              <a:latin typeface="Modern Love" panose="04090805081005020601" pitchFamily="82" charset="0"/>
              <a:cs typeface="Kartika" panose="020B0502040204020203" pitchFamily="18" charset="0"/>
            </a:endParaRPr>
          </a:p>
          <a:p>
            <a:r>
              <a:rPr lang="en-US" b="1" dirty="0">
                <a:solidFill>
                  <a:schemeClr val="accent1">
                    <a:lumMod val="75000"/>
                  </a:schemeClr>
                </a:solidFill>
                <a:latin typeface="Modern Love" panose="04090805081005020601" pitchFamily="82" charset="0"/>
                <a:cs typeface="Kartika" panose="020B0502040204020203" pitchFamily="18" charset="0"/>
              </a:rPr>
              <a:t>Note that the determiners are placed BEFORE the </a:t>
            </a:r>
            <a:r>
              <a:rPr lang="en-US" b="1" dirty="0">
                <a:solidFill>
                  <a:srgbClr val="7030A0"/>
                </a:solidFill>
                <a:latin typeface="Modern Love" panose="04090805081005020601" pitchFamily="82" charset="0"/>
                <a:cs typeface="Kartika" panose="020B0502040204020203" pitchFamily="18" charset="0"/>
              </a:rPr>
              <a:t>noun</a:t>
            </a:r>
            <a:r>
              <a:rPr lang="en-US" b="1" dirty="0">
                <a:latin typeface="Modern Love" panose="04090805081005020601" pitchFamily="82" charset="0"/>
                <a:cs typeface="Kartika" panose="020B0502040204020203" pitchFamily="18" charset="0"/>
              </a:rPr>
              <a:t> </a:t>
            </a:r>
            <a:r>
              <a:rPr lang="en-US" b="1" dirty="0">
                <a:solidFill>
                  <a:schemeClr val="accent1">
                    <a:lumMod val="75000"/>
                  </a:schemeClr>
                </a:solidFill>
                <a:latin typeface="Modern Love" panose="04090805081005020601" pitchFamily="82" charset="0"/>
                <a:cs typeface="Kartika" panose="020B0502040204020203" pitchFamily="18" charset="0"/>
              </a:rPr>
              <a:t>or the </a:t>
            </a:r>
            <a:r>
              <a:rPr lang="en-US" b="1" dirty="0">
                <a:solidFill>
                  <a:srgbClr val="00B0F0"/>
                </a:solidFill>
                <a:latin typeface="Modern Love" panose="04090805081005020601" pitchFamily="82" charset="0"/>
                <a:cs typeface="Kartika" panose="020B0502040204020203" pitchFamily="18" charset="0"/>
              </a:rPr>
              <a:t>adjective</a:t>
            </a:r>
            <a:r>
              <a:rPr lang="en-US" b="1" dirty="0">
                <a:latin typeface="Modern Love" panose="04090805081005020601" pitchFamily="82" charset="0"/>
                <a:cs typeface="Kartika" panose="020B0502040204020203" pitchFamily="18" charset="0"/>
              </a:rPr>
              <a:t> </a:t>
            </a:r>
            <a:r>
              <a:rPr lang="en-US" b="1" dirty="0">
                <a:solidFill>
                  <a:schemeClr val="accent1">
                    <a:lumMod val="75000"/>
                  </a:schemeClr>
                </a:solidFill>
                <a:latin typeface="Modern Love" panose="04090805081005020601" pitchFamily="82" charset="0"/>
                <a:cs typeface="Kartika" panose="020B0502040204020203" pitchFamily="18" charset="0"/>
              </a:rPr>
              <a:t>that modifies it.</a:t>
            </a:r>
          </a:p>
          <a:p>
            <a:endParaRPr lang="en-US" b="1" dirty="0">
              <a:solidFill>
                <a:schemeClr val="accent1">
                  <a:lumMod val="75000"/>
                </a:schemeClr>
              </a:solidFill>
              <a:latin typeface="Modern Love" panose="04090805081005020601" pitchFamily="82" charset="0"/>
              <a:cs typeface="Kartika" panose="020B0502040204020203" pitchFamily="18" charset="0"/>
            </a:endParaRPr>
          </a:p>
          <a:p>
            <a:endParaRPr lang="en-US" b="1" dirty="0">
              <a:latin typeface="Modern Love" panose="04090805081005020601" pitchFamily="82" charset="0"/>
              <a:cs typeface="Kartika" panose="020B0502040204020203" pitchFamily="18" charset="0"/>
            </a:endParaRPr>
          </a:p>
          <a:p>
            <a:endParaRPr lang="en-US" b="1" dirty="0">
              <a:latin typeface="Modern Love" panose="04090805081005020601" pitchFamily="82" charset="0"/>
              <a:cs typeface="Kartika" panose="020B0502040204020203" pitchFamily="18" charset="0"/>
            </a:endParaRPr>
          </a:p>
          <a:p>
            <a:endParaRPr lang="en-US" b="1" dirty="0">
              <a:latin typeface="Modern Love" panose="04090805081005020601" pitchFamily="82" charset="0"/>
              <a:cs typeface="Kartika" panose="020B0502040204020203" pitchFamily="18" charset="0"/>
            </a:endParaRPr>
          </a:p>
          <a:p>
            <a:endParaRPr lang="en-US" b="1" dirty="0">
              <a:latin typeface="Modern Love" panose="04090805081005020601" pitchFamily="82" charset="0"/>
              <a:cs typeface="Kartika" panose="020B0502040204020203" pitchFamily="18" charset="0"/>
            </a:endParaRPr>
          </a:p>
          <a:p>
            <a:endParaRPr lang="en-US" b="1" dirty="0">
              <a:latin typeface="Modern Love" panose="04090805081005020601" pitchFamily="82" charset="0"/>
              <a:cs typeface="Kartika" panose="020B0502040204020203" pitchFamily="18" charset="0"/>
            </a:endParaRPr>
          </a:p>
          <a:p>
            <a:endParaRPr lang="en-US" b="1" dirty="0">
              <a:latin typeface="Modern Love" panose="04090805081005020601" pitchFamily="82" charset="0"/>
              <a:cs typeface="Kartika" panose="020B0502040204020203" pitchFamily="18" charset="0"/>
            </a:endParaRPr>
          </a:p>
        </p:txBody>
      </p:sp>
    </p:spTree>
    <p:extLst>
      <p:ext uri="{BB962C8B-B14F-4D97-AF65-F5344CB8AC3E}">
        <p14:creationId xmlns:p14="http://schemas.microsoft.com/office/powerpoint/2010/main" val="28911183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3">
            <a:extLst>
              <a:ext uri="{FF2B5EF4-FFF2-40B4-BE49-F238E27FC236}">
                <a16:creationId xmlns:a16="http://schemas.microsoft.com/office/drawing/2014/main" id="{B3EF39E1-CAEB-42A6-B0D4-6B484AA835B7}"/>
              </a:ext>
            </a:extLst>
          </p:cNvPr>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normAutofit/>
          </a:bodyPr>
          <a:lstStyle/>
          <a:p>
            <a:r>
              <a:rPr lang="en-US" sz="3600" dirty="0">
                <a:solidFill>
                  <a:schemeClr val="accent1">
                    <a:lumMod val="75000"/>
                  </a:schemeClr>
                </a:solidFill>
                <a:latin typeface="Modern Love" panose="04090805081005020601" pitchFamily="82" charset="0"/>
              </a:rPr>
              <a:t>Theoretically speaking…</a:t>
            </a:r>
          </a:p>
        </p:txBody>
      </p:sp>
      <p:graphicFrame>
        <p:nvGraphicFramePr>
          <p:cNvPr id="6" name="Контейнер за съдържание 5">
            <a:extLst>
              <a:ext uri="{FF2B5EF4-FFF2-40B4-BE49-F238E27FC236}">
                <a16:creationId xmlns:a16="http://schemas.microsoft.com/office/drawing/2014/main" id="{5A1F9AB0-4A02-4BBF-8EB2-C3743AE728FC}"/>
              </a:ext>
            </a:extLst>
          </p:cNvPr>
          <p:cNvGraphicFramePr>
            <a:graphicFrameLocks noGrp="1"/>
          </p:cNvGraphicFramePr>
          <p:nvPr>
            <p:ph idx="1"/>
            <p:extLst>
              <p:ext uri="{D42A27DB-BD31-4B8C-83A1-F6EECF244321}">
                <p14:modId xmlns:p14="http://schemas.microsoft.com/office/powerpoint/2010/main" val="107464748"/>
              </p:ext>
            </p:extLst>
          </p:nvPr>
        </p:nvGraphicFramePr>
        <p:xfrm>
          <a:off x="838200" y="1825624"/>
          <a:ext cx="10515600" cy="3889376"/>
        </p:xfrm>
        <a:graphic>
          <a:graphicData uri="http://schemas.openxmlformats.org/drawingml/2006/table">
            <a:tbl>
              <a:tblPr/>
              <a:tblGrid>
                <a:gridCol w="3505200">
                  <a:extLst>
                    <a:ext uri="{9D8B030D-6E8A-4147-A177-3AD203B41FA5}">
                      <a16:colId xmlns:a16="http://schemas.microsoft.com/office/drawing/2014/main" val="2218257455"/>
                    </a:ext>
                  </a:extLst>
                </a:gridCol>
                <a:gridCol w="3505200">
                  <a:extLst>
                    <a:ext uri="{9D8B030D-6E8A-4147-A177-3AD203B41FA5}">
                      <a16:colId xmlns:a16="http://schemas.microsoft.com/office/drawing/2014/main" val="1034453570"/>
                    </a:ext>
                  </a:extLst>
                </a:gridCol>
                <a:gridCol w="3505200">
                  <a:extLst>
                    <a:ext uri="{9D8B030D-6E8A-4147-A177-3AD203B41FA5}">
                      <a16:colId xmlns:a16="http://schemas.microsoft.com/office/drawing/2014/main" val="252636432"/>
                    </a:ext>
                  </a:extLst>
                </a:gridCol>
              </a:tblGrid>
              <a:tr h="735828">
                <a:tc>
                  <a:txBody>
                    <a:bodyPr/>
                    <a:lstStyle/>
                    <a:p>
                      <a:pPr algn="l" fontAlgn="t"/>
                      <a:r>
                        <a:rPr lang="en-US" dirty="0">
                          <a:solidFill>
                            <a:schemeClr val="accent1">
                              <a:lumMod val="75000"/>
                            </a:schemeClr>
                          </a:solidFill>
                          <a:effectLst/>
                          <a:latin typeface="Modern Love" panose="04090805081005020601" pitchFamily="82" charset="0"/>
                        </a:rPr>
                        <a:t> </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l" fontAlgn="t"/>
                      <a:r>
                        <a:rPr lang="en-US" dirty="0">
                          <a:solidFill>
                            <a:srgbClr val="7030A0"/>
                          </a:solidFill>
                          <a:effectLst/>
                          <a:latin typeface="Modern Love" panose="04090805081005020601" pitchFamily="82" charset="0"/>
                        </a:rPr>
                        <a:t>Near the speaker</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l" fontAlgn="t"/>
                      <a:r>
                        <a:rPr lang="en-US" dirty="0">
                          <a:solidFill>
                            <a:srgbClr val="7030A0"/>
                          </a:solidFill>
                          <a:effectLst/>
                          <a:latin typeface="Modern Love" panose="04090805081005020601" pitchFamily="82" charset="0"/>
                        </a:rPr>
                        <a:t>Far from the speaker</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2112670734"/>
                  </a:ext>
                </a:extLst>
              </a:tr>
              <a:tr h="735828">
                <a:tc>
                  <a:txBody>
                    <a:bodyPr/>
                    <a:lstStyle/>
                    <a:p>
                      <a:pPr fontAlgn="t"/>
                      <a:r>
                        <a:rPr lang="en-US" dirty="0">
                          <a:solidFill>
                            <a:srgbClr val="00B050"/>
                          </a:solidFill>
                          <a:effectLst/>
                          <a:latin typeface="Modern Love" panose="04090805081005020601" pitchFamily="82" charset="0"/>
                        </a:rPr>
                        <a:t>Adverb</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ctr" fontAlgn="t"/>
                      <a:r>
                        <a:rPr lang="en-US" dirty="0">
                          <a:solidFill>
                            <a:schemeClr val="accent1">
                              <a:lumMod val="75000"/>
                            </a:schemeClr>
                          </a:solidFill>
                          <a:effectLst/>
                          <a:latin typeface="Modern Love" panose="04090805081005020601" pitchFamily="82" charset="0"/>
                        </a:rPr>
                        <a:t>Here</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ctr" fontAlgn="t"/>
                      <a:r>
                        <a:rPr lang="en-US">
                          <a:solidFill>
                            <a:schemeClr val="accent1">
                              <a:lumMod val="75000"/>
                            </a:schemeClr>
                          </a:solidFill>
                          <a:effectLst/>
                          <a:latin typeface="Modern Love" panose="04090805081005020601" pitchFamily="82" charset="0"/>
                        </a:rPr>
                        <a:t>There</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3157537079"/>
                  </a:ext>
                </a:extLst>
              </a:tr>
              <a:tr h="1208860">
                <a:tc>
                  <a:txBody>
                    <a:bodyPr/>
                    <a:lstStyle/>
                    <a:p>
                      <a:pPr fontAlgn="t"/>
                      <a:r>
                        <a:rPr lang="en-US" dirty="0">
                          <a:solidFill>
                            <a:srgbClr val="00B050"/>
                          </a:solidFill>
                          <a:effectLst/>
                          <a:latin typeface="Modern Love" panose="04090805081005020601" pitchFamily="82" charset="0"/>
                        </a:rPr>
                        <a:t>Demonstrative with singular nouns</a:t>
                      </a:r>
                      <a:br>
                        <a:rPr lang="en-US" dirty="0">
                          <a:solidFill>
                            <a:srgbClr val="00B050"/>
                          </a:solidFill>
                          <a:effectLst/>
                          <a:latin typeface="Modern Love" panose="04090805081005020601" pitchFamily="82" charset="0"/>
                        </a:rPr>
                      </a:br>
                      <a:r>
                        <a:rPr lang="en-US" dirty="0">
                          <a:solidFill>
                            <a:srgbClr val="00B050"/>
                          </a:solidFill>
                          <a:effectLst/>
                          <a:latin typeface="Modern Love" panose="04090805081005020601" pitchFamily="82" charset="0"/>
                        </a:rPr>
                        <a:t>&amp; uncountable nouns</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ctr" fontAlgn="t"/>
                      <a:r>
                        <a:rPr lang="en-US" dirty="0">
                          <a:solidFill>
                            <a:schemeClr val="accent1">
                              <a:lumMod val="75000"/>
                            </a:schemeClr>
                          </a:solidFill>
                          <a:effectLst/>
                          <a:latin typeface="Modern Love" panose="04090805081005020601" pitchFamily="82" charset="0"/>
                        </a:rPr>
                        <a:t>This</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ctr" fontAlgn="t"/>
                      <a:r>
                        <a:rPr lang="en-US" dirty="0">
                          <a:solidFill>
                            <a:schemeClr val="accent1">
                              <a:lumMod val="75000"/>
                            </a:schemeClr>
                          </a:solidFill>
                          <a:effectLst/>
                          <a:latin typeface="Modern Love" panose="04090805081005020601" pitchFamily="82" charset="0"/>
                        </a:rPr>
                        <a:t>That</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384302258"/>
                  </a:ext>
                </a:extLst>
              </a:tr>
              <a:tr h="1208860">
                <a:tc>
                  <a:txBody>
                    <a:bodyPr/>
                    <a:lstStyle/>
                    <a:p>
                      <a:pPr fontAlgn="t"/>
                      <a:r>
                        <a:rPr lang="en-US" dirty="0">
                          <a:solidFill>
                            <a:srgbClr val="00B050"/>
                          </a:solidFill>
                          <a:effectLst/>
                          <a:latin typeface="Modern Love" panose="04090805081005020601" pitchFamily="82" charset="0"/>
                        </a:rPr>
                        <a:t>Demonstrative with</a:t>
                      </a:r>
                      <a:br>
                        <a:rPr lang="en-US" dirty="0">
                          <a:solidFill>
                            <a:srgbClr val="00B050"/>
                          </a:solidFill>
                          <a:effectLst/>
                          <a:latin typeface="Modern Love" panose="04090805081005020601" pitchFamily="82" charset="0"/>
                        </a:rPr>
                      </a:br>
                      <a:r>
                        <a:rPr lang="en-US" dirty="0">
                          <a:solidFill>
                            <a:srgbClr val="00B050"/>
                          </a:solidFill>
                          <a:effectLst/>
                          <a:latin typeface="Modern Love" panose="04090805081005020601" pitchFamily="82" charset="0"/>
                        </a:rPr>
                        <a:t>plural countable nouns</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ctr" fontAlgn="t"/>
                      <a:r>
                        <a:rPr lang="en-US">
                          <a:solidFill>
                            <a:schemeClr val="accent1">
                              <a:lumMod val="75000"/>
                            </a:schemeClr>
                          </a:solidFill>
                          <a:effectLst/>
                          <a:latin typeface="Modern Love" panose="04090805081005020601" pitchFamily="82" charset="0"/>
                        </a:rPr>
                        <a:t>These</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tc>
                  <a:txBody>
                    <a:bodyPr/>
                    <a:lstStyle/>
                    <a:p>
                      <a:pPr algn="ctr" fontAlgn="t"/>
                      <a:r>
                        <a:rPr lang="en-US" dirty="0">
                          <a:solidFill>
                            <a:schemeClr val="accent1">
                              <a:lumMod val="75000"/>
                            </a:schemeClr>
                          </a:solidFill>
                          <a:effectLst/>
                          <a:latin typeface="Modern Love" panose="04090805081005020601" pitchFamily="82" charset="0"/>
                        </a:rPr>
                        <a:t>Those</a:t>
                      </a:r>
                    </a:p>
                  </a:txBody>
                  <a:tcPr marL="76200" marR="76200" marT="76200" marB="76200">
                    <a:lnL w="9525" cap="flat" cmpd="sng" algn="ctr">
                      <a:solidFill>
                        <a:srgbClr val="DFDFDF"/>
                      </a:solidFill>
                      <a:prstDash val="solid"/>
                      <a:round/>
                      <a:headEnd type="none" w="med" len="med"/>
                      <a:tailEnd type="none" w="med" len="med"/>
                    </a:lnL>
                    <a:lnR w="9525" cap="flat" cmpd="sng" algn="ctr">
                      <a:solidFill>
                        <a:srgbClr val="DFDFDF"/>
                      </a:solidFill>
                      <a:prstDash val="solid"/>
                      <a:round/>
                      <a:headEnd type="none" w="med" len="med"/>
                      <a:tailEnd type="none" w="med" len="med"/>
                    </a:lnR>
                    <a:lnT w="9525" cap="flat" cmpd="sng" algn="ctr">
                      <a:solidFill>
                        <a:srgbClr val="DFDFDF"/>
                      </a:solidFill>
                      <a:prstDash val="solid"/>
                      <a:round/>
                      <a:headEnd type="none" w="med" len="med"/>
                      <a:tailEnd type="none" w="med" len="med"/>
                    </a:lnT>
                    <a:lnB w="9525" cap="flat" cmpd="sng" algn="ctr">
                      <a:solidFill>
                        <a:srgbClr val="DFDFDF"/>
                      </a:solidFill>
                      <a:prstDash val="solid"/>
                      <a:round/>
                      <a:headEnd type="none" w="med" len="med"/>
                      <a:tailEnd type="none" w="med" len="med"/>
                    </a:lnB>
                    <a:solidFill>
                      <a:srgbClr val="FFFFFF"/>
                    </a:solidFill>
                  </a:tcPr>
                </a:tc>
                <a:extLst>
                  <a:ext uri="{0D108BD9-81ED-4DB2-BD59-A6C34878D82A}">
                    <a16:rowId xmlns:a16="http://schemas.microsoft.com/office/drawing/2014/main" val="495983914"/>
                  </a:ext>
                </a:extLst>
              </a:tr>
            </a:tbl>
          </a:graphicData>
        </a:graphic>
      </p:graphicFrame>
    </p:spTree>
    <p:extLst>
      <p:ext uri="{BB962C8B-B14F-4D97-AF65-F5344CB8AC3E}">
        <p14:creationId xmlns:p14="http://schemas.microsoft.com/office/powerpoint/2010/main" val="39829783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3">
            <a:extLst>
              <a:ext uri="{FF2B5EF4-FFF2-40B4-BE49-F238E27FC236}">
                <a16:creationId xmlns:a16="http://schemas.microsoft.com/office/drawing/2014/main" id="{F2843EB3-05D4-4F61-9D90-FEB405CAB595}"/>
              </a:ext>
            </a:extLst>
          </p:cNvPr>
          <p:cNvSpPr>
            <a:spLocks noGrp="1"/>
          </p:cNvSpPr>
          <p:nvPr>
            <p:ph type="title"/>
          </p:nvPr>
        </p:nvSpPr>
        <p:spPr>
          <a:xfrm>
            <a:off x="838200" y="365125"/>
            <a:ext cx="10515600" cy="828675"/>
          </a:xfrm>
        </p:spPr>
        <p:style>
          <a:lnRef idx="2">
            <a:schemeClr val="accent5"/>
          </a:lnRef>
          <a:fillRef idx="1">
            <a:schemeClr val="lt1"/>
          </a:fillRef>
          <a:effectRef idx="0">
            <a:schemeClr val="accent5"/>
          </a:effectRef>
          <a:fontRef idx="minor">
            <a:schemeClr val="dk1"/>
          </a:fontRef>
        </p:style>
        <p:txBody>
          <a:bodyPr>
            <a:normAutofit/>
          </a:bodyPr>
          <a:lstStyle/>
          <a:p>
            <a:pPr algn="ctr"/>
            <a:r>
              <a:rPr lang="en-US" sz="3600" dirty="0" smtClean="0">
                <a:solidFill>
                  <a:srgbClr val="0070C0"/>
                </a:solidFill>
                <a:latin typeface="Modern Love" panose="04090805081005020601" pitchFamily="82" charset="0"/>
              </a:rPr>
              <a:t>Pronouns – complete the blank cells</a:t>
            </a:r>
            <a:endParaRPr lang="en-US" sz="3600" dirty="0">
              <a:solidFill>
                <a:srgbClr val="0070C0"/>
              </a:solidFill>
              <a:latin typeface="Modern Love" panose="04090805081005020601" pitchFamily="82" charset="0"/>
            </a:endParaRPr>
          </a:p>
        </p:txBody>
      </p:sp>
      <p:graphicFrame>
        <p:nvGraphicFramePr>
          <p:cNvPr id="8" name="Таблица 7">
            <a:extLst>
              <a:ext uri="{FF2B5EF4-FFF2-40B4-BE49-F238E27FC236}">
                <a16:creationId xmlns:a16="http://schemas.microsoft.com/office/drawing/2014/main" id="{004DAC21-341F-467B-8399-EAED9FE45485}"/>
              </a:ext>
            </a:extLst>
          </p:cNvPr>
          <p:cNvGraphicFramePr>
            <a:graphicFrameLocks noGrp="1"/>
          </p:cNvGraphicFramePr>
          <p:nvPr>
            <p:extLst>
              <p:ext uri="{D42A27DB-BD31-4B8C-83A1-F6EECF244321}">
                <p14:modId xmlns:p14="http://schemas.microsoft.com/office/powerpoint/2010/main" val="2606260562"/>
              </p:ext>
            </p:extLst>
          </p:nvPr>
        </p:nvGraphicFramePr>
        <p:xfrm>
          <a:off x="838200" y="1422400"/>
          <a:ext cx="10515600" cy="4978401"/>
        </p:xfrm>
        <a:graphic>
          <a:graphicData uri="http://schemas.openxmlformats.org/drawingml/2006/table">
            <a:tbl>
              <a:tblPr firstRow="1" firstCol="1" bandRow="1">
                <a:tableStyleId>{5C22544A-7EE6-4342-B048-85BDC9FD1C3A}</a:tableStyleId>
              </a:tblPr>
              <a:tblGrid>
                <a:gridCol w="1752600">
                  <a:extLst>
                    <a:ext uri="{9D8B030D-6E8A-4147-A177-3AD203B41FA5}">
                      <a16:colId xmlns:a16="http://schemas.microsoft.com/office/drawing/2014/main" val="3437552570"/>
                    </a:ext>
                  </a:extLst>
                </a:gridCol>
                <a:gridCol w="1752600">
                  <a:extLst>
                    <a:ext uri="{9D8B030D-6E8A-4147-A177-3AD203B41FA5}">
                      <a16:colId xmlns:a16="http://schemas.microsoft.com/office/drawing/2014/main" val="342998422"/>
                    </a:ext>
                  </a:extLst>
                </a:gridCol>
                <a:gridCol w="1752600">
                  <a:extLst>
                    <a:ext uri="{9D8B030D-6E8A-4147-A177-3AD203B41FA5}">
                      <a16:colId xmlns:a16="http://schemas.microsoft.com/office/drawing/2014/main" val="1907794200"/>
                    </a:ext>
                  </a:extLst>
                </a:gridCol>
                <a:gridCol w="1752600">
                  <a:extLst>
                    <a:ext uri="{9D8B030D-6E8A-4147-A177-3AD203B41FA5}">
                      <a16:colId xmlns:a16="http://schemas.microsoft.com/office/drawing/2014/main" val="1192629635"/>
                    </a:ext>
                  </a:extLst>
                </a:gridCol>
                <a:gridCol w="1752600">
                  <a:extLst>
                    <a:ext uri="{9D8B030D-6E8A-4147-A177-3AD203B41FA5}">
                      <a16:colId xmlns:a16="http://schemas.microsoft.com/office/drawing/2014/main" val="2182934571"/>
                    </a:ext>
                  </a:extLst>
                </a:gridCol>
                <a:gridCol w="1752600">
                  <a:extLst>
                    <a:ext uri="{9D8B030D-6E8A-4147-A177-3AD203B41FA5}">
                      <a16:colId xmlns:a16="http://schemas.microsoft.com/office/drawing/2014/main" val="420321143"/>
                    </a:ext>
                  </a:extLst>
                </a:gridCol>
              </a:tblGrid>
              <a:tr h="745029">
                <a:tc>
                  <a:txBody>
                    <a:bodyPr/>
                    <a:lstStyle/>
                    <a:p>
                      <a:pPr marL="0" marR="0">
                        <a:lnSpc>
                          <a:spcPts val="1800"/>
                        </a:lnSpc>
                        <a:spcBef>
                          <a:spcPts val="1200"/>
                        </a:spcBef>
                        <a:spcAft>
                          <a:spcPts val="1800"/>
                        </a:spcAft>
                      </a:pPr>
                      <a:r>
                        <a:rPr lang="en-US" sz="1200" dirty="0">
                          <a:solidFill>
                            <a:schemeClr val="bg1"/>
                          </a:solidFill>
                          <a:effectLst/>
                        </a:rPr>
                        <a:t> </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nSpc>
                          <a:spcPts val="1800"/>
                        </a:lnSpc>
                        <a:spcBef>
                          <a:spcPts val="1200"/>
                        </a:spcBef>
                        <a:spcAft>
                          <a:spcPts val="1800"/>
                        </a:spcAft>
                      </a:pPr>
                      <a:r>
                        <a:rPr lang="en-US" sz="1200" dirty="0">
                          <a:solidFill>
                            <a:schemeClr val="bg1"/>
                          </a:solidFill>
                          <a:effectLst/>
                        </a:rPr>
                        <a:t>Subject Pronoun</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nSpc>
                          <a:spcPts val="1800"/>
                        </a:lnSpc>
                        <a:spcBef>
                          <a:spcPts val="1200"/>
                        </a:spcBef>
                        <a:spcAft>
                          <a:spcPts val="1800"/>
                        </a:spcAft>
                      </a:pPr>
                      <a:r>
                        <a:rPr lang="en-US" sz="1200" dirty="0">
                          <a:solidFill>
                            <a:schemeClr val="bg1"/>
                          </a:solidFill>
                          <a:effectLst/>
                        </a:rPr>
                        <a:t>Object Pronoun</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nSpc>
                          <a:spcPts val="1800"/>
                        </a:lnSpc>
                        <a:spcBef>
                          <a:spcPts val="1200"/>
                        </a:spcBef>
                        <a:spcAft>
                          <a:spcPts val="1800"/>
                        </a:spcAft>
                      </a:pPr>
                      <a:r>
                        <a:rPr lang="en-US" sz="1200" dirty="0">
                          <a:solidFill>
                            <a:schemeClr val="bg1"/>
                          </a:solidFill>
                          <a:effectLst/>
                        </a:rPr>
                        <a:t>Possessive Adjective (Determiner)</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nSpc>
                          <a:spcPts val="1800"/>
                        </a:lnSpc>
                        <a:spcBef>
                          <a:spcPts val="1200"/>
                        </a:spcBef>
                        <a:spcAft>
                          <a:spcPts val="1800"/>
                        </a:spcAft>
                      </a:pPr>
                      <a:r>
                        <a:rPr lang="en-US" sz="1200" dirty="0">
                          <a:solidFill>
                            <a:schemeClr val="bg1"/>
                          </a:solidFill>
                          <a:effectLst/>
                        </a:rPr>
                        <a:t>Possessive Pronoun</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nSpc>
                          <a:spcPts val="1800"/>
                        </a:lnSpc>
                        <a:spcBef>
                          <a:spcPts val="1200"/>
                        </a:spcBef>
                        <a:spcAft>
                          <a:spcPts val="1800"/>
                        </a:spcAft>
                      </a:pPr>
                      <a:r>
                        <a:rPr lang="en-US" sz="1200" dirty="0">
                          <a:solidFill>
                            <a:schemeClr val="bg1"/>
                          </a:solidFill>
                          <a:effectLst/>
                        </a:rPr>
                        <a:t>Reflexive or Intensive Pronoun</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3982446494"/>
                  </a:ext>
                </a:extLst>
              </a:tr>
              <a:tr h="457219">
                <a:tc>
                  <a:txBody>
                    <a:bodyPr/>
                    <a:lstStyle/>
                    <a:p>
                      <a:pPr marL="0" marR="0">
                        <a:lnSpc>
                          <a:spcPts val="1800"/>
                        </a:lnSpc>
                        <a:spcBef>
                          <a:spcPts val="1200"/>
                        </a:spcBef>
                        <a:spcAft>
                          <a:spcPts val="1800"/>
                        </a:spcAft>
                      </a:pPr>
                      <a:r>
                        <a:rPr lang="en-US" sz="1200" dirty="0">
                          <a:solidFill>
                            <a:schemeClr val="bg1"/>
                          </a:solidFill>
                          <a:effectLst/>
                        </a:rPr>
                        <a:t>1st person singular</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I</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me</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my</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myself</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909410800"/>
                  </a:ext>
                </a:extLst>
              </a:tr>
              <a:tr h="457219">
                <a:tc>
                  <a:txBody>
                    <a:bodyPr/>
                    <a:lstStyle/>
                    <a:p>
                      <a:pPr marL="0" marR="0">
                        <a:lnSpc>
                          <a:spcPts val="1800"/>
                        </a:lnSpc>
                        <a:spcBef>
                          <a:spcPts val="1200"/>
                        </a:spcBef>
                        <a:spcAft>
                          <a:spcPts val="1800"/>
                        </a:spcAft>
                      </a:pPr>
                      <a:r>
                        <a:rPr lang="en-US" sz="1200" dirty="0">
                          <a:solidFill>
                            <a:schemeClr val="bg1"/>
                          </a:solidFill>
                          <a:effectLst/>
                        </a:rPr>
                        <a:t>2nd person singular</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you</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you</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your</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yours</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yourself</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2455728908"/>
                  </a:ext>
                </a:extLst>
              </a:tr>
              <a:tr h="457219">
                <a:tc>
                  <a:txBody>
                    <a:bodyPr/>
                    <a:lstStyle/>
                    <a:p>
                      <a:pPr marL="0" marR="0">
                        <a:lnSpc>
                          <a:spcPts val="1800"/>
                        </a:lnSpc>
                        <a:spcBef>
                          <a:spcPts val="1200"/>
                        </a:spcBef>
                        <a:spcAft>
                          <a:spcPts val="1800"/>
                        </a:spcAft>
                      </a:pPr>
                      <a:r>
                        <a:rPr lang="en-US" sz="1200" dirty="0">
                          <a:solidFill>
                            <a:schemeClr val="bg1"/>
                          </a:solidFill>
                          <a:effectLst/>
                        </a:rPr>
                        <a:t>3rd person singular, male</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he</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him</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his</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his</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himself</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2186841234"/>
                  </a:ext>
                </a:extLst>
              </a:tr>
              <a:tr h="745029">
                <a:tc>
                  <a:txBody>
                    <a:bodyPr/>
                    <a:lstStyle/>
                    <a:p>
                      <a:pPr marL="0" marR="0">
                        <a:lnSpc>
                          <a:spcPts val="1800"/>
                        </a:lnSpc>
                        <a:spcBef>
                          <a:spcPts val="1200"/>
                        </a:spcBef>
                        <a:spcAft>
                          <a:spcPts val="1800"/>
                        </a:spcAft>
                      </a:pPr>
                      <a:r>
                        <a:rPr lang="en-US" sz="1200" dirty="0">
                          <a:solidFill>
                            <a:schemeClr val="bg1"/>
                          </a:solidFill>
                          <a:effectLst/>
                        </a:rPr>
                        <a:t>3rd person singular, female</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she</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her</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herself</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1258074208"/>
                  </a:ext>
                </a:extLst>
              </a:tr>
              <a:tr h="745029">
                <a:tc>
                  <a:txBody>
                    <a:bodyPr/>
                    <a:lstStyle/>
                    <a:p>
                      <a:pPr marL="0" marR="0">
                        <a:lnSpc>
                          <a:spcPts val="1800"/>
                        </a:lnSpc>
                        <a:spcBef>
                          <a:spcPts val="1200"/>
                        </a:spcBef>
                        <a:spcAft>
                          <a:spcPts val="1800"/>
                        </a:spcAft>
                      </a:pPr>
                      <a:r>
                        <a:rPr lang="en-US" sz="1200" dirty="0">
                          <a:solidFill>
                            <a:schemeClr val="bg1"/>
                          </a:solidFill>
                          <a:effectLst/>
                        </a:rPr>
                        <a:t>3rd person singular, neutral</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it</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it</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its</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 </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280934676"/>
                  </a:ext>
                </a:extLst>
              </a:tr>
              <a:tr h="457219">
                <a:tc>
                  <a:txBody>
                    <a:bodyPr/>
                    <a:lstStyle/>
                    <a:p>
                      <a:pPr marL="0" marR="0">
                        <a:lnSpc>
                          <a:spcPts val="1800"/>
                        </a:lnSpc>
                        <a:spcBef>
                          <a:spcPts val="1200"/>
                        </a:spcBef>
                        <a:spcAft>
                          <a:spcPts val="1800"/>
                        </a:spcAft>
                      </a:pPr>
                      <a:r>
                        <a:rPr lang="en-US" sz="1200" dirty="0">
                          <a:solidFill>
                            <a:schemeClr val="bg1"/>
                          </a:solidFill>
                          <a:effectLst/>
                        </a:rPr>
                        <a:t>1st person plural</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we</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us</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our</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ours</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1101974168"/>
                  </a:ext>
                </a:extLst>
              </a:tr>
              <a:tr h="457219">
                <a:tc>
                  <a:txBody>
                    <a:bodyPr/>
                    <a:lstStyle/>
                    <a:p>
                      <a:pPr marL="0" marR="0">
                        <a:lnSpc>
                          <a:spcPts val="1800"/>
                        </a:lnSpc>
                        <a:spcBef>
                          <a:spcPts val="1200"/>
                        </a:spcBef>
                        <a:spcAft>
                          <a:spcPts val="1800"/>
                        </a:spcAft>
                      </a:pPr>
                      <a:r>
                        <a:rPr lang="en-US" sz="1200" dirty="0">
                          <a:solidFill>
                            <a:schemeClr val="bg1"/>
                          </a:solidFill>
                          <a:effectLst/>
                        </a:rPr>
                        <a:t>2nd person plural</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you</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you</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your</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dirty="0">
                          <a:solidFill>
                            <a:srgbClr val="0070C0"/>
                          </a:solidFill>
                          <a:effectLst/>
                          <a:latin typeface="Modern Love" panose="04090805081005020601" pitchFamily="82" charset="0"/>
                        </a:rPr>
                        <a:t>yours</a:t>
                      </a: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3843121928"/>
                  </a:ext>
                </a:extLst>
              </a:tr>
              <a:tr h="457219">
                <a:tc>
                  <a:txBody>
                    <a:bodyPr/>
                    <a:lstStyle/>
                    <a:p>
                      <a:pPr marL="0" marR="0">
                        <a:lnSpc>
                          <a:spcPts val="1800"/>
                        </a:lnSpc>
                        <a:spcBef>
                          <a:spcPts val="1200"/>
                        </a:spcBef>
                        <a:spcAft>
                          <a:spcPts val="1800"/>
                        </a:spcAft>
                      </a:pPr>
                      <a:r>
                        <a:rPr lang="en-US" sz="1200" dirty="0">
                          <a:solidFill>
                            <a:schemeClr val="bg1"/>
                          </a:solidFill>
                          <a:effectLst/>
                        </a:rPr>
                        <a:t>3rd person plural</a:t>
                      </a:r>
                      <a:endParaRPr lang="en-US"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they</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them</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r>
                        <a:rPr lang="en-US" sz="2400">
                          <a:solidFill>
                            <a:srgbClr val="0070C0"/>
                          </a:solidFill>
                          <a:effectLst/>
                          <a:latin typeface="Modern Love" panose="04090805081005020601" pitchFamily="82" charset="0"/>
                        </a:rPr>
                        <a:t>their</a:t>
                      </a:r>
                      <a:endParaRPr lang="en-US" sz="240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tc>
                  <a:txBody>
                    <a:bodyPr/>
                    <a:lstStyle/>
                    <a:p>
                      <a:pPr marL="0" marR="0" algn="ctr">
                        <a:lnSpc>
                          <a:spcPts val="1800"/>
                        </a:lnSpc>
                        <a:spcBef>
                          <a:spcPts val="1200"/>
                        </a:spcBef>
                        <a:spcAft>
                          <a:spcPts val="1800"/>
                        </a:spcAft>
                      </a:pPr>
                      <a:endParaRPr lang="en-US" sz="2400" dirty="0">
                        <a:solidFill>
                          <a:srgbClr val="0070C0"/>
                        </a:solidFill>
                        <a:effectLst/>
                        <a:latin typeface="Modern Love" panose="04090805081005020601" pitchFamily="82" charset="0"/>
                        <a:ea typeface="Calibri" panose="020F0502020204030204" pitchFamily="34" charset="0"/>
                        <a:cs typeface="Times New Roman" panose="02020603050405020304" pitchFamily="18" charset="0"/>
                      </a:endParaRPr>
                    </a:p>
                  </a:txBody>
                  <a:tcPr marL="76200" marR="76200" marT="76200" marB="76200"/>
                </a:tc>
                <a:extLst>
                  <a:ext uri="{0D108BD9-81ED-4DB2-BD59-A6C34878D82A}">
                    <a16:rowId xmlns:a16="http://schemas.microsoft.com/office/drawing/2014/main" val="2406279448"/>
                  </a:ext>
                </a:extLst>
              </a:tr>
            </a:tbl>
          </a:graphicData>
        </a:graphic>
      </p:graphicFrame>
    </p:spTree>
    <p:extLst>
      <p:ext uri="{BB962C8B-B14F-4D97-AF65-F5344CB8AC3E}">
        <p14:creationId xmlns:p14="http://schemas.microsoft.com/office/powerpoint/2010/main" val="2565735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лавие 2">
            <a:extLst>
              <a:ext uri="{FF2B5EF4-FFF2-40B4-BE49-F238E27FC236}">
                <a16:creationId xmlns:a16="http://schemas.microsoft.com/office/drawing/2014/main" id="{49F42101-ABFC-4F38-92B2-8E46475B2FB2}"/>
              </a:ext>
            </a:extLst>
          </p:cNvPr>
          <p:cNvSpPr>
            <a:spLocks noGrp="1"/>
          </p:cNvSpPr>
          <p:nvPr>
            <p:ph type="title"/>
          </p:nvPr>
        </p:nvSpPr>
        <p:spPr/>
        <p:style>
          <a:lnRef idx="2">
            <a:schemeClr val="accent5"/>
          </a:lnRef>
          <a:fillRef idx="1">
            <a:schemeClr val="lt1"/>
          </a:fillRef>
          <a:effectRef idx="0">
            <a:schemeClr val="accent5"/>
          </a:effectRef>
          <a:fontRef idx="minor">
            <a:schemeClr val="dk1"/>
          </a:fontRef>
        </p:style>
        <p:txBody>
          <a:bodyPr>
            <a:normAutofit/>
          </a:bodyPr>
          <a:lstStyle/>
          <a:p>
            <a:r>
              <a:rPr lang="en-US" sz="4000" dirty="0">
                <a:solidFill>
                  <a:srgbClr val="0070C0"/>
                </a:solidFill>
                <a:latin typeface="Modern Love" panose="04090805081005020601" pitchFamily="82" charset="0"/>
              </a:rPr>
              <a:t>Examples: A really long sentence might contain them all</a:t>
            </a:r>
            <a:r>
              <a:rPr lang="en-US" sz="4000" dirty="0" smtClean="0">
                <a:solidFill>
                  <a:srgbClr val="0070C0"/>
                </a:solidFill>
                <a:latin typeface="Modern Love" panose="04090805081005020601" pitchFamily="82" charset="0"/>
              </a:rPr>
              <a:t>… Find them!</a:t>
            </a:r>
            <a:endParaRPr lang="en-US" sz="4000" dirty="0">
              <a:solidFill>
                <a:srgbClr val="0070C0"/>
              </a:solidFill>
              <a:latin typeface="Modern Love" panose="04090805081005020601" pitchFamily="82" charset="0"/>
            </a:endParaRPr>
          </a:p>
        </p:txBody>
      </p:sp>
      <p:sp>
        <p:nvSpPr>
          <p:cNvPr id="4" name="Контейнер за съдържание 3">
            <a:extLst>
              <a:ext uri="{FF2B5EF4-FFF2-40B4-BE49-F238E27FC236}">
                <a16:creationId xmlns:a16="http://schemas.microsoft.com/office/drawing/2014/main" id="{FB0B54B6-B393-4F57-8C84-A154DEAF9F0A}"/>
              </a:ext>
            </a:extLst>
          </p:cNvPr>
          <p:cNvSpPr>
            <a:spLocks noGrp="1"/>
          </p:cNvSpPr>
          <p:nvPr>
            <p:ph idx="1"/>
          </p:nvPr>
        </p:nvSpPr>
        <p:spPr>
          <a:xfrm>
            <a:off x="295927" y="2101197"/>
            <a:ext cx="11823700" cy="4892675"/>
          </a:xfrm>
        </p:spPr>
        <p:style>
          <a:lnRef idx="2">
            <a:schemeClr val="accent5"/>
          </a:lnRef>
          <a:fillRef idx="1">
            <a:schemeClr val="lt1"/>
          </a:fillRef>
          <a:effectRef idx="0">
            <a:schemeClr val="accent5"/>
          </a:effectRef>
          <a:fontRef idx="minor">
            <a:schemeClr val="dk1"/>
          </a:fontRef>
        </p:style>
        <p:txBody>
          <a:bodyPr>
            <a:normAutofit/>
          </a:bodyPr>
          <a:lstStyle/>
          <a:p>
            <a:pPr marL="0" indent="0" algn="l">
              <a:buNone/>
            </a:pPr>
            <a:endParaRPr lang="en-US" b="1" i="0" dirty="0">
              <a:solidFill>
                <a:srgbClr val="0070C0"/>
              </a:solidFill>
              <a:effectLst/>
              <a:latin typeface="Papyrus" panose="03070502060502030205" pitchFamily="66" charset="0"/>
            </a:endParaRPr>
          </a:p>
          <a:p>
            <a:pPr marL="0" indent="0" algn="l">
              <a:buNone/>
            </a:pPr>
            <a:r>
              <a:rPr lang="en-US" b="1" i="0" dirty="0">
                <a:solidFill>
                  <a:srgbClr val="0070C0"/>
                </a:solidFill>
                <a:effectLst/>
                <a:latin typeface="Papyrus" panose="03070502060502030205" pitchFamily="66" charset="0"/>
              </a:rPr>
              <a:t>Leo Tolstoy, “Anna Karenina.” 123 Words.</a:t>
            </a:r>
            <a:endParaRPr lang="en-US" sz="2400" b="0" i="0" dirty="0">
              <a:solidFill>
                <a:srgbClr val="0070C0"/>
              </a:solidFill>
              <a:effectLst/>
              <a:latin typeface="Papyrus" panose="03070502060502030205" pitchFamily="66" charset="0"/>
            </a:endParaRPr>
          </a:p>
          <a:p>
            <a:pPr marL="0" indent="0" algn="l">
              <a:buNone/>
            </a:pPr>
            <a:r>
              <a:rPr lang="en-US" b="0" i="0" dirty="0">
                <a:solidFill>
                  <a:srgbClr val="0070C0"/>
                </a:solidFill>
                <a:effectLst/>
                <a:latin typeface="Papyrus" panose="03070502060502030205" pitchFamily="66" charset="0"/>
              </a:rPr>
              <a:t>“</a:t>
            </a:r>
            <a:r>
              <a:rPr lang="en-US" b="0" i="0" dirty="0">
                <a:solidFill>
                  <a:schemeClr val="accent1">
                    <a:lumMod val="50000"/>
                  </a:schemeClr>
                </a:solidFill>
                <a:effectLst/>
                <a:latin typeface="Papyrus" panose="03070502060502030205" pitchFamily="66" charset="0"/>
              </a:rPr>
              <a:t>It is true that Alexei </a:t>
            </a:r>
            <a:r>
              <a:rPr lang="en-US" b="0" i="0" dirty="0" err="1">
                <a:solidFill>
                  <a:schemeClr val="accent1">
                    <a:lumMod val="50000"/>
                  </a:schemeClr>
                </a:solidFill>
                <a:effectLst/>
                <a:latin typeface="Papyrus" panose="03070502060502030205" pitchFamily="66" charset="0"/>
              </a:rPr>
              <a:t>Alexandrovich</a:t>
            </a:r>
            <a:r>
              <a:rPr lang="en-US" b="0" i="0" dirty="0">
                <a:solidFill>
                  <a:schemeClr val="accent1">
                    <a:lumMod val="50000"/>
                  </a:schemeClr>
                </a:solidFill>
                <a:effectLst/>
                <a:latin typeface="Papyrus" panose="03070502060502030205" pitchFamily="66" charset="0"/>
              </a:rPr>
              <a:t> vaguely sensed the levity and erroneousness of this notion of his faith, and he knew that when, without any thought that his forgiveness was the effect of a higher power, he had given himself to his spontaneous feeling, he had experienced greater happiness than when he thought every minute, as he did now, that Christ lived in his soul, and that by signing papers he was fulfilling His will, but it was necessary for him to think that way, it was so necessary for him in his humiliation to possess at least an invented loftiness from which he, despised by everyone, could despise others, that he clung to his imaginary salvation as if it were salvation indeed.”</a:t>
            </a:r>
            <a:endParaRPr lang="en-US" sz="2400" b="0" i="0" dirty="0">
              <a:solidFill>
                <a:schemeClr val="accent1">
                  <a:lumMod val="50000"/>
                </a:schemeClr>
              </a:solidFill>
              <a:effectLst/>
              <a:latin typeface="Papyrus" panose="03070502060502030205" pitchFamily="66" charset="0"/>
            </a:endParaRPr>
          </a:p>
        </p:txBody>
      </p:sp>
    </p:spTree>
    <p:extLst>
      <p:ext uri="{BB962C8B-B14F-4D97-AF65-F5344CB8AC3E}">
        <p14:creationId xmlns:p14="http://schemas.microsoft.com/office/powerpoint/2010/main" val="3043515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Контейнер за съдържание 3">
            <a:extLst>
              <a:ext uri="{FF2B5EF4-FFF2-40B4-BE49-F238E27FC236}">
                <a16:creationId xmlns:a16="http://schemas.microsoft.com/office/drawing/2014/main" id="{7C78A718-CE2E-4A9D-AA9F-8BE38CE5CB61}"/>
              </a:ext>
            </a:extLst>
          </p:cNvPr>
          <p:cNvPicPr>
            <a:picLocks noGrp="1" noChangeAspect="1"/>
          </p:cNvPicPr>
          <p:nvPr>
            <p:ph idx="4294967295"/>
          </p:nvPr>
        </p:nvPicPr>
        <p:blipFill>
          <a:blip r:embed="rId2"/>
          <a:stretch>
            <a:fillRect/>
          </a:stretch>
        </p:blipFill>
        <p:spPr>
          <a:xfrm>
            <a:off x="503852" y="482016"/>
            <a:ext cx="11084767" cy="5948333"/>
          </a:xfrm>
          <a:prstGeom prst="rect">
            <a:avLst/>
          </a:prstGeom>
        </p:spPr>
      </p:pic>
      <p:sp>
        <p:nvSpPr>
          <p:cNvPr id="5" name="Бутон за действия: празен 4">
            <a:hlinkClick r:id="rId3" highlightClick="1"/>
            <a:extLst>
              <a:ext uri="{FF2B5EF4-FFF2-40B4-BE49-F238E27FC236}">
                <a16:creationId xmlns:a16="http://schemas.microsoft.com/office/drawing/2014/main" id="{056EB2F3-7763-4B78-95E0-6EABEB9F054A}"/>
              </a:ext>
            </a:extLst>
          </p:cNvPr>
          <p:cNvSpPr/>
          <p:nvPr/>
        </p:nvSpPr>
        <p:spPr>
          <a:xfrm>
            <a:off x="7352522" y="4590661"/>
            <a:ext cx="3657600" cy="1119674"/>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Check the EF site for details about each type</a:t>
            </a:r>
          </a:p>
        </p:txBody>
      </p:sp>
    </p:spTree>
    <p:extLst>
      <p:ext uri="{BB962C8B-B14F-4D97-AF65-F5344CB8AC3E}">
        <p14:creationId xmlns:p14="http://schemas.microsoft.com/office/powerpoint/2010/main" val="4940486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a:extLst>
              <a:ext uri="{FF2B5EF4-FFF2-40B4-BE49-F238E27FC236}">
                <a16:creationId xmlns:a16="http://schemas.microsoft.com/office/drawing/2014/main" id="{835982A0-F757-408A-8325-32F52FD9C60E}"/>
              </a:ext>
            </a:extLst>
          </p:cNvPr>
          <p:cNvSpPr txBox="1"/>
          <p:nvPr/>
        </p:nvSpPr>
        <p:spPr>
          <a:xfrm>
            <a:off x="431800" y="489466"/>
            <a:ext cx="3632200" cy="36933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a:solidFill>
                  <a:srgbClr val="00B0F0"/>
                </a:solidFill>
                <a:latin typeface="Modern Love" panose="04090805081005020601" pitchFamily="82" charset="0"/>
              </a:rPr>
              <a:t>Cardinal and Ordinal Numbers</a:t>
            </a:r>
          </a:p>
        </p:txBody>
      </p:sp>
      <p:pic>
        <p:nvPicPr>
          <p:cNvPr id="3" name="Картина 2">
            <a:extLst>
              <a:ext uri="{FF2B5EF4-FFF2-40B4-BE49-F238E27FC236}">
                <a16:creationId xmlns:a16="http://schemas.microsoft.com/office/drawing/2014/main" id="{B4763964-8B9C-4ABC-9678-83F8BC23B99A}"/>
              </a:ext>
            </a:extLst>
          </p:cNvPr>
          <p:cNvPicPr>
            <a:picLocks noChangeAspect="1"/>
          </p:cNvPicPr>
          <p:nvPr/>
        </p:nvPicPr>
        <p:blipFill>
          <a:blip r:embed="rId2"/>
          <a:stretch>
            <a:fillRect/>
          </a:stretch>
        </p:blipFill>
        <p:spPr>
          <a:xfrm>
            <a:off x="3573676" y="2187575"/>
            <a:ext cx="4730488" cy="3543300"/>
          </a:xfrm>
          <a:prstGeom prst="rect">
            <a:avLst/>
          </a:prstGeom>
        </p:spPr>
      </p:pic>
      <p:pic>
        <p:nvPicPr>
          <p:cNvPr id="4" name="Картина 3">
            <a:extLst>
              <a:ext uri="{FF2B5EF4-FFF2-40B4-BE49-F238E27FC236}">
                <a16:creationId xmlns:a16="http://schemas.microsoft.com/office/drawing/2014/main" id="{26C74103-4861-4DAA-AD9A-FB15680D0E4C}"/>
              </a:ext>
            </a:extLst>
          </p:cNvPr>
          <p:cNvPicPr>
            <a:picLocks noChangeAspect="1"/>
          </p:cNvPicPr>
          <p:nvPr/>
        </p:nvPicPr>
        <p:blipFill>
          <a:blip r:embed="rId3"/>
          <a:stretch>
            <a:fillRect/>
          </a:stretch>
        </p:blipFill>
        <p:spPr>
          <a:xfrm>
            <a:off x="317500" y="1397000"/>
            <a:ext cx="2895600" cy="1581150"/>
          </a:xfrm>
          <a:prstGeom prst="rect">
            <a:avLst/>
          </a:prstGeom>
        </p:spPr>
      </p:pic>
      <p:pic>
        <p:nvPicPr>
          <p:cNvPr id="5" name="Картина 4">
            <a:extLst>
              <a:ext uri="{FF2B5EF4-FFF2-40B4-BE49-F238E27FC236}">
                <a16:creationId xmlns:a16="http://schemas.microsoft.com/office/drawing/2014/main" id="{F6B5AB3B-34AE-4E97-9A4C-E9137F8CF0FE}"/>
              </a:ext>
            </a:extLst>
          </p:cNvPr>
          <p:cNvPicPr>
            <a:picLocks noChangeAspect="1"/>
          </p:cNvPicPr>
          <p:nvPr/>
        </p:nvPicPr>
        <p:blipFill>
          <a:blip r:embed="rId4"/>
          <a:stretch>
            <a:fillRect/>
          </a:stretch>
        </p:blipFill>
        <p:spPr>
          <a:xfrm>
            <a:off x="8674215" y="1819274"/>
            <a:ext cx="3200285" cy="2397125"/>
          </a:xfrm>
          <a:prstGeom prst="rect">
            <a:avLst/>
          </a:prstGeom>
        </p:spPr>
      </p:pic>
    </p:spTree>
    <p:extLst>
      <p:ext uri="{BB962C8B-B14F-4D97-AF65-F5344CB8AC3E}">
        <p14:creationId xmlns:p14="http://schemas.microsoft.com/office/powerpoint/2010/main" val="30311238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Картина 1">
            <a:extLst>
              <a:ext uri="{FF2B5EF4-FFF2-40B4-BE49-F238E27FC236}">
                <a16:creationId xmlns:a16="http://schemas.microsoft.com/office/drawing/2014/main" id="{DA0AFB7F-4B61-4DE5-BF8C-930B31DE793B}"/>
              </a:ext>
            </a:extLst>
          </p:cNvPr>
          <p:cNvPicPr>
            <a:picLocks noChangeAspect="1"/>
          </p:cNvPicPr>
          <p:nvPr/>
        </p:nvPicPr>
        <p:blipFill>
          <a:blip r:embed="rId2"/>
          <a:stretch>
            <a:fillRect/>
          </a:stretch>
        </p:blipFill>
        <p:spPr>
          <a:xfrm>
            <a:off x="1453018" y="78327"/>
            <a:ext cx="9394521" cy="6779689"/>
          </a:xfrm>
          <a:prstGeom prst="rect">
            <a:avLst/>
          </a:prstGeom>
        </p:spPr>
      </p:pic>
    </p:spTree>
    <p:extLst>
      <p:ext uri="{BB962C8B-B14F-4D97-AF65-F5344CB8AC3E}">
        <p14:creationId xmlns:p14="http://schemas.microsoft.com/office/powerpoint/2010/main" val="4220696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Картина 1">
            <a:extLst>
              <a:ext uri="{FF2B5EF4-FFF2-40B4-BE49-F238E27FC236}">
                <a16:creationId xmlns:a16="http://schemas.microsoft.com/office/drawing/2014/main" id="{30C64F2E-77C3-4C1A-89B5-DE4202286330}"/>
              </a:ext>
            </a:extLst>
          </p:cNvPr>
          <p:cNvPicPr>
            <a:picLocks noChangeAspect="1"/>
          </p:cNvPicPr>
          <p:nvPr/>
        </p:nvPicPr>
        <p:blipFill>
          <a:blip r:embed="rId2"/>
          <a:stretch>
            <a:fillRect/>
          </a:stretch>
        </p:blipFill>
        <p:spPr>
          <a:xfrm>
            <a:off x="1739900" y="266700"/>
            <a:ext cx="8534399" cy="6324600"/>
          </a:xfrm>
          <a:prstGeom prst="rect">
            <a:avLst/>
          </a:prstGeom>
        </p:spPr>
      </p:pic>
    </p:spTree>
    <p:extLst>
      <p:ext uri="{BB962C8B-B14F-4D97-AF65-F5344CB8AC3E}">
        <p14:creationId xmlns:p14="http://schemas.microsoft.com/office/powerpoint/2010/main" val="735277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ome or Any - grammar - Games to learn English | Games to learn English">
            <a:extLst>
              <a:ext uri="{FF2B5EF4-FFF2-40B4-BE49-F238E27FC236}">
                <a16:creationId xmlns:a16="http://schemas.microsoft.com/office/drawing/2014/main" id="{1084193A-3F75-4E5E-8D87-5C31B20B863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3671888" y="0"/>
            <a:ext cx="484822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Текстово поле 3">
            <a:extLst>
              <a:ext uri="{FF2B5EF4-FFF2-40B4-BE49-F238E27FC236}">
                <a16:creationId xmlns:a16="http://schemas.microsoft.com/office/drawing/2014/main" id="{7E2A90E6-6A9A-46AA-9976-F5CAA2B37058}"/>
              </a:ext>
            </a:extLst>
          </p:cNvPr>
          <p:cNvSpPr txBox="1"/>
          <p:nvPr/>
        </p:nvSpPr>
        <p:spPr>
          <a:xfrm rot="19507480">
            <a:off x="-195863" y="1204309"/>
            <a:ext cx="4434746" cy="7078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US" sz="2000" dirty="0">
                <a:latin typeface="Modern Love" panose="04090805081005020601" pitchFamily="82" charset="0"/>
              </a:rPr>
              <a:t>Indefinite and Incomplete Quantities</a:t>
            </a:r>
          </a:p>
        </p:txBody>
      </p:sp>
    </p:spTree>
    <p:extLst>
      <p:ext uri="{BB962C8B-B14F-4D97-AF65-F5344CB8AC3E}">
        <p14:creationId xmlns:p14="http://schemas.microsoft.com/office/powerpoint/2010/main" val="38375568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лавие 3">
            <a:extLst>
              <a:ext uri="{FF2B5EF4-FFF2-40B4-BE49-F238E27FC236}">
                <a16:creationId xmlns:a16="http://schemas.microsoft.com/office/drawing/2014/main" id="{BD09A116-E614-4874-A423-361615B42386}"/>
              </a:ext>
            </a:extLst>
          </p:cNvPr>
          <p:cNvSpPr>
            <a:spLocks noGrp="1"/>
          </p:cNvSpPr>
          <p:nvPr>
            <p:ph type="title"/>
          </p:nvPr>
        </p:nvSpPr>
        <p:spPr>
          <a:xfrm>
            <a:off x="838200" y="365125"/>
            <a:ext cx="10515600" cy="1133475"/>
          </a:xfrm>
        </p:spPr>
        <p:style>
          <a:lnRef idx="2">
            <a:schemeClr val="accent5"/>
          </a:lnRef>
          <a:fillRef idx="1">
            <a:schemeClr val="lt1"/>
          </a:fillRef>
          <a:effectRef idx="0">
            <a:schemeClr val="accent5"/>
          </a:effectRef>
          <a:fontRef idx="minor">
            <a:schemeClr val="dk1"/>
          </a:fontRef>
        </p:style>
        <p:txBody>
          <a:bodyPr/>
          <a:lstStyle/>
          <a:p>
            <a:pPr algn="ctr"/>
            <a:r>
              <a:rPr lang="en-US" dirty="0">
                <a:solidFill>
                  <a:srgbClr val="00B0F0"/>
                </a:solidFill>
                <a:latin typeface="Modern Love" panose="04090805081005020601" pitchFamily="82" charset="0"/>
              </a:rPr>
              <a:t>Graded Quantifiers </a:t>
            </a:r>
          </a:p>
        </p:txBody>
      </p:sp>
      <p:sp>
        <p:nvSpPr>
          <p:cNvPr id="7" name="Текстово поле 6">
            <a:extLst>
              <a:ext uri="{FF2B5EF4-FFF2-40B4-BE49-F238E27FC236}">
                <a16:creationId xmlns:a16="http://schemas.microsoft.com/office/drawing/2014/main" id="{736A0EFB-4BA8-4083-A881-268877647A85}"/>
              </a:ext>
            </a:extLst>
          </p:cNvPr>
          <p:cNvSpPr txBox="1"/>
          <p:nvPr/>
        </p:nvSpPr>
        <p:spPr>
          <a:xfrm>
            <a:off x="0" y="2451438"/>
            <a:ext cx="12192000" cy="2985433"/>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r>
              <a:rPr lang="en-US" sz="2800" dirty="0">
                <a:solidFill>
                  <a:schemeClr val="bg1"/>
                </a:solidFill>
                <a:latin typeface="Modern Love" panose="04090805081005020601" pitchFamily="82" charset="0"/>
              </a:rPr>
              <a:t>			</a:t>
            </a:r>
            <a:r>
              <a:rPr lang="en-US" sz="1600" dirty="0">
                <a:solidFill>
                  <a:schemeClr val="bg1"/>
                </a:solidFill>
                <a:latin typeface="Modern Love" panose="04090805081005020601" pitchFamily="82" charset="0"/>
              </a:rPr>
              <a:t>quantifier			comparative grade			superlative grade</a:t>
            </a:r>
            <a:endParaRPr lang="en-US" sz="2800" dirty="0">
              <a:solidFill>
                <a:schemeClr val="bg1"/>
              </a:solidFill>
              <a:latin typeface="Modern Love" panose="04090805081005020601" pitchFamily="82" charset="0"/>
            </a:endParaRPr>
          </a:p>
          <a:p>
            <a:r>
              <a:rPr lang="en-US" sz="2000" dirty="0">
                <a:solidFill>
                  <a:schemeClr val="bg1"/>
                </a:solidFill>
                <a:latin typeface="Modern Love" panose="04090805081005020601" pitchFamily="82" charset="0"/>
              </a:rPr>
              <a:t>With plural countable nouns</a:t>
            </a:r>
          </a:p>
          <a:p>
            <a:r>
              <a:rPr lang="en-US" sz="2800" dirty="0">
                <a:solidFill>
                  <a:schemeClr val="bg1"/>
                </a:solidFill>
                <a:latin typeface="Modern Love" panose="04090805081005020601" pitchFamily="82" charset="0"/>
              </a:rPr>
              <a:t>			many			more				most</a:t>
            </a:r>
          </a:p>
          <a:p>
            <a:r>
              <a:rPr lang="en-US" sz="2800" dirty="0">
                <a:solidFill>
                  <a:schemeClr val="bg1"/>
                </a:solidFill>
                <a:latin typeface="Modern Love" panose="04090805081005020601" pitchFamily="82" charset="0"/>
              </a:rPr>
              <a:t>			few				fewer				fewest</a:t>
            </a:r>
          </a:p>
          <a:p>
            <a:r>
              <a:rPr lang="en-US" sz="2400" dirty="0">
                <a:solidFill>
                  <a:schemeClr val="bg1"/>
                </a:solidFill>
                <a:latin typeface="Modern Love" panose="04090805081005020601" pitchFamily="82" charset="0"/>
              </a:rPr>
              <a:t>With uncountable nouns</a:t>
            </a:r>
          </a:p>
          <a:p>
            <a:r>
              <a:rPr lang="en-US" sz="2800" dirty="0">
                <a:solidFill>
                  <a:schemeClr val="bg1"/>
                </a:solidFill>
                <a:latin typeface="Modern Love" panose="04090805081005020601" pitchFamily="82" charset="0"/>
              </a:rPr>
              <a:t>			much			more				most</a:t>
            </a:r>
          </a:p>
          <a:p>
            <a:r>
              <a:rPr lang="en-US" sz="2800" dirty="0">
                <a:solidFill>
                  <a:schemeClr val="bg1"/>
                </a:solidFill>
                <a:latin typeface="Modern Love" panose="04090805081005020601" pitchFamily="82" charset="0"/>
              </a:rPr>
              <a:t>			little				less				least</a:t>
            </a:r>
          </a:p>
        </p:txBody>
      </p:sp>
    </p:spTree>
    <p:extLst>
      <p:ext uri="{BB962C8B-B14F-4D97-AF65-F5344CB8AC3E}">
        <p14:creationId xmlns:p14="http://schemas.microsoft.com/office/powerpoint/2010/main" val="27927565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093529FE-852D-455E-BFA3-5C1D56C0AB3E}"/>
              </a:ext>
            </a:extLst>
          </p:cNvPr>
          <p:cNvSpPr>
            <a:spLocks noGrp="1"/>
          </p:cNvSpPr>
          <p:nvPr>
            <p:ph type="title"/>
          </p:nvPr>
        </p:nvSpPr>
        <p:spPr>
          <a:xfrm>
            <a:off x="838200" y="365125"/>
            <a:ext cx="10515600" cy="1108075"/>
          </a:xfrm>
        </p:spPr>
        <p:style>
          <a:lnRef idx="2">
            <a:schemeClr val="accent5"/>
          </a:lnRef>
          <a:fillRef idx="1">
            <a:schemeClr val="lt1"/>
          </a:fillRef>
          <a:effectRef idx="0">
            <a:schemeClr val="accent5"/>
          </a:effectRef>
          <a:fontRef idx="minor">
            <a:schemeClr val="dk1"/>
          </a:fontRef>
        </p:style>
        <p:txBody>
          <a:bodyPr>
            <a:normAutofit/>
          </a:bodyPr>
          <a:lstStyle/>
          <a:p>
            <a:pPr algn="ctr"/>
            <a:r>
              <a:rPr lang="en-US" sz="3600" dirty="0">
                <a:solidFill>
                  <a:schemeClr val="accent1">
                    <a:lumMod val="75000"/>
                  </a:schemeClr>
                </a:solidFill>
                <a:latin typeface="Modern Love" panose="04090805081005020601" pitchFamily="82" charset="0"/>
              </a:rPr>
              <a:t>Enough as a quantifier</a:t>
            </a:r>
          </a:p>
        </p:txBody>
      </p:sp>
      <p:sp>
        <p:nvSpPr>
          <p:cNvPr id="3" name="Текстово поле 2">
            <a:extLst>
              <a:ext uri="{FF2B5EF4-FFF2-40B4-BE49-F238E27FC236}">
                <a16:creationId xmlns:a16="http://schemas.microsoft.com/office/drawing/2014/main" id="{D6BEB87E-3BA4-4851-88E2-84B04098ED4C}"/>
              </a:ext>
            </a:extLst>
          </p:cNvPr>
          <p:cNvSpPr txBox="1"/>
          <p:nvPr/>
        </p:nvSpPr>
        <p:spPr>
          <a:xfrm>
            <a:off x="2628900" y="1637521"/>
            <a:ext cx="1841500" cy="64633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3600" dirty="0">
                <a:latin typeface="Modern Love" panose="04090805081005020601" pitchFamily="82" charset="0"/>
              </a:rPr>
              <a:t>enough </a:t>
            </a:r>
          </a:p>
        </p:txBody>
      </p:sp>
      <p:sp>
        <p:nvSpPr>
          <p:cNvPr id="4" name="Текстово поле 3">
            <a:extLst>
              <a:ext uri="{FF2B5EF4-FFF2-40B4-BE49-F238E27FC236}">
                <a16:creationId xmlns:a16="http://schemas.microsoft.com/office/drawing/2014/main" id="{D1FB202B-A832-4F88-83E1-98104803DBFA}"/>
              </a:ext>
            </a:extLst>
          </p:cNvPr>
          <p:cNvSpPr txBox="1"/>
          <p:nvPr/>
        </p:nvSpPr>
        <p:spPr>
          <a:xfrm>
            <a:off x="4800600" y="2508156"/>
            <a:ext cx="1841500" cy="64633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3600" dirty="0">
                <a:latin typeface="Modern Love" panose="04090805081005020601" pitchFamily="82" charset="0"/>
              </a:rPr>
              <a:t>enough </a:t>
            </a:r>
          </a:p>
        </p:txBody>
      </p:sp>
      <p:sp>
        <p:nvSpPr>
          <p:cNvPr id="5" name="Бутон за действия: празен 4">
            <a:hlinkClick r:id="" action="ppaction://noaction" highlightClick="1"/>
            <a:extLst>
              <a:ext uri="{FF2B5EF4-FFF2-40B4-BE49-F238E27FC236}">
                <a16:creationId xmlns:a16="http://schemas.microsoft.com/office/drawing/2014/main" id="{384A77FC-F064-4E2D-9465-51269C9F9B10}"/>
              </a:ext>
            </a:extLst>
          </p:cNvPr>
          <p:cNvSpPr/>
          <p:nvPr/>
        </p:nvSpPr>
        <p:spPr>
          <a:xfrm>
            <a:off x="4673600" y="1623452"/>
            <a:ext cx="1803400" cy="646331"/>
          </a:xfrm>
          <a:prstGeom prst="actionButtonBlank">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3600" dirty="0">
                <a:latin typeface="Modern Love" panose="04090805081005020601" pitchFamily="82" charset="0"/>
              </a:rPr>
              <a:t>money</a:t>
            </a:r>
          </a:p>
        </p:txBody>
      </p:sp>
      <p:sp>
        <p:nvSpPr>
          <p:cNvPr id="6" name="Текстово поле 5">
            <a:extLst>
              <a:ext uri="{FF2B5EF4-FFF2-40B4-BE49-F238E27FC236}">
                <a16:creationId xmlns:a16="http://schemas.microsoft.com/office/drawing/2014/main" id="{1235B52B-5C87-445F-BD5E-4EB8E140B4B7}"/>
              </a:ext>
            </a:extLst>
          </p:cNvPr>
          <p:cNvSpPr txBox="1"/>
          <p:nvPr/>
        </p:nvSpPr>
        <p:spPr>
          <a:xfrm>
            <a:off x="2832100" y="2452469"/>
            <a:ext cx="1841500" cy="64633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3600" dirty="0">
                <a:latin typeface="Modern Love" panose="04090805081005020601" pitchFamily="82" charset="0"/>
              </a:rPr>
              <a:t>Good</a:t>
            </a:r>
          </a:p>
        </p:txBody>
      </p:sp>
      <p:sp>
        <p:nvSpPr>
          <p:cNvPr id="7" name="Текстово поле 6">
            <a:extLst>
              <a:ext uri="{FF2B5EF4-FFF2-40B4-BE49-F238E27FC236}">
                <a16:creationId xmlns:a16="http://schemas.microsoft.com/office/drawing/2014/main" id="{C8D05BF6-38B6-4FC6-B5AE-CC952E59F5E8}"/>
              </a:ext>
            </a:extLst>
          </p:cNvPr>
          <p:cNvSpPr txBox="1"/>
          <p:nvPr/>
        </p:nvSpPr>
        <p:spPr>
          <a:xfrm>
            <a:off x="838200" y="3491721"/>
            <a:ext cx="10515600" cy="646331"/>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3600" dirty="0">
                <a:latin typeface="Modern Love" panose="04090805081005020601" pitchFamily="82" charset="0"/>
              </a:rPr>
              <a:t>Before a </a:t>
            </a:r>
            <a:r>
              <a:rPr lang="en-US" sz="3600" dirty="0">
                <a:solidFill>
                  <a:srgbClr val="00B050"/>
                </a:solidFill>
                <a:latin typeface="Modern Love" panose="04090805081005020601" pitchFamily="82" charset="0"/>
              </a:rPr>
              <a:t>NOUN</a:t>
            </a:r>
            <a:r>
              <a:rPr lang="en-US" sz="3600" dirty="0">
                <a:latin typeface="Modern Love" panose="04090805081005020601" pitchFamily="82" charset="0"/>
              </a:rPr>
              <a:t> and after an </a:t>
            </a:r>
            <a:r>
              <a:rPr lang="en-US" sz="3600" dirty="0">
                <a:solidFill>
                  <a:srgbClr val="FFC000"/>
                </a:solidFill>
                <a:latin typeface="Modern Love" panose="04090805081005020601" pitchFamily="82" charset="0"/>
              </a:rPr>
              <a:t>ADJECTIVE</a:t>
            </a:r>
          </a:p>
        </p:txBody>
      </p:sp>
      <p:sp>
        <p:nvSpPr>
          <p:cNvPr id="8" name="Текстово поле 7">
            <a:extLst>
              <a:ext uri="{FF2B5EF4-FFF2-40B4-BE49-F238E27FC236}">
                <a16:creationId xmlns:a16="http://schemas.microsoft.com/office/drawing/2014/main" id="{02431D74-2F74-40E8-8DFC-340E926AFACD}"/>
              </a:ext>
            </a:extLst>
          </p:cNvPr>
          <p:cNvSpPr txBox="1"/>
          <p:nvPr/>
        </p:nvSpPr>
        <p:spPr>
          <a:xfrm>
            <a:off x="2628900" y="4327772"/>
            <a:ext cx="7340600"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3600" dirty="0">
                <a:solidFill>
                  <a:srgbClr val="0070C0"/>
                </a:solidFill>
                <a:latin typeface="Modern Love" panose="04090805081005020601" pitchFamily="82" charset="0"/>
              </a:rPr>
              <a:t>BUT enough is also an ADVERB =&gt; NOT before the noun</a:t>
            </a:r>
          </a:p>
        </p:txBody>
      </p:sp>
      <p:sp>
        <p:nvSpPr>
          <p:cNvPr id="9" name="Текстово поле 8">
            <a:extLst>
              <a:ext uri="{FF2B5EF4-FFF2-40B4-BE49-F238E27FC236}">
                <a16:creationId xmlns:a16="http://schemas.microsoft.com/office/drawing/2014/main" id="{6749AE2F-8B0D-497B-873B-0BA372C6BFAA}"/>
              </a:ext>
            </a:extLst>
          </p:cNvPr>
          <p:cNvSpPr txBox="1"/>
          <p:nvPr/>
        </p:nvSpPr>
        <p:spPr>
          <a:xfrm>
            <a:off x="374650" y="1643186"/>
            <a:ext cx="1993900"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3600" dirty="0">
                <a:solidFill>
                  <a:srgbClr val="0070C0"/>
                </a:solidFill>
                <a:latin typeface="Modern Love" panose="04090805081005020601" pitchFamily="82" charset="0"/>
              </a:rPr>
              <a:t>We have</a:t>
            </a:r>
          </a:p>
        </p:txBody>
      </p:sp>
      <p:sp>
        <p:nvSpPr>
          <p:cNvPr id="10" name="Текстово поле 9">
            <a:extLst>
              <a:ext uri="{FF2B5EF4-FFF2-40B4-BE49-F238E27FC236}">
                <a16:creationId xmlns:a16="http://schemas.microsoft.com/office/drawing/2014/main" id="{ED133310-F308-4B17-8112-0DB4FB860100}"/>
              </a:ext>
            </a:extLst>
          </p:cNvPr>
          <p:cNvSpPr txBox="1"/>
          <p:nvPr/>
        </p:nvSpPr>
        <p:spPr>
          <a:xfrm>
            <a:off x="6680200" y="1623452"/>
            <a:ext cx="4876800"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3600" dirty="0">
                <a:solidFill>
                  <a:srgbClr val="0070C0"/>
                </a:solidFill>
                <a:latin typeface="Modern Love" panose="04090805081005020601" pitchFamily="82" charset="0"/>
              </a:rPr>
              <a:t>to afford this flat, but</a:t>
            </a:r>
          </a:p>
        </p:txBody>
      </p:sp>
      <p:sp>
        <p:nvSpPr>
          <p:cNvPr id="11" name="Текстово поле 10">
            <a:extLst>
              <a:ext uri="{FF2B5EF4-FFF2-40B4-BE49-F238E27FC236}">
                <a16:creationId xmlns:a16="http://schemas.microsoft.com/office/drawing/2014/main" id="{7756EF42-67B7-4DBB-AE71-BB1B1AD520C8}"/>
              </a:ext>
            </a:extLst>
          </p:cNvPr>
          <p:cNvSpPr txBox="1"/>
          <p:nvPr/>
        </p:nvSpPr>
        <p:spPr>
          <a:xfrm>
            <a:off x="635000" y="2459503"/>
            <a:ext cx="1993900"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3600" dirty="0">
                <a:solidFill>
                  <a:srgbClr val="0070C0"/>
                </a:solidFill>
                <a:latin typeface="Modern Love" panose="04090805081005020601" pitchFamily="82" charset="0"/>
              </a:rPr>
              <a:t>it isn’t </a:t>
            </a:r>
          </a:p>
        </p:txBody>
      </p:sp>
      <p:sp>
        <p:nvSpPr>
          <p:cNvPr id="12" name="Текстово поле 11">
            <a:extLst>
              <a:ext uri="{FF2B5EF4-FFF2-40B4-BE49-F238E27FC236}">
                <a16:creationId xmlns:a16="http://schemas.microsoft.com/office/drawing/2014/main" id="{98C3496C-9D37-4E19-A829-585C128E1FE2}"/>
              </a:ext>
            </a:extLst>
          </p:cNvPr>
          <p:cNvSpPr txBox="1"/>
          <p:nvPr/>
        </p:nvSpPr>
        <p:spPr>
          <a:xfrm>
            <a:off x="6794500" y="2508156"/>
            <a:ext cx="4762500"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3600" dirty="0">
                <a:solidFill>
                  <a:srgbClr val="0070C0"/>
                </a:solidFill>
                <a:latin typeface="Modern Love" panose="04090805081005020601" pitchFamily="82" charset="0"/>
              </a:rPr>
              <a:t>For my refined taste.</a:t>
            </a:r>
          </a:p>
        </p:txBody>
      </p:sp>
      <p:sp>
        <p:nvSpPr>
          <p:cNvPr id="13" name="Текстово поле 12">
            <a:extLst>
              <a:ext uri="{FF2B5EF4-FFF2-40B4-BE49-F238E27FC236}">
                <a16:creationId xmlns:a16="http://schemas.microsoft.com/office/drawing/2014/main" id="{B59597B9-DC49-433E-BB42-BA2E1BAB1390}"/>
              </a:ext>
            </a:extLst>
          </p:cNvPr>
          <p:cNvSpPr txBox="1"/>
          <p:nvPr/>
        </p:nvSpPr>
        <p:spPr>
          <a:xfrm>
            <a:off x="2832100" y="5969000"/>
            <a:ext cx="6927850" cy="646331"/>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sz="3600" dirty="0">
                <a:solidFill>
                  <a:srgbClr val="0070C0"/>
                </a:solidFill>
                <a:latin typeface="Modern Love" panose="04090805081005020601" pitchFamily="82" charset="0"/>
              </a:rPr>
              <a:t>How much is enough actually?</a:t>
            </a:r>
          </a:p>
        </p:txBody>
      </p:sp>
    </p:spTree>
    <p:extLst>
      <p:ext uri="{BB962C8B-B14F-4D97-AF65-F5344CB8AC3E}">
        <p14:creationId xmlns:p14="http://schemas.microsoft.com/office/powerpoint/2010/main" val="40813676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лавие 2">
            <a:extLst>
              <a:ext uri="{FF2B5EF4-FFF2-40B4-BE49-F238E27FC236}">
                <a16:creationId xmlns:a16="http://schemas.microsoft.com/office/drawing/2014/main" id="{0AA492D3-643B-48A4-AFA8-D83932F2CBE2}"/>
              </a:ext>
            </a:extLst>
          </p:cNvPr>
          <p:cNvSpPr>
            <a:spLocks noGrp="1"/>
          </p:cNvSpPr>
          <p:nvPr>
            <p:ph type="title"/>
          </p:nvPr>
        </p:nvSpPr>
        <p:spPr>
          <a:xfrm>
            <a:off x="838200" y="365125"/>
            <a:ext cx="10515600" cy="1031875"/>
          </a:xfrm>
        </p:spPr>
        <p:style>
          <a:lnRef idx="2">
            <a:schemeClr val="accent5"/>
          </a:lnRef>
          <a:fillRef idx="1">
            <a:schemeClr val="lt1"/>
          </a:fillRef>
          <a:effectRef idx="0">
            <a:schemeClr val="accent5"/>
          </a:effectRef>
          <a:fontRef idx="minor">
            <a:schemeClr val="dk1"/>
          </a:fontRef>
        </p:style>
        <p:txBody>
          <a:bodyPr>
            <a:normAutofit fontScale="90000"/>
          </a:bodyPr>
          <a:lstStyle/>
          <a:p>
            <a:pPr algn="ctr"/>
            <a:r>
              <a:rPr lang="en-US" sz="3600" dirty="0">
                <a:solidFill>
                  <a:srgbClr val="0070C0"/>
                </a:solidFill>
                <a:latin typeface="Modern Love" panose="04090805081005020601" pitchFamily="82" charset="0"/>
              </a:rPr>
              <a:t>How many determiners can you find in this very long sentence?</a:t>
            </a:r>
          </a:p>
        </p:txBody>
      </p:sp>
      <p:sp>
        <p:nvSpPr>
          <p:cNvPr id="4" name="Контейнер за съдържание 3">
            <a:extLst>
              <a:ext uri="{FF2B5EF4-FFF2-40B4-BE49-F238E27FC236}">
                <a16:creationId xmlns:a16="http://schemas.microsoft.com/office/drawing/2014/main" id="{7F3F54C9-B47C-4F01-B63A-FA22FC65A533}"/>
              </a:ext>
            </a:extLst>
          </p:cNvPr>
          <p:cNvSpPr>
            <a:spLocks noGrp="1"/>
          </p:cNvSpPr>
          <p:nvPr>
            <p:ph idx="1"/>
          </p:nvPr>
        </p:nvSpPr>
        <p:spPr>
          <a:xfrm>
            <a:off x="838200" y="1638300"/>
            <a:ext cx="10515600" cy="4854575"/>
          </a:xfrm>
        </p:spPr>
        <p:style>
          <a:lnRef idx="2">
            <a:schemeClr val="accent5"/>
          </a:lnRef>
          <a:fillRef idx="1">
            <a:schemeClr val="lt1"/>
          </a:fillRef>
          <a:effectRef idx="0">
            <a:schemeClr val="accent5"/>
          </a:effectRef>
          <a:fontRef idx="minor">
            <a:schemeClr val="dk1"/>
          </a:fontRef>
        </p:style>
        <p:txBody>
          <a:bodyPr>
            <a:normAutofit fontScale="92500"/>
          </a:bodyPr>
          <a:lstStyle/>
          <a:p>
            <a:pPr algn="l"/>
            <a:endParaRPr lang="en-US" sz="2400" b="1" i="0" dirty="0">
              <a:solidFill>
                <a:srgbClr val="0070C0"/>
              </a:solidFill>
              <a:effectLst/>
              <a:latin typeface="Papyrus" panose="03070502060502030205" pitchFamily="66" charset="0"/>
            </a:endParaRPr>
          </a:p>
          <a:p>
            <a:pPr marL="0" indent="0" algn="l">
              <a:buNone/>
            </a:pPr>
            <a:r>
              <a:rPr lang="en-US" sz="2400" b="1" i="0" dirty="0">
                <a:solidFill>
                  <a:srgbClr val="0070C0"/>
                </a:solidFill>
                <a:effectLst/>
                <a:latin typeface="Papyrus" panose="03070502060502030205" pitchFamily="66" charset="0"/>
              </a:rPr>
              <a:t>Evelyn Waugh, “Scoop.” 150 words.</a:t>
            </a:r>
          </a:p>
          <a:p>
            <a:pPr marL="0" indent="0" algn="l">
              <a:buNone/>
            </a:pPr>
            <a:endParaRPr lang="en-US" sz="1200" b="0" i="0" dirty="0">
              <a:solidFill>
                <a:srgbClr val="0070C0"/>
              </a:solidFill>
              <a:effectLst/>
              <a:latin typeface="Papyrus" panose="03070502060502030205" pitchFamily="66" charset="0"/>
            </a:endParaRPr>
          </a:p>
          <a:p>
            <a:pPr marL="0" indent="0" algn="l">
              <a:buNone/>
            </a:pPr>
            <a:r>
              <a:rPr lang="en-US" sz="2400" i="0" dirty="0">
                <a:solidFill>
                  <a:srgbClr val="0070C0"/>
                </a:solidFill>
                <a:effectLst/>
                <a:latin typeface="Papyrus" panose="03070502060502030205" pitchFamily="66" charset="0"/>
              </a:rPr>
              <a:t>“The </a:t>
            </a:r>
            <a:r>
              <a:rPr lang="en-US" sz="2400" i="0" dirty="0" err="1">
                <a:solidFill>
                  <a:srgbClr val="0070C0"/>
                </a:solidFill>
                <a:effectLst/>
                <a:latin typeface="Papyrus" panose="03070502060502030205" pitchFamily="66" charset="0"/>
              </a:rPr>
              <a:t>Francmason</a:t>
            </a:r>
            <a:r>
              <a:rPr lang="en-US" sz="2400" i="0" dirty="0">
                <a:solidFill>
                  <a:srgbClr val="0070C0"/>
                </a:solidFill>
                <a:effectLst/>
                <a:latin typeface="Papyrus" panose="03070502060502030205" pitchFamily="66" charset="0"/>
              </a:rPr>
              <a:t> weighed anchor, swung about, and steamed into the ochre hills, through the straits and out into the open sea while Corker recounted the heroic legends of Fleet Street; he told of the classic scoops and hoaxes; of the confessions wrung from hysterical suspects; of the innuendo and intricate misrepresentations, the luscious, detailed inventions that composed contemporary history; of the positive, daring lies that got a chap a rise of screw; how Wenlock Jakes, highest paid journalist of the United States, scooped the world with an eye-witness story of the sinking of the Lusitania four hours before she was hit; how [Sir Jocelyn] Hitchcock, the English Jakes, straddling over his desk in London, had chronicled day by day the horrors of the Messina earthquake; how Corker himself, not three months back, had had the good fortune to encounter a knight’s widow trapped by the foot between lift and landing.”</a:t>
            </a:r>
            <a:endParaRPr lang="en-US" sz="3600" i="0" dirty="0">
              <a:solidFill>
                <a:srgbClr val="0070C0"/>
              </a:solidFill>
              <a:effectLst/>
              <a:latin typeface="Papyrus" panose="03070502060502030205" pitchFamily="66" charset="0"/>
            </a:endParaRPr>
          </a:p>
        </p:txBody>
      </p:sp>
    </p:spTree>
    <p:extLst>
      <p:ext uri="{BB962C8B-B14F-4D97-AF65-F5344CB8AC3E}">
        <p14:creationId xmlns:p14="http://schemas.microsoft.com/office/powerpoint/2010/main" val="1003622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TotalTime>
  <Words>1131</Words>
  <Application>Microsoft Office PowerPoint</Application>
  <PresentationFormat>Widescreen</PresentationFormat>
  <Paragraphs>147</Paragraphs>
  <Slides>16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Calibri</vt:lpstr>
      <vt:lpstr>Calibri Light</vt:lpstr>
      <vt:lpstr>EF Circular Latin</vt:lpstr>
      <vt:lpstr>Kartika</vt:lpstr>
      <vt:lpstr>Modern Love</vt:lpstr>
      <vt:lpstr>Papyrus</vt:lpstr>
      <vt:lpstr>Times New Roman</vt:lpstr>
      <vt:lpstr>Тема на Office</vt:lpstr>
      <vt:lpstr>Determiners </vt:lpstr>
      <vt:lpstr>Match the two parts of each of the quotes below. Explain your answers.</vt:lpstr>
      <vt:lpstr>PowerPoint Presentation</vt:lpstr>
      <vt:lpstr>PowerPoint Presentation</vt:lpstr>
      <vt:lpstr>PowerPoint Presentation</vt:lpstr>
      <vt:lpstr>Theoretically speaking…</vt:lpstr>
      <vt:lpstr>Pronouns – complete the blank cells</vt:lpstr>
      <vt:lpstr>Examples: A really long sentence might contain them all… Find them!</vt:lpstr>
      <vt:lpstr>PowerPoint Presentation</vt:lpstr>
      <vt:lpstr>PowerPoint Presentation</vt:lpstr>
      <vt:lpstr>PowerPoint Presentation</vt:lpstr>
      <vt:lpstr>PowerPoint Presentation</vt:lpstr>
      <vt:lpstr>PowerPoint Presentation</vt:lpstr>
      <vt:lpstr>Graded Quantifiers </vt:lpstr>
      <vt:lpstr>Enough as a quantifier</vt:lpstr>
      <vt:lpstr>How many determiners can you find in this very long sentence?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Determiners </dc:title>
  <dc:creator>Galina Velichkova</dc:creator>
  <cp:lastModifiedBy>AMareva</cp:lastModifiedBy>
  <cp:revision>19</cp:revision>
  <dcterms:created xsi:type="dcterms:W3CDTF">2020-12-01T17:01:55Z</dcterms:created>
  <dcterms:modified xsi:type="dcterms:W3CDTF">2024-01-11T13:48:19Z</dcterms:modified>
</cp:coreProperties>
</file>