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Chomacki" initials="KC" lastIdx="2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CDDBF0-077C-48A6-A9AF-6F0E87334D20}" type="datetimeFigureOut">
              <a:rPr lang="en-GB" altLang="en-US"/>
              <a:pPr>
                <a:defRPr/>
              </a:pPr>
              <a:t>22/11/2019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4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DB95E1-08FC-4C0D-84D4-507CBB6F88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5706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2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alibri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55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GB ppt footer-UppIn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1263"/>
            <a:ext cx="91630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ine 12"/>
          <p:cNvSpPr>
            <a:spLocks noChangeShapeType="1"/>
          </p:cNvSpPr>
          <p:nvPr userDrawn="1"/>
        </p:nvSpPr>
        <p:spPr bwMode="auto">
          <a:xfrm>
            <a:off x="0" y="9080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alibri" charset="0"/>
              <a:ea typeface="ＭＳ Ｐゴシック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microsoft.com/office/2007/relationships/media" Target="../media/media2.mp3"/><Relationship Id="rId7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audio" Target="../media/media3.mp3"/><Relationship Id="rId5" Type="http://schemas.microsoft.com/office/2007/relationships/media" Target="../media/media3.mp3"/><Relationship Id="rId4" Type="http://schemas.openxmlformats.org/officeDocument/2006/relationships/audio" Target="../media/media2.mp3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media" Target="../media/media5.mp3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1.xml"/><Relationship Id="rId4" Type="http://schemas.openxmlformats.org/officeDocument/2006/relationships/audio" Target="../media/media5.mp3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media" Target="../media/media7.mp3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1.xml"/><Relationship Id="rId4" Type="http://schemas.openxmlformats.org/officeDocument/2006/relationships/audio" Target="../media/media7.mp3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31640" y="2852936"/>
            <a:ext cx="6552728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3A Narrative</a:t>
            </a: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Tenses</a:t>
            </a:r>
            <a:r>
              <a:rPr lang="en-GB" sz="4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65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4213" y="1912938"/>
            <a:ext cx="7488237" cy="369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 marL="261938" indent="-261938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 	We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arrived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at the airport and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checked in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684213" y="2282825"/>
            <a:ext cx="7488237" cy="92233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261938" indent="-261938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 	We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having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dinner when the plane hit some turbulence.</a:t>
            </a:r>
          </a:p>
          <a:p>
            <a:pPr marL="261938" indent="-261938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At nine o’clock most people on the plane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reading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trying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sleep.</a:t>
            </a:r>
          </a:p>
        </p:txBody>
      </p:sp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684213" y="3429000"/>
            <a:ext cx="77041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61938" indent="-261938"/>
            <a:r>
              <a:rPr lang="en-GB" altLang="en-US" dirty="0">
                <a:latin typeface="Arial" charset="0"/>
                <a:cs typeface="Arial" charset="0"/>
              </a:rPr>
              <a:t>1 	We use the </a:t>
            </a:r>
            <a:r>
              <a:rPr lang="en-GB" altLang="en-US" b="1" dirty="0">
                <a:latin typeface="Arial" charset="0"/>
                <a:cs typeface="Arial" charset="0"/>
              </a:rPr>
              <a:t>past simple </a:t>
            </a:r>
            <a:r>
              <a:rPr lang="en-GB" altLang="en-US" dirty="0">
                <a:latin typeface="Arial" charset="0"/>
                <a:cs typeface="Arial" charset="0"/>
              </a:rPr>
              <a:t>to talk about consecutive actions or situations in the past, i.e. for the main events in a story.</a:t>
            </a:r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684213" y="4075113"/>
            <a:ext cx="78406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61938" indent="-261938"/>
            <a:r>
              <a:rPr lang="en-GB" altLang="en-US" dirty="0">
                <a:latin typeface="Arial" charset="0"/>
                <a:cs typeface="Arial" charset="0"/>
              </a:rPr>
              <a:t>2 	We use the </a:t>
            </a:r>
            <a:r>
              <a:rPr lang="en-GB" altLang="en-US" b="1" dirty="0">
                <a:latin typeface="Arial" charset="0"/>
                <a:cs typeface="Arial" charset="0"/>
              </a:rPr>
              <a:t>past continuous </a:t>
            </a:r>
            <a:r>
              <a:rPr lang="en-GB" altLang="en-US" dirty="0">
                <a:latin typeface="Arial" charset="0"/>
                <a:cs typeface="Arial" charset="0"/>
              </a:rPr>
              <a:t>(</a:t>
            </a:r>
            <a:r>
              <a:rPr lang="en-GB" altLang="en-US" i="1" dirty="0">
                <a:latin typeface="Arial" charset="0"/>
                <a:cs typeface="Arial" charset="0"/>
              </a:rPr>
              <a:t>was </a:t>
            </a:r>
            <a:r>
              <a:rPr lang="en-GB" altLang="en-US" dirty="0">
                <a:latin typeface="Arial" charset="0"/>
                <a:cs typeface="Arial" charset="0"/>
              </a:rPr>
              <a:t>/ </a:t>
            </a:r>
            <a:r>
              <a:rPr lang="en-GB" altLang="en-US" i="1" dirty="0">
                <a:latin typeface="Arial" charset="0"/>
                <a:cs typeface="Arial" charset="0"/>
              </a:rPr>
              <a:t>were </a:t>
            </a:r>
            <a:r>
              <a:rPr lang="en-GB" altLang="en-US" dirty="0">
                <a:latin typeface="Arial" charset="0"/>
                <a:cs typeface="Arial" charset="0"/>
              </a:rPr>
              <a:t>+ verb + </a:t>
            </a:r>
            <a:r>
              <a:rPr lang="en-GB" altLang="en-US" i="1" dirty="0">
                <a:latin typeface="Arial" charset="0"/>
                <a:cs typeface="Arial" charset="0"/>
              </a:rPr>
              <a:t>-</a:t>
            </a:r>
            <a:r>
              <a:rPr lang="en-GB" altLang="en-US" i="1" dirty="0" err="1">
                <a:latin typeface="Arial" charset="0"/>
                <a:cs typeface="Arial" charset="0"/>
              </a:rPr>
              <a:t>ing</a:t>
            </a:r>
            <a:r>
              <a:rPr lang="en-GB" altLang="en-US" dirty="0">
                <a:latin typeface="Arial" charset="0"/>
                <a:cs typeface="Arial" charset="0"/>
              </a:rPr>
              <a:t>) to describe a longer continuous past action or situation which was in progress when another action happened, or to describe an action or situation that was not complete at a past time.</a:t>
            </a:r>
          </a:p>
        </p:txBody>
      </p:sp>
      <p:pic>
        <p:nvPicPr>
          <p:cNvPr id="4" name="track01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13" y="1944881"/>
            <a:ext cx="306000" cy="306000"/>
          </a:xfrm>
          <a:prstGeom prst="rect">
            <a:avLst/>
          </a:prstGeom>
        </p:spPr>
      </p:pic>
      <p:pic>
        <p:nvPicPr>
          <p:cNvPr id="5" name="track02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13" y="2295532"/>
            <a:ext cx="306000" cy="306000"/>
          </a:xfrm>
          <a:prstGeom prst="rect">
            <a:avLst/>
          </a:prstGeom>
        </p:spPr>
      </p:pic>
      <p:pic>
        <p:nvPicPr>
          <p:cNvPr id="6" name="track03.mp3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13" y="2601532"/>
            <a:ext cx="306000" cy="306000"/>
          </a:xfrm>
          <a:prstGeom prst="rect">
            <a:avLst/>
          </a:prstGeom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84213" y="555021"/>
            <a:ext cx="7559675" cy="52322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lvl="0" eaLnBrk="1" hangingPunct="1"/>
            <a:endParaRPr lang="en-GB" altLang="en-US" sz="1000" b="1" dirty="0" smtClean="0">
              <a:solidFill>
                <a:prstClr val="black"/>
              </a:solidFill>
              <a:latin typeface="Arial" charset="0"/>
              <a:ea typeface="MS PGothic" pitchFamily="34" charset="-128"/>
            </a:endParaRPr>
          </a:p>
          <a:p>
            <a:pPr lvl="0" eaLnBrk="1" hangingPunct="1"/>
            <a:r>
              <a:rPr lang="en-GB" altLang="en-US" b="1" dirty="0" smtClean="0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Past </a:t>
            </a:r>
            <a:r>
              <a:rPr lang="en-GB" altLang="en-US" b="1" dirty="0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simple, p</a:t>
            </a:r>
            <a:r>
              <a:rPr lang="en-GB" altLang="en-US" b="1" dirty="0" smtClean="0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ast continuous</a:t>
            </a:r>
            <a:endParaRPr lang="en-US" altLang="en-US" b="1" dirty="0">
              <a:solidFill>
                <a:schemeClr val="bg1"/>
              </a:solidFill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41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480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451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3" grpId="0" animBg="1"/>
      <p:bldP spid="2" grpId="0" animBg="1"/>
      <p:bldP spid="3079" grpId="0"/>
      <p:bldP spid="30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84212" y="520557"/>
            <a:ext cx="7559675" cy="52322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lvl="0" eaLnBrk="1" hangingPunct="1"/>
            <a:endParaRPr lang="en-GB" altLang="en-US" sz="1000" b="1" dirty="0" smtClean="0">
              <a:solidFill>
                <a:prstClr val="black"/>
              </a:solidFill>
              <a:latin typeface="Arial" charset="0"/>
              <a:ea typeface="MS PGothic" pitchFamily="34" charset="-128"/>
            </a:endParaRPr>
          </a:p>
          <a:p>
            <a:pPr lvl="0" eaLnBrk="1" hangingPunct="1"/>
            <a:r>
              <a:rPr lang="en-GB" altLang="en-US" b="1" dirty="0" smtClean="0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Past </a:t>
            </a:r>
            <a:r>
              <a:rPr lang="en-GB" altLang="en-US" b="1" dirty="0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perfect, past perfect continuous</a:t>
            </a:r>
            <a:endParaRPr lang="en-US" altLang="en-US" b="1" dirty="0">
              <a:solidFill>
                <a:schemeClr val="bg1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4213" y="1912938"/>
            <a:ext cx="7559675" cy="646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 marL="269875" indent="-269875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 	When we arrived at the airport, we suddenly realized that we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 left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one of the suitcases in the taxi.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684213" y="3644900"/>
            <a:ext cx="78406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69875" indent="-269875"/>
            <a:r>
              <a:rPr lang="en-GB" altLang="en-US" dirty="0">
                <a:latin typeface="Arial" charset="0"/>
                <a:cs typeface="Arial" charset="0"/>
              </a:rPr>
              <a:t>3 	We use the </a:t>
            </a:r>
            <a:r>
              <a:rPr lang="en-GB" altLang="en-US" b="1" dirty="0">
                <a:latin typeface="Arial" charset="0"/>
                <a:cs typeface="Arial" charset="0"/>
              </a:rPr>
              <a:t>past perfect </a:t>
            </a:r>
            <a:r>
              <a:rPr lang="en-GB" altLang="en-US" dirty="0">
                <a:latin typeface="Arial" charset="0"/>
                <a:cs typeface="Arial" charset="0"/>
              </a:rPr>
              <a:t>(</a:t>
            </a:r>
            <a:r>
              <a:rPr lang="en-GB" altLang="en-US" i="1" dirty="0">
                <a:latin typeface="Arial" charset="0"/>
                <a:cs typeface="Arial" charset="0"/>
              </a:rPr>
              <a:t>had </a:t>
            </a:r>
            <a:r>
              <a:rPr lang="en-GB" altLang="en-US" dirty="0">
                <a:latin typeface="Arial" charset="0"/>
                <a:cs typeface="Arial" charset="0"/>
              </a:rPr>
              <a:t>+ past participle) to talk about the ‘earlier past’, i.e. things which happened </a:t>
            </a:r>
            <a:r>
              <a:rPr lang="en-GB" altLang="en-US" u="sng" dirty="0">
                <a:latin typeface="Arial" charset="0"/>
                <a:cs typeface="Arial" charset="0"/>
              </a:rPr>
              <a:t>before</a:t>
            </a:r>
            <a:r>
              <a:rPr lang="en-GB" altLang="en-US" dirty="0">
                <a:latin typeface="Arial" charset="0"/>
                <a:cs typeface="Arial" charset="0"/>
              </a:rPr>
              <a:t> the main event(s).</a:t>
            </a:r>
          </a:p>
        </p:txBody>
      </p:sp>
      <p:sp>
        <p:nvSpPr>
          <p:cNvPr id="6" name="Rectangle 5"/>
          <p:cNvSpPr/>
          <p:nvPr/>
        </p:nvSpPr>
        <p:spPr>
          <a:xfrm>
            <a:off x="684213" y="2559050"/>
            <a:ext cx="7559675" cy="92392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269875" indent="-269875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	We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’d been flying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for about two hours when suddenly the captain told us to fasten our seat belts because we were flying into some very bad weather.</a:t>
            </a:r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684213" y="4292600"/>
            <a:ext cx="76962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69875" indent="-269875"/>
            <a:r>
              <a:rPr lang="en-GB" altLang="en-US" dirty="0">
                <a:latin typeface="Arial" charset="0"/>
                <a:cs typeface="Arial" charset="0"/>
              </a:rPr>
              <a:t>4 	We use the </a:t>
            </a:r>
            <a:r>
              <a:rPr lang="en-GB" altLang="en-US" b="1" dirty="0">
                <a:latin typeface="Arial" charset="0"/>
                <a:cs typeface="Arial" charset="0"/>
              </a:rPr>
              <a:t>past perfect continuous </a:t>
            </a:r>
            <a:r>
              <a:rPr lang="en-GB" altLang="en-US" dirty="0">
                <a:latin typeface="Arial" charset="0"/>
                <a:cs typeface="Arial" charset="0"/>
              </a:rPr>
              <a:t>(</a:t>
            </a:r>
            <a:r>
              <a:rPr lang="en-GB" altLang="en-US" i="1" dirty="0">
                <a:latin typeface="Arial" charset="0"/>
                <a:cs typeface="Arial" charset="0"/>
              </a:rPr>
              <a:t>had been </a:t>
            </a:r>
            <a:r>
              <a:rPr lang="en-GB" altLang="en-US" dirty="0">
                <a:latin typeface="Arial" charset="0"/>
                <a:cs typeface="Arial" charset="0"/>
              </a:rPr>
              <a:t>+ verb + </a:t>
            </a:r>
            <a:r>
              <a:rPr lang="en-GB" altLang="en-US" i="1" dirty="0">
                <a:latin typeface="Arial" charset="0"/>
                <a:cs typeface="Arial" charset="0"/>
              </a:rPr>
              <a:t>-</a:t>
            </a:r>
            <a:r>
              <a:rPr lang="en-GB" altLang="en-US" i="1" dirty="0" err="1">
                <a:latin typeface="Arial" charset="0"/>
                <a:cs typeface="Arial" charset="0"/>
              </a:rPr>
              <a:t>ing</a:t>
            </a:r>
            <a:r>
              <a:rPr lang="en-GB" altLang="en-US" dirty="0">
                <a:latin typeface="Arial" charset="0"/>
                <a:cs typeface="Arial" charset="0"/>
              </a:rPr>
              <a:t>) with action verbs to talk about longer continuous actions or situations that started before the main events happened and have continued up to that point. </a:t>
            </a:r>
            <a:r>
              <a:rPr lang="en-GB" altLang="en-US" b="1" dirty="0">
                <a:latin typeface="Arial" charset="0"/>
                <a:cs typeface="Arial" charset="0"/>
              </a:rPr>
              <a:t>Non-action verbs </a:t>
            </a:r>
            <a:r>
              <a:rPr lang="en-GB" altLang="en-US" dirty="0">
                <a:latin typeface="Arial" charset="0"/>
                <a:cs typeface="Arial" charset="0"/>
              </a:rPr>
              <a:t>(e.g. </a:t>
            </a:r>
            <a:r>
              <a:rPr lang="en-GB" altLang="en-US" i="1" dirty="0">
                <a:latin typeface="Arial" charset="0"/>
                <a:cs typeface="Arial" charset="0"/>
              </a:rPr>
              <a:t>be</a:t>
            </a:r>
            <a:r>
              <a:rPr lang="en-GB" altLang="en-US" dirty="0">
                <a:latin typeface="Arial" charset="0"/>
                <a:cs typeface="Arial" charset="0"/>
              </a:rPr>
              <a:t>, </a:t>
            </a:r>
            <a:r>
              <a:rPr lang="en-GB" altLang="en-US" i="1" dirty="0">
                <a:latin typeface="Arial" charset="0"/>
                <a:cs typeface="Arial" charset="0"/>
              </a:rPr>
              <a:t>have</a:t>
            </a:r>
            <a:r>
              <a:rPr lang="en-GB" altLang="en-US" dirty="0">
                <a:latin typeface="Arial" charset="0"/>
                <a:cs typeface="Arial" charset="0"/>
              </a:rPr>
              <a:t>, </a:t>
            </a:r>
            <a:r>
              <a:rPr lang="en-GB" altLang="en-US" i="1" dirty="0">
                <a:latin typeface="Arial" charset="0"/>
                <a:cs typeface="Arial" charset="0"/>
              </a:rPr>
              <a:t>know</a:t>
            </a:r>
            <a:r>
              <a:rPr lang="en-GB" altLang="en-US" dirty="0">
                <a:latin typeface="Arial" charset="0"/>
                <a:cs typeface="Arial" charset="0"/>
              </a:rPr>
              <a:t>, </a:t>
            </a:r>
            <a:r>
              <a:rPr lang="en-GB" altLang="en-US" i="1" dirty="0">
                <a:latin typeface="Arial" charset="0"/>
                <a:cs typeface="Arial" charset="0"/>
              </a:rPr>
              <a:t>like</a:t>
            </a:r>
            <a:r>
              <a:rPr lang="en-GB" altLang="en-US" dirty="0">
                <a:latin typeface="Arial" charset="0"/>
                <a:cs typeface="Arial" charset="0"/>
              </a:rPr>
              <a:t>, etc.) are not normally used in the past continuous or past perfect continuous.</a:t>
            </a:r>
          </a:p>
        </p:txBody>
      </p:sp>
      <p:pic>
        <p:nvPicPr>
          <p:cNvPr id="2" name="track04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13" y="1944881"/>
            <a:ext cx="306000" cy="306000"/>
          </a:xfrm>
          <a:prstGeom prst="rect">
            <a:avLst/>
          </a:prstGeom>
        </p:spPr>
      </p:pic>
      <p:pic>
        <p:nvPicPr>
          <p:cNvPr id="4" name="track05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13" y="2580302"/>
            <a:ext cx="306000" cy="306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715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1018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4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 animBg="1"/>
      <p:bldP spid="4102" grpId="0"/>
      <p:bldP spid="6" grpId="0" animBg="1"/>
      <p:bldP spid="41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709613" y="476672"/>
            <a:ext cx="7699232" cy="523220"/>
          </a:xfrm>
          <a:prstGeom prst="rect">
            <a:avLst/>
          </a:prstGeom>
          <a:gradFill flip="none" rotWithShape="1">
            <a:gsLst>
              <a:gs pos="0">
                <a:schemeClr val="tx2">
                  <a:shade val="30000"/>
                  <a:satMod val="115000"/>
                </a:schemeClr>
              </a:gs>
              <a:gs pos="50000">
                <a:schemeClr val="tx2">
                  <a:shade val="67500"/>
                  <a:satMod val="115000"/>
                </a:schemeClr>
              </a:gs>
              <a:gs pos="100000">
                <a:schemeClr val="tx2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lvl="0" eaLnBrk="1" hangingPunct="1"/>
            <a:endParaRPr lang="en-GB" altLang="en-US" sz="1000" b="1" dirty="0" smtClean="0">
              <a:solidFill>
                <a:prstClr val="black"/>
              </a:solidFill>
              <a:latin typeface="Arial" charset="0"/>
              <a:ea typeface="MS PGothic" pitchFamily="34" charset="-128"/>
            </a:endParaRPr>
          </a:p>
          <a:p>
            <a:pPr lvl="0" eaLnBrk="1" hangingPunct="1"/>
            <a:r>
              <a:rPr lang="en-GB" altLang="en-US" b="1" dirty="0" smtClean="0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Past </a:t>
            </a:r>
            <a:r>
              <a:rPr lang="en-GB" altLang="en-US" b="1" dirty="0">
                <a:solidFill>
                  <a:schemeClr val="bg1"/>
                </a:solidFill>
                <a:latin typeface="Arial" charset="0"/>
                <a:ea typeface="MS PGothic" pitchFamily="34" charset="-128"/>
              </a:rPr>
              <a:t>perfect simple or continuous?</a:t>
            </a:r>
            <a:endParaRPr lang="en-US" altLang="en-US" b="1" dirty="0">
              <a:solidFill>
                <a:schemeClr val="bg1"/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9613" y="1774825"/>
            <a:ext cx="7700962" cy="646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Lina was crying because she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’d been reading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very sad book.</a:t>
            </a: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Lina didn’t want to see the film, because she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already 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book.</a:t>
            </a:r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714375" y="2636838"/>
            <a:ext cx="7696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69875" indent="-269875"/>
            <a:r>
              <a:rPr lang="en-GB" altLang="en-US" dirty="0">
                <a:latin typeface="Arial" charset="0"/>
                <a:cs typeface="Arial" charset="0"/>
              </a:rPr>
              <a:t>•	The past perfect continuous emphasizes the </a:t>
            </a:r>
            <a:r>
              <a:rPr lang="en-GB" altLang="en-US" u="sng" dirty="0">
                <a:latin typeface="Arial" charset="0"/>
                <a:cs typeface="Arial" charset="0"/>
              </a:rPr>
              <a:t>continuation</a:t>
            </a:r>
            <a:r>
              <a:rPr lang="en-GB" altLang="en-US" dirty="0">
                <a:latin typeface="Arial" charset="0"/>
                <a:cs typeface="Arial" charset="0"/>
              </a:rPr>
              <a:t> of an activity. </a:t>
            </a:r>
            <a:r>
              <a:rPr lang="en-GB" altLang="en-US" dirty="0" smtClean="0">
                <a:latin typeface="Arial" charset="0"/>
                <a:cs typeface="Arial" charset="0"/>
              </a:rPr>
              <a:t>(She may have just finished or still be reading the book.)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Arial" charset="0"/>
                <a:cs typeface="Arial" charset="0"/>
              </a:rPr>
              <a:t>The </a:t>
            </a:r>
            <a:r>
              <a:rPr lang="en-GB" altLang="en-US" dirty="0">
                <a:latin typeface="Arial" charset="0"/>
                <a:cs typeface="Arial" charset="0"/>
              </a:rPr>
              <a:t>past perfect simple emphasizes the </a:t>
            </a:r>
            <a:r>
              <a:rPr lang="en-GB" altLang="en-US" u="sng" dirty="0">
                <a:latin typeface="Arial" charset="0"/>
                <a:cs typeface="Arial" charset="0"/>
              </a:rPr>
              <a:t>completion</a:t>
            </a:r>
            <a:r>
              <a:rPr lang="en-GB" altLang="en-US" dirty="0">
                <a:latin typeface="Arial" charset="0"/>
                <a:cs typeface="Arial" charset="0"/>
              </a:rPr>
              <a:t> of an activity</a:t>
            </a:r>
            <a:r>
              <a:rPr lang="en-GB" altLang="en-US" dirty="0" smtClean="0">
                <a:latin typeface="Arial" charset="0"/>
                <a:cs typeface="Arial" charset="0"/>
              </a:rPr>
              <a:t>.</a:t>
            </a:r>
          </a:p>
          <a:p>
            <a:r>
              <a:rPr lang="en-GB" altLang="en-US" dirty="0">
                <a:latin typeface="Arial" charset="0"/>
                <a:cs typeface="Arial" charset="0"/>
              </a:rPr>
              <a:t> </a:t>
            </a:r>
            <a:r>
              <a:rPr lang="en-GB" altLang="en-US" dirty="0" smtClean="0">
                <a:latin typeface="Arial" charset="0"/>
                <a:cs typeface="Arial" charset="0"/>
              </a:rPr>
              <a:t>   (She has definitely finished the book.)</a:t>
            </a:r>
            <a:endParaRPr lang="en-GB" altLang="en-US" dirty="0">
              <a:latin typeface="Arial" charset="0"/>
              <a:cs typeface="Arial" charset="0"/>
            </a:endParaRPr>
          </a:p>
        </p:txBody>
      </p:sp>
      <p:pic>
        <p:nvPicPr>
          <p:cNvPr id="2" name="track01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13" y="1805975"/>
            <a:ext cx="306000" cy="306000"/>
          </a:xfrm>
          <a:prstGeom prst="rect">
            <a:avLst/>
          </a:prstGeom>
        </p:spPr>
      </p:pic>
      <p:pic>
        <p:nvPicPr>
          <p:cNvPr id="4" name="track02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13" y="2118853"/>
            <a:ext cx="306000" cy="306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381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402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 animBg="1"/>
      <p:bldP spid="51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56</Words>
  <Application>Microsoft Office PowerPoint</Application>
  <PresentationFormat>On-screen Show (4:3)</PresentationFormat>
  <Paragraphs>21</Paragraphs>
  <Slides>4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MS PGothic</vt:lpstr>
      <vt:lpstr>MS PGothic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Oxford University Press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Boryana Kirilova</dc:creator>
  <cp:lastModifiedBy>HOME</cp:lastModifiedBy>
  <cp:revision>92</cp:revision>
  <dcterms:created xsi:type="dcterms:W3CDTF">2011-08-30T09:56:42Z</dcterms:created>
  <dcterms:modified xsi:type="dcterms:W3CDTF">2019-11-22T14:55:47Z</dcterms:modified>
</cp:coreProperties>
</file>