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264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e Chomacki" initials="KC" lastIdx="30" clrIdx="0"/>
  <p:cmAuthor id="1" name="HAYDEN, Ashley" initials="AH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A1C1DB5-CDBE-4F48-A3C4-13483B292499}" type="datetimeFigureOut">
              <a:rPr lang="en-GB" altLang="en-US"/>
              <a:pPr>
                <a:defRPr/>
              </a:pPr>
              <a:t>06/12/2019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AF87665-9836-4575-A3C8-699D3C4890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0887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3F110773-A4AF-4B07-A233-86E19AC4D8BB}" type="slidenum">
              <a:rPr lang="en-GB" altLang="en-US" smtClean="0"/>
              <a:pPr/>
              <a:t>1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858229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3F110773-A4AF-4B07-A233-86E19AC4D8BB}" type="slidenum">
              <a:rPr lang="en-GB" altLang="en-US" smtClean="0"/>
              <a:pPr/>
              <a:t>2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538639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8376B71D-A2C2-4938-A54B-6518B302A32E}" type="slidenum">
              <a:rPr lang="en-GB" altLang="en-US" smtClean="0"/>
              <a:pPr/>
              <a:t>3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291550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54CC65F7-1E91-41DF-AD4F-D79D634928CD}" type="slidenum">
              <a:rPr lang="en-GB" altLang="en-US" smtClean="0"/>
              <a:pPr/>
              <a:t>4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968717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2"/>
          <p:cNvSpPr>
            <a:spLocks noChangeShapeType="1"/>
          </p:cNvSpPr>
          <p:nvPr userDrawn="1"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alibri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07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GB ppt footer-UppIn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1263"/>
            <a:ext cx="916305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Line 12"/>
          <p:cNvSpPr>
            <a:spLocks noChangeShapeType="1"/>
          </p:cNvSpPr>
          <p:nvPr userDrawn="1"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alibri" charset="0"/>
              <a:ea typeface="ＭＳ Ｐゴシック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p3"/><Relationship Id="rId3" Type="http://schemas.microsoft.com/office/2007/relationships/media" Target="../media/media2.mp3"/><Relationship Id="rId7" Type="http://schemas.microsoft.com/office/2007/relationships/media" Target="../media/media4.mp3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audio" Target="../media/media3.mp3"/><Relationship Id="rId11" Type="http://schemas.openxmlformats.org/officeDocument/2006/relationships/image" Target="../media/image2.png"/><Relationship Id="rId5" Type="http://schemas.microsoft.com/office/2007/relationships/media" Target="../media/media3.mp3"/><Relationship Id="rId10" Type="http://schemas.openxmlformats.org/officeDocument/2006/relationships/notesSlide" Target="../notesSlides/notesSlide2.xml"/><Relationship Id="rId4" Type="http://schemas.openxmlformats.org/officeDocument/2006/relationships/audio" Target="../media/media2.mp3"/><Relationship Id="rId9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media8.mp3"/><Relationship Id="rId13" Type="http://schemas.microsoft.com/office/2007/relationships/media" Target="../media/media11.mp3"/><Relationship Id="rId18" Type="http://schemas.openxmlformats.org/officeDocument/2006/relationships/notesSlide" Target="../notesSlides/notesSlide3.xml"/><Relationship Id="rId3" Type="http://schemas.microsoft.com/office/2007/relationships/media" Target="../media/media6.mp3"/><Relationship Id="rId7" Type="http://schemas.microsoft.com/office/2007/relationships/media" Target="../media/media8.mp3"/><Relationship Id="rId12" Type="http://schemas.openxmlformats.org/officeDocument/2006/relationships/audio" Target="../media/media10.mp3"/><Relationship Id="rId17" Type="http://schemas.openxmlformats.org/officeDocument/2006/relationships/slideLayout" Target="../slideLayouts/slideLayout1.xml"/><Relationship Id="rId2" Type="http://schemas.openxmlformats.org/officeDocument/2006/relationships/audio" Target="../media/media5.mp3"/><Relationship Id="rId16" Type="http://schemas.openxmlformats.org/officeDocument/2006/relationships/audio" Target="../media/media12.mp3"/><Relationship Id="rId1" Type="http://schemas.microsoft.com/office/2007/relationships/media" Target="../media/media5.mp3"/><Relationship Id="rId6" Type="http://schemas.openxmlformats.org/officeDocument/2006/relationships/audio" Target="../media/media7.mp3"/><Relationship Id="rId11" Type="http://schemas.microsoft.com/office/2007/relationships/media" Target="../media/media10.mp3"/><Relationship Id="rId5" Type="http://schemas.microsoft.com/office/2007/relationships/media" Target="../media/media7.mp3"/><Relationship Id="rId15" Type="http://schemas.microsoft.com/office/2007/relationships/media" Target="../media/media12.mp3"/><Relationship Id="rId10" Type="http://schemas.openxmlformats.org/officeDocument/2006/relationships/audio" Target="../media/media9.mp3"/><Relationship Id="rId19" Type="http://schemas.openxmlformats.org/officeDocument/2006/relationships/image" Target="../media/image2.png"/><Relationship Id="rId4" Type="http://schemas.openxmlformats.org/officeDocument/2006/relationships/audio" Target="../media/media6.mp3"/><Relationship Id="rId9" Type="http://schemas.microsoft.com/office/2007/relationships/media" Target="../media/media9.mp3"/><Relationship Id="rId14" Type="http://schemas.openxmlformats.org/officeDocument/2006/relationships/audio" Target="../media/media11.mp3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audio" Target="../media/media8.mp3"/><Relationship Id="rId13" Type="http://schemas.microsoft.com/office/2007/relationships/media" Target="../media/media12.mp3"/><Relationship Id="rId18" Type="http://schemas.openxmlformats.org/officeDocument/2006/relationships/notesSlide" Target="../notesSlides/notesSlide4.xml"/><Relationship Id="rId3" Type="http://schemas.microsoft.com/office/2007/relationships/media" Target="../media/media6.mp3"/><Relationship Id="rId7" Type="http://schemas.microsoft.com/office/2007/relationships/media" Target="../media/media8.mp3"/><Relationship Id="rId12" Type="http://schemas.openxmlformats.org/officeDocument/2006/relationships/audio" Target="../media/media11.mp3"/><Relationship Id="rId17" Type="http://schemas.openxmlformats.org/officeDocument/2006/relationships/slideLayout" Target="../slideLayouts/slideLayout1.xml"/><Relationship Id="rId2" Type="http://schemas.openxmlformats.org/officeDocument/2006/relationships/audio" Target="../media/media5.mp3"/><Relationship Id="rId16" Type="http://schemas.openxmlformats.org/officeDocument/2006/relationships/audio" Target="../media/media9.mp3"/><Relationship Id="rId1" Type="http://schemas.microsoft.com/office/2007/relationships/media" Target="../media/media5.mp3"/><Relationship Id="rId6" Type="http://schemas.openxmlformats.org/officeDocument/2006/relationships/audio" Target="../media/media7.mp3"/><Relationship Id="rId11" Type="http://schemas.microsoft.com/office/2007/relationships/media" Target="../media/media11.mp3"/><Relationship Id="rId5" Type="http://schemas.microsoft.com/office/2007/relationships/media" Target="../media/media7.mp3"/><Relationship Id="rId15" Type="http://schemas.microsoft.com/office/2007/relationships/media" Target="../media/media9.mp3"/><Relationship Id="rId10" Type="http://schemas.openxmlformats.org/officeDocument/2006/relationships/audio" Target="../media/media10.mp3"/><Relationship Id="rId19" Type="http://schemas.openxmlformats.org/officeDocument/2006/relationships/image" Target="../media/image2.png"/><Relationship Id="rId4" Type="http://schemas.openxmlformats.org/officeDocument/2006/relationships/audio" Target="../media/media6.mp3"/><Relationship Id="rId9" Type="http://schemas.microsoft.com/office/2007/relationships/media" Target="../media/media10.mp3"/><Relationship Id="rId14" Type="http://schemas.openxmlformats.org/officeDocument/2006/relationships/audio" Target="../media/media12.mp3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614362" y="267960"/>
            <a:ext cx="7774061" cy="369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3" y="2599858"/>
            <a:ext cx="7560840" cy="13234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4A Future Perfect and Future Continuous</a:t>
            </a:r>
            <a:endParaRPr lang="en-GB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614361" y="379453"/>
            <a:ext cx="7774061" cy="553998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endParaRPr lang="en-GB" sz="1000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uture 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perfect: will have + past participle</a:t>
            </a:r>
          </a:p>
        </p:txBody>
      </p:sp>
      <p:sp>
        <p:nvSpPr>
          <p:cNvPr id="3" name="Rectangle 2"/>
          <p:cNvSpPr/>
          <p:nvPr/>
        </p:nvSpPr>
        <p:spPr>
          <a:xfrm>
            <a:off x="614362" y="1430338"/>
            <a:ext cx="7774061" cy="646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decorators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have finished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painting by Tuesday, so we </a:t>
            </a:r>
          </a:p>
          <a:p>
            <a:pPr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can move back into the flat then.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14362" y="2055813"/>
            <a:ext cx="7774062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football club say that they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’ll have built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new stadium in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six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months.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14363" y="2419396"/>
            <a:ext cx="7774060" cy="64611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Laura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won’t have arrived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before dinner so I’ll leave some food in the oven for her.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4363" y="3060747"/>
            <a:ext cx="7774060" cy="64611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they have learnt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enough English to be able to communicate fluently?</a:t>
            </a:r>
          </a:p>
        </p:txBody>
      </p:sp>
      <p:sp>
        <p:nvSpPr>
          <p:cNvPr id="3081" name="Rectangle 14"/>
          <p:cNvSpPr>
            <a:spLocks noChangeArrowheads="1"/>
          </p:cNvSpPr>
          <p:nvPr/>
        </p:nvSpPr>
        <p:spPr bwMode="auto">
          <a:xfrm>
            <a:off x="601663" y="3716338"/>
            <a:ext cx="7848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altLang="en-US" dirty="0">
                <a:latin typeface="Arial" charset="0"/>
                <a:cs typeface="Arial" charset="0"/>
              </a:rPr>
              <a:t>We use the future perfect (</a:t>
            </a:r>
            <a:r>
              <a:rPr lang="en-GB" altLang="en-US" i="1" dirty="0">
                <a:latin typeface="Arial" charset="0"/>
                <a:cs typeface="Arial" charset="0"/>
              </a:rPr>
              <a:t>will have </a:t>
            </a:r>
            <a:r>
              <a:rPr lang="en-GB" altLang="en-US" dirty="0">
                <a:latin typeface="Arial" charset="0"/>
                <a:cs typeface="Arial" charset="0"/>
              </a:rPr>
              <a:t>+ past participle) to say something will be finished before a certain time in the future.</a:t>
            </a:r>
          </a:p>
        </p:txBody>
      </p:sp>
      <p:sp>
        <p:nvSpPr>
          <p:cNvPr id="3082" name="Rectangle 15"/>
          <p:cNvSpPr>
            <a:spLocks noChangeArrowheads="1"/>
          </p:cNvSpPr>
          <p:nvPr/>
        </p:nvSpPr>
        <p:spPr bwMode="auto">
          <a:xfrm>
            <a:off x="684213" y="4364038"/>
            <a:ext cx="77660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49238" indent="-249238"/>
            <a:r>
              <a:rPr lang="en-GB" altLang="en-US" dirty="0">
                <a:latin typeface="Arial" charset="0"/>
                <a:cs typeface="Arial" charset="0"/>
              </a:rPr>
              <a:t>• 	This tense is frequently used with the time expressions </a:t>
            </a:r>
            <a:r>
              <a:rPr lang="en-GB" altLang="en-US" b="1" i="1" dirty="0">
                <a:latin typeface="Arial" charset="0"/>
                <a:cs typeface="Arial" charset="0"/>
              </a:rPr>
              <a:t>by </a:t>
            </a:r>
            <a:r>
              <a:rPr lang="en-GB" altLang="en-US" i="1" dirty="0">
                <a:latin typeface="Arial" charset="0"/>
                <a:cs typeface="Arial" charset="0"/>
              </a:rPr>
              <a:t>Saturday </a:t>
            </a:r>
            <a:r>
              <a:rPr lang="en-GB" altLang="en-US" dirty="0">
                <a:latin typeface="Arial" charset="0"/>
                <a:cs typeface="Arial" charset="0"/>
              </a:rPr>
              <a:t>/</a:t>
            </a:r>
            <a:r>
              <a:rPr lang="en-GB" altLang="en-US" i="1" dirty="0">
                <a:latin typeface="Arial" charset="0"/>
                <a:cs typeface="Arial" charset="0"/>
              </a:rPr>
              <a:t> March </a:t>
            </a:r>
            <a:r>
              <a:rPr lang="en-GB" altLang="en-US" dirty="0">
                <a:latin typeface="Arial" charset="0"/>
                <a:cs typeface="Arial" charset="0"/>
              </a:rPr>
              <a:t>/ </a:t>
            </a:r>
            <a:r>
              <a:rPr lang="en-GB" altLang="en-US" i="1" dirty="0">
                <a:latin typeface="Arial" charset="0"/>
                <a:cs typeface="Arial" charset="0"/>
              </a:rPr>
              <a:t>2030</a:t>
            </a:r>
            <a:r>
              <a:rPr lang="en-GB" altLang="en-US" dirty="0">
                <a:latin typeface="Arial" charset="0"/>
                <a:cs typeface="Arial" charset="0"/>
              </a:rPr>
              <a:t>, etc. or </a:t>
            </a:r>
            <a:r>
              <a:rPr lang="en-GB" altLang="en-US" b="1" i="1" dirty="0">
                <a:latin typeface="Arial" charset="0"/>
                <a:cs typeface="Arial" charset="0"/>
              </a:rPr>
              <a:t>in </a:t>
            </a:r>
            <a:r>
              <a:rPr lang="en-GB" altLang="en-US" i="1" dirty="0">
                <a:latin typeface="Arial" charset="0"/>
                <a:cs typeface="Arial" charset="0"/>
              </a:rPr>
              <a:t>two weeks </a:t>
            </a:r>
            <a:r>
              <a:rPr lang="en-GB" altLang="en-US" dirty="0">
                <a:latin typeface="Arial" charset="0"/>
                <a:cs typeface="Arial" charset="0"/>
              </a:rPr>
              <a:t>/</a:t>
            </a:r>
            <a:r>
              <a:rPr lang="en-GB" altLang="en-US" i="1" dirty="0">
                <a:latin typeface="Arial" charset="0"/>
                <a:cs typeface="Arial" charset="0"/>
              </a:rPr>
              <a:t> months</a:t>
            </a:r>
            <a:r>
              <a:rPr lang="en-GB" altLang="en-US" dirty="0">
                <a:latin typeface="Arial" charset="0"/>
                <a:cs typeface="Arial" charset="0"/>
              </a:rPr>
              <a:t>, etc.</a:t>
            </a:r>
          </a:p>
        </p:txBody>
      </p:sp>
      <p:sp>
        <p:nvSpPr>
          <p:cNvPr id="3083" name="Rectangle 16"/>
          <p:cNvSpPr>
            <a:spLocks noChangeArrowheads="1"/>
          </p:cNvSpPr>
          <p:nvPr/>
        </p:nvSpPr>
        <p:spPr bwMode="auto">
          <a:xfrm>
            <a:off x="684213" y="5000625"/>
            <a:ext cx="77660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73050" indent="-273050"/>
            <a:r>
              <a:rPr lang="en-GB" altLang="en-US" dirty="0">
                <a:latin typeface="Arial" charset="0"/>
                <a:cs typeface="Arial" charset="0"/>
              </a:rPr>
              <a:t>• 	</a:t>
            </a:r>
            <a:r>
              <a:rPr lang="en-GB" altLang="en-US" i="1" dirty="0">
                <a:latin typeface="Arial" charset="0"/>
                <a:cs typeface="Arial" charset="0"/>
              </a:rPr>
              <a:t>By </a:t>
            </a:r>
            <a:r>
              <a:rPr lang="en-GB" altLang="en-US" dirty="0">
                <a:latin typeface="Arial" charset="0"/>
                <a:cs typeface="Arial" charset="0"/>
              </a:rPr>
              <a:t>+ a time expression = at the latest. With </a:t>
            </a:r>
            <a:r>
              <a:rPr lang="en-GB" altLang="en-US" i="1" dirty="0">
                <a:latin typeface="Arial" charset="0"/>
                <a:cs typeface="Arial" charset="0"/>
              </a:rPr>
              <a:t>in</a:t>
            </a:r>
            <a:r>
              <a:rPr lang="en-GB" altLang="en-US" dirty="0">
                <a:latin typeface="Arial" charset="0"/>
                <a:cs typeface="Arial" charset="0"/>
              </a:rPr>
              <a:t>, you can say </a:t>
            </a:r>
            <a:br>
              <a:rPr lang="en-GB" altLang="en-US" dirty="0">
                <a:latin typeface="Arial" charset="0"/>
                <a:cs typeface="Arial" charset="0"/>
              </a:rPr>
            </a:br>
            <a:r>
              <a:rPr lang="en-GB" altLang="en-US" i="1" dirty="0">
                <a:latin typeface="Arial" charset="0"/>
                <a:cs typeface="Arial" charset="0"/>
              </a:rPr>
              <a:t>in six months </a:t>
            </a:r>
            <a:r>
              <a:rPr lang="en-GB" altLang="en-US" dirty="0">
                <a:latin typeface="Arial" charset="0"/>
                <a:cs typeface="Arial" charset="0"/>
              </a:rPr>
              <a:t>or </a:t>
            </a:r>
            <a:r>
              <a:rPr lang="en-GB" altLang="en-US" i="1" dirty="0">
                <a:latin typeface="Arial" charset="0"/>
                <a:cs typeface="Arial" charset="0"/>
              </a:rPr>
              <a:t>in six months’ time</a:t>
            </a:r>
            <a:r>
              <a:rPr lang="en-GB" altLang="en-US" dirty="0"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3084" name="Rectangle 17"/>
          <p:cNvSpPr>
            <a:spLocks noChangeArrowheads="1"/>
          </p:cNvSpPr>
          <p:nvPr/>
        </p:nvSpPr>
        <p:spPr bwMode="auto">
          <a:xfrm>
            <a:off x="684213" y="5646738"/>
            <a:ext cx="77660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73050" indent="-273050"/>
            <a:r>
              <a:rPr lang="en-GB" altLang="en-US" dirty="0">
                <a:latin typeface="Arial" charset="0"/>
                <a:cs typeface="Arial" charset="0"/>
              </a:rPr>
              <a:t>• 	We form the negative with </a:t>
            </a:r>
            <a:r>
              <a:rPr lang="en-GB" altLang="en-US" i="1" dirty="0">
                <a:latin typeface="Arial" charset="0"/>
                <a:cs typeface="Arial" charset="0"/>
              </a:rPr>
              <a:t>won’t have </a:t>
            </a:r>
            <a:r>
              <a:rPr lang="en-GB" altLang="en-US" dirty="0">
                <a:latin typeface="Arial" charset="0"/>
                <a:cs typeface="Arial" charset="0"/>
              </a:rPr>
              <a:t>+ past participle and make questions by inverting the subject and </a:t>
            </a:r>
            <a:r>
              <a:rPr lang="en-GB" altLang="en-US" i="1" dirty="0">
                <a:latin typeface="Arial" charset="0"/>
                <a:cs typeface="Arial" charset="0"/>
              </a:rPr>
              <a:t>will </a:t>
            </a:r>
            <a:r>
              <a:rPr lang="en-GB" altLang="en-US" dirty="0">
                <a:latin typeface="Arial" charset="0"/>
                <a:cs typeface="Arial" charset="0"/>
              </a:rPr>
              <a:t>/ </a:t>
            </a:r>
            <a:r>
              <a:rPr lang="en-GB" altLang="en-US" i="1" dirty="0">
                <a:latin typeface="Arial" charset="0"/>
                <a:cs typeface="Arial" charset="0"/>
              </a:rPr>
              <a:t>won’t</a:t>
            </a:r>
            <a:r>
              <a:rPr lang="en-GB" altLang="en-US" dirty="0">
                <a:latin typeface="Arial" charset="0"/>
                <a:cs typeface="Arial" charset="0"/>
              </a:rPr>
              <a:t>.</a:t>
            </a:r>
          </a:p>
        </p:txBody>
      </p:sp>
      <p:pic>
        <p:nvPicPr>
          <p:cNvPr id="2" name="track01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363" y="1461488"/>
            <a:ext cx="306000" cy="306000"/>
          </a:xfrm>
          <a:prstGeom prst="rect">
            <a:avLst/>
          </a:prstGeom>
        </p:spPr>
      </p:pic>
      <p:pic>
        <p:nvPicPr>
          <p:cNvPr id="4" name="track02.mp3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63" y="2076450"/>
            <a:ext cx="306000" cy="306000"/>
          </a:xfrm>
          <a:prstGeom prst="rect">
            <a:avLst/>
          </a:prstGeom>
        </p:spPr>
      </p:pic>
      <p:pic>
        <p:nvPicPr>
          <p:cNvPr id="5" name="track03.mp3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63" y="2455263"/>
            <a:ext cx="306000" cy="306000"/>
          </a:xfrm>
          <a:prstGeom prst="rect">
            <a:avLst/>
          </a:prstGeom>
        </p:spPr>
      </p:pic>
      <p:pic>
        <p:nvPicPr>
          <p:cNvPr id="6" name="track04.mp3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363" y="3070225"/>
            <a:ext cx="306000" cy="3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9125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7" dur="470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5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3" dur="368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6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9" dur="420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5" dur="381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3" grpId="0" animBg="1"/>
      <p:bldP spid="12" grpId="0" animBg="1"/>
      <p:bldP spid="13" grpId="0" animBg="1"/>
      <p:bldP spid="14" grpId="0" animBg="1"/>
      <p:bldP spid="3082" grpId="0"/>
      <p:bldP spid="3083" grpId="0"/>
      <p:bldP spid="30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615950" y="476672"/>
            <a:ext cx="7842536" cy="553998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endParaRPr lang="en-GB" sz="1000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uture 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continuous: will be + verb + -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615950" y="1614488"/>
            <a:ext cx="7848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GB" altLang="en-US" dirty="0" smtClean="0">
                <a:latin typeface="Arial" charset="0"/>
                <a:cs typeface="Arial" charset="0"/>
              </a:rPr>
              <a:t>Don’t phone between 7.00 and 8.00 as we</a:t>
            </a:r>
            <a:r>
              <a:rPr lang="en-GB" altLang="en-US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’ll be having </a:t>
            </a:r>
            <a:r>
              <a:rPr lang="en-GB" altLang="en-US" dirty="0" smtClean="0">
                <a:latin typeface="Arial" charset="0"/>
                <a:cs typeface="Arial" charset="0"/>
              </a:rPr>
              <a:t>dinner then.</a:t>
            </a:r>
          </a:p>
        </p:txBody>
      </p:sp>
      <p:sp>
        <p:nvSpPr>
          <p:cNvPr id="4102" name="Rectangle 1"/>
          <p:cNvSpPr>
            <a:spLocks noChangeArrowheads="1"/>
          </p:cNvSpPr>
          <p:nvPr/>
        </p:nvSpPr>
        <p:spPr bwMode="auto">
          <a:xfrm>
            <a:off x="615950" y="1982788"/>
            <a:ext cx="7848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GB" altLang="en-US" dirty="0" smtClean="0">
                <a:latin typeface="Arial" charset="0"/>
                <a:cs typeface="Arial" charset="0"/>
              </a:rPr>
              <a:t>Good luck with your test tomorrow. I</a:t>
            </a:r>
            <a:r>
              <a:rPr lang="en-GB" altLang="en-US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’ll be thinking </a:t>
            </a:r>
            <a:r>
              <a:rPr lang="en-GB" altLang="en-US" dirty="0" smtClean="0">
                <a:latin typeface="Arial" charset="0"/>
                <a:cs typeface="Arial" charset="0"/>
              </a:rPr>
              <a:t>of you.</a:t>
            </a:r>
          </a:p>
        </p:txBody>
      </p:sp>
      <p:sp>
        <p:nvSpPr>
          <p:cNvPr id="4103" name="Rectangle 3"/>
          <p:cNvSpPr>
            <a:spLocks noChangeArrowheads="1"/>
          </p:cNvSpPr>
          <p:nvPr/>
        </p:nvSpPr>
        <p:spPr bwMode="auto">
          <a:xfrm>
            <a:off x="615950" y="2352675"/>
            <a:ext cx="7848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GB" altLang="en-US" dirty="0" smtClean="0">
                <a:latin typeface="Arial" charset="0"/>
                <a:cs typeface="Arial" charset="0"/>
              </a:rPr>
              <a:t>This time tomorrow I</a:t>
            </a:r>
            <a:r>
              <a:rPr lang="en-GB" altLang="en-US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’ll be sitting </a:t>
            </a:r>
            <a:r>
              <a:rPr lang="en-GB" altLang="en-US" dirty="0" smtClean="0">
                <a:latin typeface="Arial" charset="0"/>
                <a:cs typeface="Arial" charset="0"/>
              </a:rPr>
              <a:t>at a café </a:t>
            </a:r>
            <a:r>
              <a:rPr lang="en-GB" altLang="en-US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drinking</a:t>
            </a:r>
            <a:r>
              <a:rPr lang="en-GB" altLang="en-US" b="1" dirty="0" smtClean="0">
                <a:latin typeface="Arial" charset="0"/>
                <a:cs typeface="Arial" charset="0"/>
              </a:rPr>
              <a:t> </a:t>
            </a:r>
            <a:r>
              <a:rPr lang="en-GB" altLang="en-US" dirty="0" smtClean="0">
                <a:latin typeface="Arial" charset="0"/>
                <a:cs typeface="Arial" charset="0"/>
              </a:rPr>
              <a:t>a beer.</a:t>
            </a: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615950" y="2722563"/>
            <a:ext cx="7848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GB" altLang="en-US" dirty="0" smtClean="0">
                <a:latin typeface="Arial" charset="0"/>
                <a:cs typeface="Arial" charset="0"/>
              </a:rPr>
              <a:t>Come at 7.00 because </a:t>
            </a:r>
            <a:r>
              <a:rPr lang="en-GB" altLang="en-US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we won’t be starting </a:t>
            </a:r>
            <a:r>
              <a:rPr lang="en-GB" altLang="en-US" dirty="0" smtClean="0">
                <a:latin typeface="Arial" charset="0"/>
                <a:cs typeface="Arial" charset="0"/>
              </a:rPr>
              <a:t>dinner until 8.00.</a:t>
            </a:r>
          </a:p>
        </p:txBody>
      </p:sp>
      <p:sp>
        <p:nvSpPr>
          <p:cNvPr id="4105" name="Rectangle 5"/>
          <p:cNvSpPr>
            <a:spLocks noChangeArrowheads="1"/>
          </p:cNvSpPr>
          <p:nvPr/>
        </p:nvSpPr>
        <p:spPr bwMode="auto">
          <a:xfrm>
            <a:off x="615950" y="3090863"/>
            <a:ext cx="7848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GB" altLang="en-US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Will you be waiting </a:t>
            </a:r>
            <a:r>
              <a:rPr lang="en-GB" altLang="en-US" dirty="0" smtClean="0">
                <a:latin typeface="Arial" charset="0"/>
                <a:cs typeface="Arial" charset="0"/>
              </a:rPr>
              <a:t>for me when I get off the train?</a:t>
            </a:r>
          </a:p>
        </p:txBody>
      </p:sp>
      <p:sp>
        <p:nvSpPr>
          <p:cNvPr id="4106" name="Rectangle 7"/>
          <p:cNvSpPr>
            <a:spLocks noChangeArrowheads="1"/>
          </p:cNvSpPr>
          <p:nvPr/>
        </p:nvSpPr>
        <p:spPr bwMode="auto">
          <a:xfrm>
            <a:off x="615950" y="3460750"/>
            <a:ext cx="7848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GB" altLang="en-US" dirty="0" smtClean="0">
                <a:latin typeface="Arial" charset="0"/>
                <a:cs typeface="Arial" charset="0"/>
              </a:rPr>
              <a:t>I</a:t>
            </a:r>
            <a:r>
              <a:rPr lang="en-GB" altLang="en-US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’ll be going </a:t>
            </a:r>
            <a:r>
              <a:rPr lang="en-GB" altLang="en-US" dirty="0" smtClean="0">
                <a:latin typeface="Arial" charset="0"/>
                <a:cs typeface="Arial" charset="0"/>
              </a:rPr>
              <a:t>to the supermarket later. Do you want anything?</a:t>
            </a:r>
          </a:p>
        </p:txBody>
      </p:sp>
      <p:sp>
        <p:nvSpPr>
          <p:cNvPr id="4107" name="Rectangle 8"/>
          <p:cNvSpPr>
            <a:spLocks noChangeArrowheads="1"/>
          </p:cNvSpPr>
          <p:nvPr/>
        </p:nvSpPr>
        <p:spPr bwMode="auto">
          <a:xfrm>
            <a:off x="644525" y="3995738"/>
            <a:ext cx="7743825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73050" indent="-273050"/>
            <a:r>
              <a:rPr lang="en-GB" altLang="en-US" dirty="0">
                <a:latin typeface="Arial" charset="0"/>
                <a:cs typeface="Arial" charset="0"/>
              </a:rPr>
              <a:t>• 	Use the future continuous (</a:t>
            </a:r>
            <a:r>
              <a:rPr lang="en-GB" altLang="en-US" i="1" dirty="0">
                <a:latin typeface="Arial" charset="0"/>
                <a:cs typeface="Arial" charset="0"/>
              </a:rPr>
              <a:t>will be </a:t>
            </a:r>
            <a:r>
              <a:rPr lang="en-GB" altLang="en-US" dirty="0">
                <a:latin typeface="Arial" charset="0"/>
                <a:cs typeface="Arial" charset="0"/>
              </a:rPr>
              <a:t>+ verb + -</a:t>
            </a:r>
            <a:r>
              <a:rPr lang="en-GB" altLang="en-US" i="1" dirty="0" err="1">
                <a:latin typeface="Arial" charset="0"/>
                <a:cs typeface="Arial" charset="0"/>
              </a:rPr>
              <a:t>ing</a:t>
            </a:r>
            <a:r>
              <a:rPr lang="en-GB" altLang="en-US" dirty="0">
                <a:latin typeface="Arial" charset="0"/>
                <a:cs typeface="Arial" charset="0"/>
              </a:rPr>
              <a:t>) to say that an action will be in progress at a certain time in the future</a:t>
            </a:r>
            <a:r>
              <a:rPr lang="en-GB" altLang="en-US" dirty="0" smtClean="0">
                <a:latin typeface="Arial" charset="0"/>
                <a:cs typeface="Arial" charset="0"/>
              </a:rPr>
              <a:t>.</a:t>
            </a:r>
          </a:p>
          <a:p>
            <a:pPr marL="273050" indent="-273050"/>
            <a:endParaRPr lang="en-GB" altLang="en-US" dirty="0">
              <a:latin typeface="Arial" charset="0"/>
              <a:cs typeface="Arial" charset="0"/>
            </a:endParaRPr>
          </a:p>
          <a:p>
            <a:pPr marL="273050" indent="-273050"/>
            <a:r>
              <a:rPr lang="en-GB" altLang="en-US" dirty="0">
                <a:latin typeface="Arial" charset="0"/>
                <a:cs typeface="Arial" charset="0"/>
              </a:rPr>
              <a:t>	Compare:</a:t>
            </a:r>
          </a:p>
          <a:p>
            <a:pPr marL="273050" indent="-273050"/>
            <a:r>
              <a:rPr lang="en-GB" altLang="en-US" b="1" dirty="0">
                <a:latin typeface="Arial" charset="0"/>
                <a:cs typeface="Arial" charset="0"/>
              </a:rPr>
              <a:t>	We’ll have </a:t>
            </a:r>
            <a:r>
              <a:rPr lang="en-GB" altLang="en-US" dirty="0">
                <a:latin typeface="Arial" charset="0"/>
                <a:cs typeface="Arial" charset="0"/>
              </a:rPr>
              <a:t>dinner at 8.00 (= we will start dinner at 8.00)</a:t>
            </a:r>
          </a:p>
          <a:p>
            <a:pPr marL="273050" indent="-273050"/>
            <a:r>
              <a:rPr lang="en-GB" altLang="en-US" b="1" dirty="0">
                <a:latin typeface="Arial" charset="0"/>
                <a:cs typeface="Arial" charset="0"/>
              </a:rPr>
              <a:t>	We’ll be having </a:t>
            </a:r>
            <a:r>
              <a:rPr lang="en-GB" altLang="en-US" dirty="0">
                <a:latin typeface="Arial" charset="0"/>
                <a:cs typeface="Arial" charset="0"/>
              </a:rPr>
              <a:t>dinner at 8.00 (= at 8.00 we will already have started having dinner)</a:t>
            </a:r>
          </a:p>
        </p:txBody>
      </p:sp>
      <p:pic>
        <p:nvPicPr>
          <p:cNvPr id="2" name="track01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950" y="1645638"/>
            <a:ext cx="306000" cy="306000"/>
          </a:xfrm>
          <a:prstGeom prst="rect">
            <a:avLst/>
          </a:prstGeom>
        </p:spPr>
      </p:pic>
      <p:pic>
        <p:nvPicPr>
          <p:cNvPr id="3" name="track02.mp3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13" y="1982788"/>
            <a:ext cx="306000" cy="306000"/>
          </a:xfrm>
          <a:prstGeom prst="rect">
            <a:avLst/>
          </a:prstGeom>
        </p:spPr>
      </p:pic>
      <p:pic>
        <p:nvPicPr>
          <p:cNvPr id="4" name="track03.mp3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988840"/>
            <a:ext cx="306000" cy="306000"/>
          </a:xfrm>
          <a:prstGeom prst="rect">
            <a:avLst/>
          </a:prstGeom>
        </p:spPr>
      </p:pic>
      <p:pic>
        <p:nvPicPr>
          <p:cNvPr id="5" name="track04.mp3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950" y="2384619"/>
            <a:ext cx="306000" cy="306000"/>
          </a:xfrm>
          <a:prstGeom prst="rect">
            <a:avLst/>
          </a:prstGeom>
        </p:spPr>
      </p:pic>
      <p:pic>
        <p:nvPicPr>
          <p:cNvPr id="8" name="track08.mp3">
            <a:hlinkClick r:id="" action="ppaction://media"/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304" y="3524638"/>
            <a:ext cx="306000" cy="306000"/>
          </a:xfrm>
          <a:prstGeom prst="rect">
            <a:avLst/>
          </a:prstGeom>
        </p:spPr>
      </p:pic>
      <p:pic>
        <p:nvPicPr>
          <p:cNvPr id="18" name="track05.mp3">
            <a:hlinkClick r:id="" action="ppaction://media"/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98" y="2753713"/>
            <a:ext cx="306000" cy="306000"/>
          </a:xfrm>
          <a:prstGeom prst="rect">
            <a:avLst/>
          </a:prstGeom>
        </p:spPr>
      </p:pic>
      <p:pic>
        <p:nvPicPr>
          <p:cNvPr id="19" name="track06.mp3">
            <a:hlinkClick r:id="" action="ppaction://media"/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98" y="3122806"/>
            <a:ext cx="306000" cy="306000"/>
          </a:xfrm>
          <a:prstGeom prst="rect">
            <a:avLst/>
          </a:prstGeom>
        </p:spPr>
      </p:pic>
      <p:pic>
        <p:nvPicPr>
          <p:cNvPr id="20" name="track07.mp3">
            <a:hlinkClick r:id="" action="ppaction://media"/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98" y="3497700"/>
            <a:ext cx="306000" cy="306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7" dur="363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5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3" dur="151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6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9" dur="107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5" dur="368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1" dur="101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8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7" dur="3500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audio>
              <p:cMediaNode vol="80000">
                <p:cTn id="8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3" dur="248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vol="80000">
                <p:cTn id="9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9" dur="1750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audio>
              <p:cMediaNode vol="80000">
                <p:cTn id="10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  <p:bldLst>
      <p:bldP spid="4099" grpId="0" animBg="1"/>
      <p:bldP spid="4102" grpId="0" animBg="1"/>
      <p:bldP spid="4103" grpId="0" animBg="1"/>
      <p:bldP spid="4104" grpId="0" animBg="1"/>
      <p:bldP spid="4105" grpId="0" animBg="1"/>
      <p:bldP spid="4106" grpId="0" animBg="1"/>
      <p:bldP spid="410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615950" y="365979"/>
            <a:ext cx="7848600" cy="553998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sz="10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continuous: will be + verb + -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615950" y="1614488"/>
            <a:ext cx="7848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GB" altLang="en-US" dirty="0" smtClean="0">
                <a:latin typeface="Arial" charset="0"/>
                <a:cs typeface="Arial" charset="0"/>
              </a:rPr>
              <a:t>Don’t phone between 7.00 and 8.00 as we</a:t>
            </a:r>
            <a:r>
              <a:rPr lang="en-GB" altLang="en-US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’ll be having </a:t>
            </a:r>
            <a:r>
              <a:rPr lang="en-GB" altLang="en-US" dirty="0" smtClean="0">
                <a:latin typeface="Arial" charset="0"/>
                <a:cs typeface="Arial" charset="0"/>
              </a:rPr>
              <a:t>dinner then.</a:t>
            </a:r>
          </a:p>
        </p:txBody>
      </p:sp>
      <p:sp>
        <p:nvSpPr>
          <p:cNvPr id="5126" name="Rectangle 1"/>
          <p:cNvSpPr>
            <a:spLocks noChangeArrowheads="1"/>
          </p:cNvSpPr>
          <p:nvPr/>
        </p:nvSpPr>
        <p:spPr bwMode="auto">
          <a:xfrm>
            <a:off x="615950" y="1982788"/>
            <a:ext cx="7848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GB" altLang="en-US" dirty="0" smtClean="0">
                <a:latin typeface="Arial" charset="0"/>
                <a:cs typeface="Arial" charset="0"/>
              </a:rPr>
              <a:t>Good luck with your test tomorrow. I</a:t>
            </a:r>
            <a:r>
              <a:rPr lang="en-GB" altLang="en-US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’ll be thinking </a:t>
            </a:r>
            <a:r>
              <a:rPr lang="en-GB" altLang="en-US" dirty="0" smtClean="0">
                <a:latin typeface="Arial" charset="0"/>
                <a:cs typeface="Arial" charset="0"/>
              </a:rPr>
              <a:t>of you.</a:t>
            </a:r>
          </a:p>
        </p:txBody>
      </p:sp>
      <p:sp>
        <p:nvSpPr>
          <p:cNvPr id="5127" name="Rectangle 3"/>
          <p:cNvSpPr>
            <a:spLocks noChangeArrowheads="1"/>
          </p:cNvSpPr>
          <p:nvPr/>
        </p:nvSpPr>
        <p:spPr bwMode="auto">
          <a:xfrm>
            <a:off x="615950" y="2352675"/>
            <a:ext cx="7848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GB" altLang="en-US" dirty="0" smtClean="0">
                <a:latin typeface="Arial" charset="0"/>
                <a:cs typeface="Arial" charset="0"/>
              </a:rPr>
              <a:t>This time tomorrow I</a:t>
            </a:r>
            <a:r>
              <a:rPr lang="en-GB" altLang="en-US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’ll be sitting </a:t>
            </a:r>
            <a:r>
              <a:rPr lang="en-GB" altLang="en-US" dirty="0" smtClean="0">
                <a:latin typeface="Arial" charset="0"/>
                <a:cs typeface="Arial" charset="0"/>
              </a:rPr>
              <a:t>at a café </a:t>
            </a:r>
            <a:r>
              <a:rPr lang="en-GB" altLang="en-US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drinking</a:t>
            </a:r>
            <a:r>
              <a:rPr lang="en-GB" altLang="en-US" b="1" dirty="0" smtClean="0">
                <a:latin typeface="Arial" charset="0"/>
                <a:cs typeface="Arial" charset="0"/>
              </a:rPr>
              <a:t> </a:t>
            </a:r>
            <a:r>
              <a:rPr lang="en-GB" altLang="en-US" dirty="0" smtClean="0">
                <a:latin typeface="Arial" charset="0"/>
                <a:cs typeface="Arial" charset="0"/>
              </a:rPr>
              <a:t>a beer.</a:t>
            </a:r>
          </a:p>
        </p:txBody>
      </p:sp>
      <p:sp>
        <p:nvSpPr>
          <p:cNvPr id="5128" name="Rectangle 4"/>
          <p:cNvSpPr>
            <a:spLocks noChangeArrowheads="1"/>
          </p:cNvSpPr>
          <p:nvPr/>
        </p:nvSpPr>
        <p:spPr bwMode="auto">
          <a:xfrm>
            <a:off x="615950" y="2722563"/>
            <a:ext cx="7848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GB" altLang="en-US" dirty="0" smtClean="0">
                <a:latin typeface="Arial" charset="0"/>
                <a:cs typeface="Arial" charset="0"/>
              </a:rPr>
              <a:t>Come at 7.00 because </a:t>
            </a:r>
            <a:r>
              <a:rPr lang="en-GB" altLang="en-US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we won’t be starting </a:t>
            </a:r>
            <a:r>
              <a:rPr lang="en-GB" altLang="en-US" dirty="0" smtClean="0">
                <a:latin typeface="Arial" charset="0"/>
                <a:cs typeface="Arial" charset="0"/>
              </a:rPr>
              <a:t>dinner until 8.00.</a:t>
            </a:r>
          </a:p>
        </p:txBody>
      </p:sp>
      <p:sp>
        <p:nvSpPr>
          <p:cNvPr id="5129" name="Rectangle 5"/>
          <p:cNvSpPr>
            <a:spLocks noChangeArrowheads="1"/>
          </p:cNvSpPr>
          <p:nvPr/>
        </p:nvSpPr>
        <p:spPr bwMode="auto">
          <a:xfrm>
            <a:off x="615950" y="3090863"/>
            <a:ext cx="7848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GB" altLang="en-US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Will you be waiting </a:t>
            </a:r>
            <a:r>
              <a:rPr lang="en-GB" altLang="en-US" dirty="0" smtClean="0">
                <a:latin typeface="Arial" charset="0"/>
                <a:cs typeface="Arial" charset="0"/>
              </a:rPr>
              <a:t>for me when I get off the train?</a:t>
            </a:r>
          </a:p>
        </p:txBody>
      </p:sp>
      <p:sp>
        <p:nvSpPr>
          <p:cNvPr id="5130" name="Rectangle 7"/>
          <p:cNvSpPr>
            <a:spLocks noChangeArrowheads="1"/>
          </p:cNvSpPr>
          <p:nvPr/>
        </p:nvSpPr>
        <p:spPr bwMode="auto">
          <a:xfrm>
            <a:off x="615950" y="3460750"/>
            <a:ext cx="7848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GB" altLang="en-US" dirty="0" smtClean="0">
                <a:latin typeface="Arial" charset="0"/>
                <a:cs typeface="Arial" charset="0"/>
              </a:rPr>
              <a:t>I</a:t>
            </a:r>
            <a:r>
              <a:rPr lang="en-GB" altLang="en-US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’ll be going </a:t>
            </a:r>
            <a:r>
              <a:rPr lang="en-GB" altLang="en-US" dirty="0" smtClean="0">
                <a:latin typeface="Arial" charset="0"/>
                <a:cs typeface="Arial" charset="0"/>
              </a:rPr>
              <a:t>to the supermarket later. Do you want anything?</a:t>
            </a: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615950" y="4005263"/>
            <a:ext cx="77009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73050" indent="-273050"/>
            <a:r>
              <a:rPr lang="en-GB" altLang="en-US" dirty="0">
                <a:latin typeface="Arial" charset="0"/>
                <a:cs typeface="Arial" charset="0"/>
              </a:rPr>
              <a:t>• 	We sometimes use the future continuous, like the present continuous, to talk about things which are already planned or decided.</a:t>
            </a:r>
          </a:p>
        </p:txBody>
      </p:sp>
      <p:sp>
        <p:nvSpPr>
          <p:cNvPr id="5132" name="Rectangle 11"/>
          <p:cNvSpPr>
            <a:spLocks noChangeArrowheads="1"/>
          </p:cNvSpPr>
          <p:nvPr/>
        </p:nvSpPr>
        <p:spPr bwMode="auto">
          <a:xfrm>
            <a:off x="615950" y="4665663"/>
            <a:ext cx="7848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73050" indent="-273050"/>
            <a:r>
              <a:rPr lang="en-GB" altLang="en-US" dirty="0">
                <a:latin typeface="Arial" charset="0"/>
                <a:cs typeface="Arial" charset="0"/>
              </a:rPr>
              <a:t>• 	We form the negative with </a:t>
            </a:r>
            <a:r>
              <a:rPr lang="en-GB" altLang="en-US" i="1" dirty="0">
                <a:latin typeface="Arial" charset="0"/>
                <a:cs typeface="Arial" charset="0"/>
              </a:rPr>
              <a:t>won’t be </a:t>
            </a:r>
            <a:r>
              <a:rPr lang="en-GB" altLang="en-US" dirty="0">
                <a:latin typeface="Arial" charset="0"/>
                <a:cs typeface="Arial" charset="0"/>
              </a:rPr>
              <a:t>+ verb + -</a:t>
            </a:r>
            <a:r>
              <a:rPr lang="en-GB" altLang="en-US" i="1" dirty="0" err="1">
                <a:latin typeface="Arial" charset="0"/>
                <a:cs typeface="Arial" charset="0"/>
              </a:rPr>
              <a:t>ing</a:t>
            </a:r>
            <a:r>
              <a:rPr lang="en-GB" altLang="en-US" i="1" dirty="0">
                <a:latin typeface="Arial" charset="0"/>
                <a:cs typeface="Arial" charset="0"/>
              </a:rPr>
              <a:t> </a:t>
            </a:r>
            <a:r>
              <a:rPr lang="en-GB" altLang="en-US" dirty="0">
                <a:latin typeface="Arial" charset="0"/>
                <a:cs typeface="Arial" charset="0"/>
              </a:rPr>
              <a:t>and make questions by inverting the subject and </a:t>
            </a:r>
            <a:r>
              <a:rPr lang="en-GB" altLang="en-US" i="1" dirty="0">
                <a:latin typeface="Arial" charset="0"/>
                <a:cs typeface="Arial" charset="0"/>
              </a:rPr>
              <a:t>will </a:t>
            </a:r>
            <a:r>
              <a:rPr lang="en-GB" altLang="en-US" dirty="0">
                <a:latin typeface="Arial" charset="0"/>
                <a:cs typeface="Arial" charset="0"/>
              </a:rPr>
              <a:t>/</a:t>
            </a:r>
            <a:r>
              <a:rPr lang="en-GB" altLang="en-US" i="1" dirty="0">
                <a:latin typeface="Arial" charset="0"/>
                <a:cs typeface="Arial" charset="0"/>
              </a:rPr>
              <a:t> won’t</a:t>
            </a:r>
            <a:r>
              <a:rPr lang="en-GB" altLang="en-US" dirty="0">
                <a:latin typeface="Arial" charset="0"/>
                <a:cs typeface="Arial" charset="0"/>
              </a:rPr>
              <a:t>.</a:t>
            </a:r>
          </a:p>
        </p:txBody>
      </p:sp>
      <p:pic>
        <p:nvPicPr>
          <p:cNvPr id="2" name="track01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98" y="1614488"/>
            <a:ext cx="306000" cy="306000"/>
          </a:xfrm>
          <a:prstGeom prst="rect">
            <a:avLst/>
          </a:prstGeom>
        </p:spPr>
      </p:pic>
      <p:pic>
        <p:nvPicPr>
          <p:cNvPr id="3" name="track02.mp3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63" y="2002646"/>
            <a:ext cx="306000" cy="306000"/>
          </a:xfrm>
          <a:prstGeom prst="rect">
            <a:avLst/>
          </a:prstGeom>
        </p:spPr>
      </p:pic>
      <p:pic>
        <p:nvPicPr>
          <p:cNvPr id="4" name="track03.mp3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002646"/>
            <a:ext cx="306000" cy="306000"/>
          </a:xfrm>
          <a:prstGeom prst="rect">
            <a:avLst/>
          </a:prstGeom>
        </p:spPr>
      </p:pic>
      <p:pic>
        <p:nvPicPr>
          <p:cNvPr id="5" name="track04.mp3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63" y="2384619"/>
            <a:ext cx="306000" cy="306000"/>
          </a:xfrm>
          <a:prstGeom prst="rect">
            <a:avLst/>
          </a:prstGeom>
        </p:spPr>
      </p:pic>
      <p:pic>
        <p:nvPicPr>
          <p:cNvPr id="6" name="track05.mp3">
            <a:hlinkClick r:id="" action="ppaction://media"/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98" y="2753713"/>
            <a:ext cx="306000" cy="306000"/>
          </a:xfrm>
          <a:prstGeom prst="rect">
            <a:avLst/>
          </a:prstGeom>
        </p:spPr>
      </p:pic>
      <p:pic>
        <p:nvPicPr>
          <p:cNvPr id="7" name="track06.mp3">
            <a:hlinkClick r:id="" action="ppaction://media"/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98" y="3122806"/>
            <a:ext cx="306000" cy="306000"/>
          </a:xfrm>
          <a:prstGeom prst="rect">
            <a:avLst/>
          </a:prstGeom>
        </p:spPr>
      </p:pic>
      <p:pic>
        <p:nvPicPr>
          <p:cNvPr id="8" name="track07.mp3">
            <a:hlinkClick r:id="" action="ppaction://media"/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98" y="3497700"/>
            <a:ext cx="306000" cy="306000"/>
          </a:xfrm>
          <a:prstGeom prst="rect">
            <a:avLst/>
          </a:prstGeom>
        </p:spPr>
      </p:pic>
      <p:pic>
        <p:nvPicPr>
          <p:cNvPr id="9" name="track08.mp3">
            <a:hlinkClick r:id="" action="ppaction://media"/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492694"/>
            <a:ext cx="306000" cy="306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4" dur="363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6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" dur="151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6" dur="107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2" dur="368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8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8" dur="350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8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4" dur="248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9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0" dur="175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10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6" dur="101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10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5123" grpId="0" animBg="1"/>
      <p:bldP spid="5126" grpId="0" animBg="1"/>
      <p:bldP spid="5127" grpId="0" animBg="1"/>
      <p:bldP spid="5128" grpId="0" animBg="1"/>
      <p:bldP spid="5129" grpId="0" animBg="1"/>
      <p:bldP spid="5130" grpId="0" animBg="1"/>
      <p:bldP spid="5131" grpId="0"/>
      <p:bldP spid="513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289</Words>
  <Application>Microsoft Office PowerPoint</Application>
  <PresentationFormat>On-screen Show (4:3)</PresentationFormat>
  <Paragraphs>39</Paragraphs>
  <Slides>4</Slides>
  <Notes>4</Notes>
  <HiddenSlides>0</HiddenSlides>
  <MMClips>20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ＭＳ Ｐゴシック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Oxford University Press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Boryana Kirilova</dc:creator>
  <cp:lastModifiedBy>HOME</cp:lastModifiedBy>
  <cp:revision>105</cp:revision>
  <dcterms:created xsi:type="dcterms:W3CDTF">2011-08-30T09:56:42Z</dcterms:created>
  <dcterms:modified xsi:type="dcterms:W3CDTF">2019-12-06T12:35:01Z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402271042</vt:i4>
  </property>
  <property fmtid="{D5CDD505-2E9C-101B-9397-08002B2CF9AE}" pid="3" name="_NewReviewCycle">
    <vt:lpwstr/>
  </property>
  <property fmtid="{D5CDD505-2E9C-101B-9397-08002B2CF9AE}" pid="4" name="_EmailSubject">
    <vt:lpwstr>Grammar PPs</vt:lpwstr>
  </property>
  <property fmtid="{D5CDD505-2E9C-101B-9397-08002B2CF9AE}" pid="5" name="_AuthorEmail">
    <vt:lpwstr>emma.forward@oup.com</vt:lpwstr>
  </property>
  <property fmtid="{D5CDD505-2E9C-101B-9397-08002B2CF9AE}" pid="6" name="_AuthorEmailDisplayName">
    <vt:lpwstr>FORWARD, Emma</vt:lpwstr>
  </property>
</Properties>
</file>