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51" r:id="rId3"/>
    <p:sldId id="350" r:id="rId4"/>
    <p:sldId id="337" r:id="rId5"/>
    <p:sldId id="331" r:id="rId6"/>
    <p:sldId id="332" r:id="rId7"/>
    <p:sldId id="336" r:id="rId8"/>
    <p:sldId id="335" r:id="rId9"/>
    <p:sldId id="326" r:id="rId10"/>
    <p:sldId id="362" r:id="rId11"/>
    <p:sldId id="361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81" d="100"/>
          <a:sy n="81" d="100"/>
        </p:scale>
        <p:origin x="122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1BB5D-0BE5-4DC1-A202-327E8996011E}" type="datetimeFigureOut">
              <a:rPr lang="bg-BG" smtClean="0"/>
              <a:pPr/>
              <a:t>11.10.2022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0B270-11F4-4DD8-A297-FBF0A4201D5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46312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DBB31-EBA5-40CE-966F-1AEF3B26D9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943C2-86C6-4F9D-AF40-865E4458628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08F0F-B691-4861-BD1F-BF0E379FF35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8BC05-A58F-484F-9075-74C871E8CB2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94F49-99FB-4691-AF12-2F52D53FC9C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E0CD7-8ED8-4801-9E3B-D70CDD70498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A7983-5F6B-4026-B0DE-E9819F0517A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38962-7080-46A7-9701-BDB7169F4FC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86F00-439B-4368-8A2C-01C7D2A27AF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CCB67-67D6-4563-B198-403261FA00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6AACB-C8FE-4E91-8572-EA3CFBE8EBB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7123FAF-208D-4103-A22A-2517C475508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484438" y="5189538"/>
            <a:ext cx="6480175" cy="760412"/>
          </a:xfrm>
        </p:spPr>
        <p:txBody>
          <a:bodyPr/>
          <a:lstStyle/>
          <a:p>
            <a:pPr eaLnBrk="1" hangingPunct="1">
              <a:defRPr/>
            </a:pPr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ВЪПРОС №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16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АДМИНИСТРАТИВНОПРАВНИ НОРМИ И АДМИНИСТРАТИВНИ ПРАВООТНОШЕНИЯ – РАБОТИЛНИЦА</a:t>
            </a:r>
            <a:endParaRPr lang="es-ES" sz="1600" b="1" cap="al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122"/>
          <p:cNvSpPr>
            <a:spLocks noChangeArrowheads="1"/>
          </p:cNvSpPr>
          <p:nvPr/>
        </p:nvSpPr>
        <p:spPr bwMode="auto">
          <a:xfrm>
            <a:off x="2771775" y="6021388"/>
            <a:ext cx="568801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913"/>
            <a:ext cx="6645176" cy="981075"/>
          </a:xfrm>
        </p:spPr>
        <p:txBody>
          <a:bodyPr/>
          <a:lstStyle/>
          <a:p>
            <a:r>
              <a:rPr lang="bg-BG" sz="28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КАКЪВ ВИД АДМИНИСТРАТИВНОПРАВНА НОРМА Е ЦИТИРАНАТА?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just" eaLnBrk="1" hangingPunct="1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Всяко лице е длъжно в срок 30 дни да заяви промяната на настоящия си адрес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(чл. 99, ал. 1 от Закона за гражданската регистрация).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923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/>
          <a:lstStyle/>
          <a:p>
            <a:r>
              <a:rPr lang="bg-BG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РОЛЕВА ИГРА</a:t>
            </a:r>
            <a:br>
              <a:rPr lang="bg-BG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СЕ СЪСТАВЯТ АДМИНИСТРАТИВНОПРАВНИ НОРМИ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178479"/>
              </p:ext>
            </p:extLst>
          </p:nvPr>
        </p:nvGraphicFramePr>
        <p:xfrm>
          <a:off x="107504" y="2132856"/>
          <a:ext cx="8928991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6282914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cap="small" baseline="0" dirty="0">
                          <a:solidFill>
                            <a:schemeClr val="bg1"/>
                          </a:solidFill>
                        </a:rPr>
                        <a:t>ОТБОР № 1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>
                          <a:solidFill>
                            <a:schemeClr val="bg1"/>
                          </a:solidFill>
                        </a:rPr>
                        <a:t>ОТБОР № 2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>
                          <a:solidFill>
                            <a:schemeClr val="bg1"/>
                          </a:solidFill>
                        </a:rPr>
                        <a:t>ОТБОР № 3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cap="all" baseline="0" dirty="0">
                          <a:solidFill>
                            <a:schemeClr val="bg1"/>
                          </a:solidFill>
                        </a:rPr>
                        <a:t>Отбор № 4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400" cap="small" baseline="0" dirty="0">
                          <a:solidFill>
                            <a:schemeClr val="bg1"/>
                          </a:solidFill>
                        </a:rPr>
                        <a:t>МАТЕРИАЛНОПРАВНА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>
                          <a:solidFill>
                            <a:schemeClr val="bg1"/>
                          </a:solidFill>
                        </a:rPr>
                        <a:t>ПРОЦЕСУАЛНОПРАВНА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>
                          <a:solidFill>
                            <a:schemeClr val="bg1"/>
                          </a:solidFill>
                        </a:rPr>
                        <a:t>МАТЕРИАЛНОПРАВНА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cap="all" baseline="0" dirty="0">
                          <a:solidFill>
                            <a:schemeClr val="bg1"/>
                          </a:solidFill>
                        </a:rPr>
                        <a:t>процесуалноправна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400" cap="small" baseline="0" dirty="0">
                          <a:solidFill>
                            <a:schemeClr val="bg1"/>
                          </a:solidFill>
                        </a:rPr>
                        <a:t>ЗАБРАНЯВАЩА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>
                          <a:solidFill>
                            <a:schemeClr val="bg1"/>
                          </a:solidFill>
                        </a:rPr>
                        <a:t>ЗАДЪЛЖАВАЩА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>
                          <a:solidFill>
                            <a:schemeClr val="bg1"/>
                          </a:solidFill>
                        </a:rPr>
                        <a:t>ОПРАВОМОЩАВАЩА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aseline="0" dirty="0">
                          <a:solidFill>
                            <a:schemeClr val="bg1"/>
                          </a:solidFill>
                        </a:rPr>
                        <a:t>ЗАДЪЛЖАВАЩА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400" cap="all" baseline="0" dirty="0">
                          <a:solidFill>
                            <a:schemeClr val="bg1"/>
                          </a:solidFill>
                        </a:rPr>
                        <a:t>Екологично право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cap="all" baseline="0" dirty="0">
                          <a:solidFill>
                            <a:schemeClr val="bg1"/>
                          </a:solidFill>
                        </a:rPr>
                        <a:t>Индустриално право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cap="all" baseline="0" dirty="0">
                          <a:solidFill>
                            <a:schemeClr val="bg1"/>
                          </a:solidFill>
                        </a:rPr>
                        <a:t>Административно право на транспортните услуги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cap="all" baseline="0">
                          <a:solidFill>
                            <a:schemeClr val="bg1"/>
                          </a:solidFill>
                        </a:rPr>
                        <a:t>Аграрно административно право </a:t>
                      </a:r>
                    </a:p>
                    <a:p>
                      <a:pPr algn="ctr"/>
                      <a:r>
                        <a:rPr lang="bg-BG" sz="1400" cap="all" baseline="0">
                          <a:solidFill>
                            <a:schemeClr val="bg1"/>
                          </a:solidFill>
                        </a:rPr>
                        <a:t>(горско) стопанство</a:t>
                      </a:r>
                      <a:endParaRPr lang="bg-BG" sz="1400" cap="all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00662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913"/>
            <a:ext cx="6645176" cy="981075"/>
          </a:xfrm>
        </p:spPr>
        <p:txBody>
          <a:bodyPr/>
          <a:lstStyle/>
          <a:p>
            <a:r>
              <a:rPr lang="bg-BG" sz="24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КОЙ ЕЛЕМЕНТ ОТ СТРУКТУРАТА НА АДМИНИСТРАТИВНОПРАВНАТА НОРМА Е ОТБЕЛЯЗАН?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Забранено е поведението на предприятия с монополно или господстващо положение, както и на две или повече предприятия със съвместно господстващо положение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което може да предотврати, ограничи или наруши конкуренцията и да засегне интересите на потребителите, като прилагане на различни условия за един и същ вид договори по отношение на определени партньори, при което те се поставят в неравноправно положение като конкуренти (чл. 21, т. 3 от ЗЗК)</a:t>
            </a:r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913"/>
            <a:ext cx="6645176" cy="981075"/>
          </a:xfrm>
        </p:spPr>
        <p:txBody>
          <a:bodyPr/>
          <a:lstStyle/>
          <a:p>
            <a:r>
              <a:rPr lang="bg-BG" sz="24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КОЙ ЕЛЕМЕНТ ОТ СТРУКТУРАТА НА АДМИНИСТРАТИВНОПРАВНАТА НОРМА Е ОТБЕЛЯЗАН?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Забранени са всякакъв вид споразумения между предприятия, решения на сдружения на предприятия, както и съгласувани практики на две или повече предприятия,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които имат за цел или резултат предотвратяване, ограничаване или нарушаване на конкуренцията на съответния пазар, като пряко или косвено определяне на цени или други търговски условия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(чл. 15, ал. 1, т. 1 от ЗЗК).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913"/>
            <a:ext cx="6645176" cy="981075"/>
          </a:xfrm>
        </p:spPr>
        <p:txBody>
          <a:bodyPr/>
          <a:lstStyle/>
          <a:p>
            <a:r>
              <a:rPr lang="bg-BG" sz="24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КОЙ ЕЛЕМЕНТ ОТ СТРУКТУРАТА НА АДМИНИСТРАТИВНОПРАВНАТА НОРМА Е ОТБЕЛЯЗАН?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just" eaLnBrk="1" hangingPunct="1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Държавният служител е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длъжен да изпълнява законосъобразните актове и заповеди на по-горестоящите органи и държавни служители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(чл. 24, ал. 1 от Закона за държавния служител).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913"/>
            <a:ext cx="6645176" cy="981075"/>
          </a:xfrm>
        </p:spPr>
        <p:txBody>
          <a:bodyPr/>
          <a:lstStyle/>
          <a:p>
            <a:r>
              <a:rPr lang="bg-BG" sz="24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КОЙ ЕЛЕМЕНТ ОТ СТРУКТУРАТА НА АДМИНИСТРАТИВНОПРАВНАТА НОРМА Е ОТБЕЛЯЗАН?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just" eaLnBrk="1" hangingPunct="1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Специализираното звено съгласува действията си и обменя информация с компетентните държавни разследващи органи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при разследване на железопътни произшествия в съответствие с наредба на министъра на транспорта, информационните технологии и съобщенията и министъра на вътрешните работи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(чл. 115н от Закона за железопътния транспорт).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913"/>
            <a:ext cx="6645176" cy="981075"/>
          </a:xfrm>
        </p:spPr>
        <p:txBody>
          <a:bodyPr/>
          <a:lstStyle/>
          <a:p>
            <a:r>
              <a:rPr lang="bg-BG" sz="28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КАКЪВ ВИД АДМИНИСТРАТИВНОПРАВНА НОРМА Е ЦИТИРАНАТА?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just"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Възложителите са длъжни да изпращат решенията и обявленията по чл. 36, ал. 1 по електронен път до Агенцията по обществени поръчки (чл. 37 от Закона за обществените поръчки).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913"/>
            <a:ext cx="6645176" cy="981075"/>
          </a:xfrm>
        </p:spPr>
        <p:txBody>
          <a:bodyPr/>
          <a:lstStyle/>
          <a:p>
            <a:r>
              <a:rPr lang="bg-BG" sz="28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КАКЪВ ВИД АДМИНИСТРАТИВНОПРАВНА НОРМА Е ЦИТИРАНАТА?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just"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Търговецът няма право да отстранява или да променя етикета, маркировката или друга информация, дадена от производителя или вносителя, ако с това свое действие ще подведе потребителите (чл. 9, ал. 4 от Закона за защита на потребителите).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913"/>
            <a:ext cx="6645176" cy="981075"/>
          </a:xfrm>
        </p:spPr>
        <p:txBody>
          <a:bodyPr/>
          <a:lstStyle/>
          <a:p>
            <a:r>
              <a:rPr lang="bg-BG" sz="28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КАКЪВ ВИД АДМИНИСТРАТИВНОПРАВНА НОРМА Е ЦИТИРАНАТА?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just"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Националният архивен фонд е постоянно попълваща се съвкупност от ценни документи, отразяващи материалния и духовния живот на обществото (чл. 3 от Закона за Националния архивен фонд).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913"/>
            <a:ext cx="6645176" cy="981075"/>
          </a:xfrm>
        </p:spPr>
        <p:txBody>
          <a:bodyPr/>
          <a:lstStyle/>
          <a:p>
            <a:r>
              <a:rPr lang="bg-BG" sz="28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КАКЪВ ВИД АДМИНИСТРАТИВНОПРАВНА НОРМА Е ЦИТИРАНАТА?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just"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Лице, на което стане известно, че дете се нуждае от закрила, е длъжно незабавно да уведоми дирекция "Социално подпомагане", Държавната агенция за закрила на детето или Министерството на вътрешните работи (чл. 7, ал. 1 от Закона за закрила на детето).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7257</TotalTime>
  <Words>616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Diseño predeterminado</vt:lpstr>
      <vt:lpstr>ВЪПРОС № 3: АДМИНИСТРАТИВНОПРАВНИ НОРМИ И АДМИНИСТРАТИВНИ ПРАВООТНОШЕНИЯ – РАБОТИЛНИЦА</vt:lpstr>
      <vt:lpstr>КОЙ ЕЛЕМЕНТ ОТ СТРУКТУРАТА НА АДМИНИСТРАТИВНОПРАВНАТА НОРМА Е ОТБЕЛЯЗАН?</vt:lpstr>
      <vt:lpstr>КОЙ ЕЛЕМЕНТ ОТ СТРУКТУРАТА НА АДМИНИСТРАТИВНОПРАВНАТА НОРМА Е ОТБЕЛЯЗАН?</vt:lpstr>
      <vt:lpstr>КОЙ ЕЛЕМЕНТ ОТ СТРУКТУРАТА НА АДМИНИСТРАТИВНОПРАВНАТА НОРМА Е ОТБЕЛЯЗАН?</vt:lpstr>
      <vt:lpstr>КОЙ ЕЛЕМЕНТ ОТ СТРУКТУРАТА НА АДМИНИСТРАТИВНОПРАВНАТА НОРМА Е ОТБЕЛЯЗАН?</vt:lpstr>
      <vt:lpstr>КАКЪВ ВИД АДМИНИСТРАТИВНОПРАВНА НОРМА Е ЦИТИРАНАТА?</vt:lpstr>
      <vt:lpstr>КАКЪВ ВИД АДМИНИСТРАТИВНОПРАВНА НОРМА Е ЦИТИРАНАТА?</vt:lpstr>
      <vt:lpstr>КАКЪВ ВИД АДМИНИСТРАТИВНОПРАВНА НОРМА Е ЦИТИРАНАТА?</vt:lpstr>
      <vt:lpstr>КАКЪВ ВИД АДМИНИСТРАТИВНОПРАВНА НОРМА Е ЦИТИРАНАТА?</vt:lpstr>
      <vt:lpstr>КАКЪВ ВИД АДМИНИСТРАТИВНОПРАВНА НОРМА Е ЦИТИРАНАТА?</vt:lpstr>
      <vt:lpstr>РОЛЕВА ИГРА ДА СЕ СЪСТАВЯТ АДМИНИСТРАТИВНОПРАВНИ НОРМИ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NPLP STairska</cp:lastModifiedBy>
  <cp:revision>758</cp:revision>
  <dcterms:created xsi:type="dcterms:W3CDTF">2010-05-23T14:28:12Z</dcterms:created>
  <dcterms:modified xsi:type="dcterms:W3CDTF">2022-10-11T18:46:31Z</dcterms:modified>
</cp:coreProperties>
</file>