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44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S%20Ofiice%202013\Izpit\Test_Primer2\Result%20Excel&amp;PowerPoint\02p_Clien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bg-BG" sz="2400"/>
              <a:t>Години</a:t>
            </a:r>
            <a:r>
              <a:rPr lang="bg-BG" sz="2400" baseline="0"/>
              <a:t> на създаване на по-известните програми за електронна поща</a:t>
            </a:r>
            <a:endParaRPr lang="en-US" sz="240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Sheet1!$C$2</c:f>
              <c:strCache>
                <c:ptCount val="1"/>
                <c:pt idx="0">
                  <c:v>Първа стабилна версия</c:v>
                </c:pt>
              </c:strCache>
            </c:strRef>
          </c:tx>
          <c:spPr>
            <a:ln w="38100" cap="rnd">
              <a:solidFill>
                <a:schemeClr val="tx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38100">
                <a:solidFill>
                  <a:schemeClr val="tx2">
                    <a:lumMod val="50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Sheet1!$B$3:$B$9</c:f>
              <c:strCache>
                <c:ptCount val="7"/>
                <c:pt idx="0">
                  <c:v>Eudora</c:v>
                </c:pt>
                <c:pt idx="1">
                  <c:v>Pegasus Mail</c:v>
                </c:pt>
                <c:pt idx="2">
                  <c:v>Opera Mail</c:v>
                </c:pt>
                <c:pt idx="3">
                  <c:v>MS Outlook Express</c:v>
                </c:pt>
                <c:pt idx="4">
                  <c:v>Microsoft Office Outlook</c:v>
                </c:pt>
                <c:pt idx="5">
                  <c:v>Mozilla Thunderbird</c:v>
                </c:pt>
                <c:pt idx="6">
                  <c:v>Windows Live Mail</c:v>
                </c:pt>
              </c:strCache>
            </c:strRef>
          </c:cat>
          <c:val>
            <c:numRef>
              <c:f>Sheet1!$C$3:$C$9</c:f>
              <c:numCache>
                <c:formatCode>General</c:formatCode>
                <c:ptCount val="7"/>
                <c:pt idx="0">
                  <c:v>1988</c:v>
                </c:pt>
                <c:pt idx="1">
                  <c:v>1990</c:v>
                </c:pt>
                <c:pt idx="2">
                  <c:v>1996</c:v>
                </c:pt>
                <c:pt idx="3">
                  <c:v>1996</c:v>
                </c:pt>
                <c:pt idx="4">
                  <c:v>1997</c:v>
                </c:pt>
                <c:pt idx="5">
                  <c:v>2004</c:v>
                </c:pt>
                <c:pt idx="6">
                  <c:v>2010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Sheet1!$D$2</c:f>
              <c:strCache>
                <c:ptCount val="1"/>
                <c:pt idx="0">
                  <c:v>Последната стабилна версия 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Sheet1!$B$3:$B$9</c:f>
              <c:strCache>
                <c:ptCount val="7"/>
                <c:pt idx="0">
                  <c:v>Eudora</c:v>
                </c:pt>
                <c:pt idx="1">
                  <c:v>Pegasus Mail</c:v>
                </c:pt>
                <c:pt idx="2">
                  <c:v>Opera Mail</c:v>
                </c:pt>
                <c:pt idx="3">
                  <c:v>MS Outlook Express</c:v>
                </c:pt>
                <c:pt idx="4">
                  <c:v>Microsoft Office Outlook</c:v>
                </c:pt>
                <c:pt idx="5">
                  <c:v>Mozilla Thunderbird</c:v>
                </c:pt>
                <c:pt idx="6">
                  <c:v>Windows Live Mail</c:v>
                </c:pt>
              </c:strCache>
            </c:strRef>
          </c:cat>
          <c:val>
            <c:numRef>
              <c:f>Sheet1!$D$3:$D$9</c:f>
              <c:numCache>
                <c:formatCode>General</c:formatCode>
                <c:ptCount val="7"/>
                <c:pt idx="0">
                  <c:v>2006</c:v>
                </c:pt>
                <c:pt idx="1">
                  <c:v>2010</c:v>
                </c:pt>
                <c:pt idx="2">
                  <c:v>2010</c:v>
                </c:pt>
                <c:pt idx="3">
                  <c:v>2004</c:v>
                </c:pt>
                <c:pt idx="4">
                  <c:v>2010</c:v>
                </c:pt>
                <c:pt idx="5">
                  <c:v>2010</c:v>
                </c:pt>
                <c:pt idx="6">
                  <c:v>2010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40491720"/>
        <c:axId val="240490936"/>
      </c:lineChart>
      <c:catAx>
        <c:axId val="240491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240490936"/>
        <c:crosses val="autoZero"/>
        <c:auto val="1"/>
        <c:lblAlgn val="ctr"/>
        <c:lblOffset val="100"/>
        <c:noMultiLvlLbl val="0"/>
      </c:catAx>
      <c:valAx>
        <c:axId val="240490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240491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bg-BG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8984" y="1792224"/>
            <a:ext cx="990599" cy="304799"/>
          </a:xfrm>
        </p:spPr>
        <p:txBody>
          <a:bodyPr/>
          <a:lstStyle>
            <a:lvl1pPr algn="l">
              <a:defRPr b="0">
                <a:solidFill>
                  <a:schemeClr val="bg1"/>
                </a:solidFill>
              </a:defRPr>
            </a:lvl1pPr>
          </a:lstStyle>
          <a:p>
            <a:fld id="{96DFF08F-DC6B-4601-B491-B0F83F6DD2DA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976" y="3227832"/>
            <a:ext cx="3867912" cy="310896"/>
          </a:xfrm>
        </p:spPr>
        <p:txBody>
          <a:bodyPr/>
          <a:lstStyle>
            <a:lvl1pPr>
              <a:defRPr sz="1000"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940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4969927"/>
            <a:ext cx="8825657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7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935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0704"/>
            <a:ext cx="8833104" cy="1371600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2144" y="3547872"/>
            <a:ext cx="8825659" cy="2478024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023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2" name="TextBox 11"/>
          <p:cNvSpPr txBox="1"/>
          <p:nvPr/>
        </p:nvSpPr>
        <p:spPr bwMode="gray">
          <a:xfrm>
            <a:off x="898295" y="59676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 bwMode="gray">
          <a:xfrm>
            <a:off x="9715063" y="2629300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698249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 bwMode="gray">
          <a:xfrm>
            <a:off x="1945945" y="3679987"/>
            <a:ext cx="7725772" cy="34217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4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8"/>
            <a:ext cx="8825659" cy="997858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9455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3525"/>
            <a:ext cx="8865623" cy="1819656"/>
          </a:xfrm>
          <a:prstGeom prst="rect">
            <a:avLst/>
          </a:prstGeo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9200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5957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312916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79764"/>
            <a:ext cx="3129168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5380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4"/>
            <a:ext cx="3145380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595032"/>
            <a:ext cx="3161029" cy="58473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79764"/>
            <a:ext cx="3161029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991" y="2603500"/>
            <a:ext cx="32564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5824" y="2603500"/>
            <a:ext cx="0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7044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 anchor="ctr" anchorCtr="0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5"/>
            <a:ext cx="3050438" cy="57626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0916"/>
            <a:ext cx="2691242" cy="158409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7"/>
            <a:ext cx="3050438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8"/>
            <a:ext cx="3050438" cy="91257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3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3" y="5109107"/>
            <a:ext cx="3050438" cy="91794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245" y="2603500"/>
            <a:ext cx="1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7352" y="2603500"/>
            <a:ext cx="0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6997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595033"/>
            <a:ext cx="8825659" cy="3424768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9119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6"/>
            <a:ext cx="1441567" cy="4748591"/>
          </a:xfrm>
          <a:prstGeom prst="rect">
            <a:avLst/>
          </a:prstGeo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5"/>
            <a:ext cx="6256025" cy="474859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586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9"/>
            <a:ext cx="8825659" cy="706964"/>
          </a:xfrm>
          <a:prstGeom prst="rect">
            <a:avLst/>
          </a:prstGeom>
        </p:spPr>
        <p:txBody>
          <a:bodyPr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970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Rectangle 8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9192"/>
            <a:ext cx="4343400" cy="2286000"/>
          </a:xfrm>
          <a:prstGeom prst="rect">
            <a:avLst/>
          </a:prstGeom>
        </p:spPr>
        <p:txBody>
          <a:bodyPr anchor="ctr" anchorCtr="0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4576" y="2679192"/>
            <a:ext cx="3758184" cy="2286000"/>
          </a:xfrm>
        </p:spPr>
        <p:txBody>
          <a:bodyPr anchor="ctr" anchorCtr="0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750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8032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76" y="2603500"/>
            <a:ext cx="4828032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995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69264"/>
            <a:ext cx="8825659" cy="7040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98448"/>
            <a:ext cx="4828032" cy="284378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76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1" y="3187921"/>
            <a:ext cx="4825160" cy="285431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150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144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966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059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298448"/>
            <a:ext cx="2793159" cy="1597152"/>
          </a:xfrm>
          <a:prstGeom prst="rect">
            <a:avLst/>
          </a:prstGeo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79008" y="1447800"/>
            <a:ext cx="5195997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3" y="3129280"/>
            <a:ext cx="2793159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170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048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7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30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424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1969347"/>
          </a:xfrm>
        </p:spPr>
        <p:txBody>
          <a:bodyPr/>
          <a:lstStyle/>
          <a:p>
            <a:r>
              <a:rPr lang="en-US" sz="9600" dirty="0" smtClean="0"/>
              <a:t>E-mail</a:t>
            </a:r>
            <a:endParaRPr lang="bg-BG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&lt;</a:t>
            </a:r>
            <a:r>
              <a:rPr lang="bg-BG" sz="3200" dirty="0" smtClean="0">
                <a:solidFill>
                  <a:schemeClr val="bg1"/>
                </a:solidFill>
              </a:rPr>
              <a:t>Вашето име, ф. Ви №</a:t>
            </a:r>
            <a:r>
              <a:rPr lang="en-US" sz="3200" dirty="0" smtClean="0">
                <a:solidFill>
                  <a:schemeClr val="bg1"/>
                </a:solidFill>
              </a:rPr>
              <a:t>&gt;</a:t>
            </a:r>
            <a:endParaRPr lang="bg-BG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529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6616483"/>
              </p:ext>
            </p:extLst>
          </p:nvPr>
        </p:nvGraphicFramePr>
        <p:xfrm>
          <a:off x="1004552" y="953037"/>
          <a:ext cx="9594761" cy="5370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8105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i="1" dirty="0"/>
              <a:t>В края на 1971 г. компютърният инженер Рей </a:t>
            </a:r>
            <a:r>
              <a:rPr lang="bg-BG" i="1" dirty="0" err="1"/>
              <a:t>Томплисън</a:t>
            </a:r>
            <a:r>
              <a:rPr lang="bg-BG" i="1" dirty="0"/>
              <a:t> изпраща първото електронно съобщение.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95144"/>
            <a:ext cx="5493880" cy="4206240"/>
          </a:xfrm>
        </p:spPr>
        <p:txBody>
          <a:bodyPr>
            <a:normAutofit fontScale="92500"/>
          </a:bodyPr>
          <a:lstStyle/>
          <a:p>
            <a:pPr lvl="0"/>
            <a:r>
              <a:rPr lang="bg-BG" sz="3200" dirty="0" err="1"/>
              <a:t>Томплисън</a:t>
            </a:r>
            <a:r>
              <a:rPr lang="bg-BG" sz="3200" dirty="0"/>
              <a:t> създава първия експериментален протокол </a:t>
            </a:r>
            <a:r>
              <a:rPr lang="bg-BG" sz="3200" b="1" dirty="0"/>
              <a:t>CYPNET</a:t>
            </a:r>
            <a:r>
              <a:rPr lang="bg-BG" sz="3200" dirty="0"/>
              <a:t> за прехвърляне на файлове, чрез който електронното съобщение можело да достигне до по-отдалечен компютър.</a:t>
            </a:r>
          </a:p>
          <a:p>
            <a:pPr marL="0" indent="0">
              <a:buNone/>
            </a:pPr>
            <a:endParaRPr lang="bg-B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7550" y="2386584"/>
            <a:ext cx="4285209" cy="4206240"/>
          </a:xfrm>
        </p:spPr>
        <p:txBody>
          <a:bodyPr>
            <a:normAutofit fontScale="92500"/>
          </a:bodyPr>
          <a:lstStyle/>
          <a:p>
            <a:pPr lvl="0"/>
            <a:r>
              <a:rPr lang="bg-BG" sz="3200" dirty="0"/>
              <a:t>За да различава съобщенията предназначени за пощенските кутии в локална машина, и тези, които отивали в Мрежата, той избира символа </a:t>
            </a:r>
            <a:r>
              <a:rPr lang="bg-BG" sz="3200" b="1" dirty="0"/>
              <a:t>@</a:t>
            </a:r>
            <a:r>
              <a:rPr lang="bg-BG" sz="3200" dirty="0"/>
              <a:t>.</a:t>
            </a:r>
          </a:p>
          <a:p>
            <a:pPr marL="0" indent="0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6642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1833" y="896112"/>
            <a:ext cx="3088576" cy="1252728"/>
          </a:xfrm>
        </p:spPr>
        <p:txBody>
          <a:bodyPr anchor="ctr"/>
          <a:lstStyle/>
          <a:p>
            <a:pPr algn="ctr"/>
            <a:r>
              <a:rPr lang="bg-BG" sz="4400" dirty="0" smtClean="0"/>
              <a:t>символът</a:t>
            </a:r>
            <a:endParaRPr lang="bg-BG" sz="4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2258568"/>
            <a:ext cx="2793159" cy="3766311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bg-BG" sz="2400" dirty="0" err="1">
                <a:solidFill>
                  <a:schemeClr val="bg1"/>
                </a:solidFill>
              </a:rPr>
              <a:t>Томплисън</a:t>
            </a:r>
            <a:r>
              <a:rPr lang="bg-BG" sz="2400" dirty="0">
                <a:solidFill>
                  <a:schemeClr val="bg1"/>
                </a:solidFill>
              </a:rPr>
              <a:t> харесал символа и го употребил в смисъл, че получателят се намирал на друго място – X на адрес Y.com (X@Y.com), а не бил от локалните машини.</a:t>
            </a:r>
          </a:p>
          <a:p>
            <a:endParaRPr lang="bg-BG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716" y="1719072"/>
            <a:ext cx="3934428" cy="3934428"/>
          </a:xfrm>
        </p:spPr>
      </p:pic>
    </p:spTree>
    <p:extLst>
      <p:ext uri="{BB962C8B-B14F-4D97-AF65-F5344CB8AC3E}">
        <p14:creationId xmlns:p14="http://schemas.microsoft.com/office/powerpoint/2010/main" val="30483148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26</TotalTime>
  <Words>112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Ion Boardroom</vt:lpstr>
      <vt:lpstr>E-mail</vt:lpstr>
      <vt:lpstr>PowerPoint Presentation</vt:lpstr>
      <vt:lpstr>В края на 1971 г. компютърният инженер Рей Томплисън изпраща първото електронно съобщение.</vt:lpstr>
      <vt:lpstr>символът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E-mail</dc:title>
  <dc:creator>user</dc:creator>
  <cp:lastModifiedBy>NBU Student</cp:lastModifiedBy>
  <cp:revision>4</cp:revision>
  <dcterms:created xsi:type="dcterms:W3CDTF">2014-08-24T09:24:39Z</dcterms:created>
  <dcterms:modified xsi:type="dcterms:W3CDTF">2015-01-16T10:24:56Z</dcterms:modified>
</cp:coreProperties>
</file>