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0FA38-F18B-4D8C-983C-CB4D6085ACAE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96E7-3997-4872-9FF2-19214671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C4A721-DC35-4B7D-A268-1E89EE351D7A}" type="slidenum">
              <a:rPr lang="bg-BG" altLang="bg-BG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bg-BG" altLang="bg-BG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6CDD-96AD-4300-881E-D689587A926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8F27-15DA-47CE-A72D-7203ED00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gold_rin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5984" b="6705"/>
          <a:stretch>
            <a:fillRect/>
          </a:stretch>
        </p:blipFill>
        <p:spPr bwMode="auto">
          <a:xfrm>
            <a:off x="4464050" y="0"/>
            <a:ext cx="4679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KN_15BC_HerMus"/>
          <p:cNvPicPr>
            <a:picLocks noChangeAspect="1" noChangeArrowheads="1"/>
          </p:cNvPicPr>
          <p:nvPr/>
        </p:nvPicPr>
        <p:blipFill>
          <a:blip r:embed="rId3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5"/>
            <a:ext cx="47656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Minoan Pantheon 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5576" r="3735" b="4961"/>
          <a:stretch>
            <a:fillRect/>
          </a:stretch>
        </p:blipFill>
        <p:spPr bwMode="auto">
          <a:xfrm>
            <a:off x="0" y="260350"/>
            <a:ext cx="45005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mitera_Knoss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600" r="4382" b="5661"/>
          <a:stretch>
            <a:fillRect/>
          </a:stretch>
        </p:blipFill>
        <p:spPr bwMode="auto">
          <a:xfrm>
            <a:off x="4787900" y="3716338"/>
            <a:ext cx="406717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Crete&amp;Santorini_24-29.04.2013\Santorini\PrehistoricMuseum\P4266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15667" r="18902" b="33440"/>
          <a:stretch/>
        </p:blipFill>
        <p:spPr bwMode="auto">
          <a:xfrm>
            <a:off x="179512" y="773193"/>
            <a:ext cx="4896544" cy="31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Crete&amp;Santorini_24-29.04.2013\Santorini\PrehistoricMuseum\P426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21337" r="19006"/>
          <a:stretch/>
        </p:blipFill>
        <p:spPr bwMode="auto">
          <a:xfrm>
            <a:off x="5148064" y="764704"/>
            <a:ext cx="3809895" cy="55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49400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err="1" smtClean="0"/>
              <a:t>Акротири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59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154_5475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1132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154_5476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557338"/>
            <a:ext cx="48418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Katsambas_Tomb_1450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37544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athens-mus-mycenaean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7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ерамика стиля Камарес: mar_amirchanyan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79"/>
            <a:ext cx="2897583" cy="38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азы стиля Камарес, характеризующиеся светлой полихромной росписью,  наносимой по темной поверхно… | Греческое искусство, История искусства,  Искусство древней гре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92" y="514392"/>
            <a:ext cx="24522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Ответы Mail.ru: Камарес. Каковы характерные особенности камарес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Ответы Mail.ru: Камарес. Каковы характерные особенности камарес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59" y="2406402"/>
            <a:ext cx="2852933" cy="3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4941168"/>
            <a:ext cx="231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Полихромна</a:t>
            </a:r>
            <a:r>
              <a:rPr lang="bg-BG" sz="2400" dirty="0" smtClean="0"/>
              <a:t> керамика в стил „</a:t>
            </a:r>
            <a:r>
              <a:rPr lang="bg-BG" sz="2400" dirty="0" err="1" smtClean="0"/>
              <a:t>Камарес</a:t>
            </a:r>
            <a:r>
              <a:rPr lang="bg-BG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06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giaTria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5" y="404665"/>
            <a:ext cx="52986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fr_proKnos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-2242"/>
          <a:stretch>
            <a:fillRect/>
          </a:stretch>
        </p:blipFill>
        <p:spPr bwMode="auto">
          <a:xfrm>
            <a:off x="4911054" y="3606853"/>
            <a:ext cx="4209133" cy="306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971600" y="5517232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/>
              <a:t>Фреска от </a:t>
            </a:r>
            <a:r>
              <a:rPr lang="bg-BG" altLang="bg-BG" sz="2400" dirty="0" err="1"/>
              <a:t>Агия</a:t>
            </a:r>
            <a:r>
              <a:rPr lang="bg-BG" altLang="bg-BG" sz="2400" dirty="0"/>
              <a:t> Триада</a:t>
            </a:r>
            <a:endParaRPr lang="en-US" altLang="bg-BG" sz="2400" dirty="0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228184" y="1323347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/>
              <a:t>Фреска от </a:t>
            </a:r>
            <a:r>
              <a:rPr lang="bg-BG" altLang="bg-BG" sz="2400" dirty="0" err="1"/>
              <a:t>Кносос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24234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Knossos-pai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0782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Knossos-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/>
          <a:stretch>
            <a:fillRect/>
          </a:stretch>
        </p:blipFill>
        <p:spPr bwMode="auto">
          <a:xfrm>
            <a:off x="5003800" y="0"/>
            <a:ext cx="38227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athens-mus-Akrot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r="4906" b="5907"/>
          <a:stretch>
            <a:fillRect/>
          </a:stretch>
        </p:blipFill>
        <p:spPr bwMode="auto">
          <a:xfrm>
            <a:off x="1042988" y="692150"/>
            <a:ext cx="66976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16013" y="6092825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/>
              <a:t>Фрески от </a:t>
            </a:r>
            <a:r>
              <a:rPr lang="bg-BG" altLang="bg-BG" sz="2400" dirty="0" err="1"/>
              <a:t>Акротири</a:t>
            </a:r>
            <a:r>
              <a:rPr lang="bg-BG" altLang="bg-BG" sz="2400" dirty="0"/>
              <a:t> на о. </a:t>
            </a:r>
            <a:r>
              <a:rPr lang="bg-BG" altLang="bg-BG" sz="2400" dirty="0" err="1"/>
              <a:t>Тера</a:t>
            </a:r>
            <a:r>
              <a:rPr lang="bg-BG" altLang="bg-BG" sz="2400" dirty="0"/>
              <a:t> (</a:t>
            </a:r>
            <a:r>
              <a:rPr lang="bg-BG" altLang="bg-BG" sz="2400" dirty="0" err="1"/>
              <a:t>Санторини</a:t>
            </a:r>
            <a:r>
              <a:rPr lang="bg-BG" altLang="bg-BG" sz="2400" dirty="0"/>
              <a:t>)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679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Crete&amp;Santorini_24-29.04.2013\Santorini\PrehistoricMuseum\P4266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13580" cy="53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AYAPHOTOS\Crete&amp;Santorini_24-29.04.2013\Santorini\PrehistoricMuseum\P42660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4799"/>
          <a:stretch/>
        </p:blipFill>
        <p:spPr bwMode="auto">
          <a:xfrm>
            <a:off x="4716016" y="1583072"/>
            <a:ext cx="4188513" cy="36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56612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bg-BG" sz="2400" dirty="0" smtClean="0"/>
              <a:t>Фрески от </a:t>
            </a:r>
            <a:r>
              <a:rPr lang="bg-BG" altLang="bg-BG" sz="2400" dirty="0" err="1" smtClean="0"/>
              <a:t>Акротири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AYAPHOTOS\Crete&amp;Santorini_24-29.04.2013\Santorini\PrehistoricMuseum\P4266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340672" cy="47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73325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bg-BG" sz="2400" dirty="0" smtClean="0"/>
              <a:t>Фрески от </a:t>
            </a:r>
            <a:r>
              <a:rPr lang="bg-BG" altLang="bg-BG" sz="2400" dirty="0" err="1" smtClean="0"/>
              <a:t>Акротири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6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hera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608806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Th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5724525" cy="2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835150" y="4508500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400"/>
              <a:t>Фрески от Акротири, о. Тера</a:t>
            </a:r>
            <a:endParaRPr lang="en-US" altLang="bg-BG" sz="2400"/>
          </a:p>
        </p:txBody>
      </p:sp>
      <p:pic>
        <p:nvPicPr>
          <p:cNvPr id="32775" name="Picture 7" descr="TY_LHIIAthMus62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698875"/>
            <a:ext cx="5567957" cy="3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7890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Фреска от </a:t>
            </a:r>
            <a:r>
              <a:rPr lang="bg-BG" sz="2400" dirty="0" err="1" smtClean="0"/>
              <a:t>Акротири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3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nossos_goddess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33258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154_5466_jpg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r="19759"/>
          <a:stretch>
            <a:fillRect/>
          </a:stretch>
        </p:blipFill>
        <p:spPr bwMode="auto">
          <a:xfrm>
            <a:off x="5364163" y="549275"/>
            <a:ext cx="26209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Tel-el-Dab'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4113"/>
            <a:ext cx="8467725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71550" y="4437063"/>
            <a:ext cx="741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400"/>
              <a:t>Графична реконструкция на фреска от Тел-ел-Даба, Етипет, делтата на Нил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5518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54_5485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4144" b="4643"/>
          <a:stretch>
            <a:fillRect/>
          </a:stretch>
        </p:blipFill>
        <p:spPr bwMode="auto">
          <a:xfrm>
            <a:off x="395536" y="1735138"/>
            <a:ext cx="2159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155_5506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3035" r="13356" b="4643"/>
          <a:stretch>
            <a:fillRect/>
          </a:stretch>
        </p:blipFill>
        <p:spPr bwMode="auto">
          <a:xfrm>
            <a:off x="2778448" y="1507770"/>
            <a:ext cx="2002780" cy="35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155_5507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26283" b="1393"/>
          <a:stretch>
            <a:fillRect/>
          </a:stretch>
        </p:blipFill>
        <p:spPr bwMode="auto">
          <a:xfrm>
            <a:off x="5148064" y="688504"/>
            <a:ext cx="180022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779838" y="551656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Ритони</a:t>
            </a:r>
            <a:endParaRPr lang="en-US" altLang="bg-BG" sz="2400"/>
          </a:p>
        </p:txBody>
      </p:sp>
      <p:pic>
        <p:nvPicPr>
          <p:cNvPr id="9" name="Picture 8" descr="G:\Peloponese_Seminar\Peloponese\Chora_Museum\P33118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8205" r="27168" b="7782"/>
          <a:stretch>
            <a:fillRect/>
          </a:stretch>
        </p:blipFill>
        <p:spPr bwMode="auto">
          <a:xfrm>
            <a:off x="7164288" y="1735138"/>
            <a:ext cx="179228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Peloponese_Seminar\Peloponese\Chora_Museum\P3311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8595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987675" y="6021388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Ритуален съд от Пилос</a:t>
            </a:r>
          </a:p>
        </p:txBody>
      </p:sp>
    </p:spTree>
    <p:extLst>
      <p:ext uri="{BB962C8B-B14F-4D97-AF65-F5344CB8AC3E}">
        <p14:creationId xmlns:p14="http://schemas.microsoft.com/office/powerpoint/2010/main" val="36237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alaikas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7513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Clay figurin of an armed man from Petsop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6166" r="9450" b="5107"/>
          <a:stretch>
            <a:fillRect/>
          </a:stretch>
        </p:blipFill>
        <p:spPr bwMode="auto">
          <a:xfrm>
            <a:off x="5651500" y="549275"/>
            <a:ext cx="28797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572000" y="5734050"/>
            <a:ext cx="500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Глинена фигурка от скалното светилище в Пецофас</a:t>
            </a:r>
            <a:endParaRPr lang="en-US" altLang="bg-BG" sz="2400"/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23850" y="4797425"/>
            <a:ext cx="489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Глинени статуетки на танцуващи фигури от Палайкастро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660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8" y="344635"/>
            <a:ext cx="4007914" cy="274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788024" y="47667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err="1"/>
              <a:t>Кносос</a:t>
            </a:r>
            <a:endParaRPr lang="en-US" altLang="bg-BG" sz="2400" dirty="0"/>
          </a:p>
        </p:txBody>
      </p:sp>
      <p:pic>
        <p:nvPicPr>
          <p:cNvPr id="27652" name="Picture 5" descr="G:\Peloponese_Seminar\Peloponese\Chora_Museum\P33118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5616" r="266" b="5853"/>
          <a:stretch/>
        </p:blipFill>
        <p:spPr bwMode="auto">
          <a:xfrm>
            <a:off x="5724128" y="2623747"/>
            <a:ext cx="3131591" cy="35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7261307" y="1844824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 dirty="0" err="1"/>
              <a:t>Пилос</a:t>
            </a:r>
            <a:endParaRPr lang="bg-BG" altLang="bg-BG" sz="2400" dirty="0"/>
          </a:p>
        </p:txBody>
      </p:sp>
      <p:pic>
        <p:nvPicPr>
          <p:cNvPr id="6" name="Picture 3" descr="Knosso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875136" cy="2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Knosso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3125787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1188" y="573405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sz="2400"/>
              <a:t>Ритон от Кносос</a:t>
            </a:r>
            <a:endParaRPr lang="en-US" altLang="en-US" sz="2400"/>
          </a:p>
        </p:txBody>
      </p:sp>
      <p:pic>
        <p:nvPicPr>
          <p:cNvPr id="26630" name="Picture 6" descr="Zakros_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281622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03800" y="5805488"/>
            <a:ext cx="414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sz="2400"/>
              <a:t>Ритон от Закрос, Крит, ок. 1450 г. пр. Хр.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348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00px-Knossos_b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763792" cy="39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MinoanSignetRing0008020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12" y="4005064"/>
            <a:ext cx="3895601" cy="2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raisos_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6156325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528" y="3847561"/>
            <a:ext cx="2916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sz="2400" dirty="0"/>
              <a:t>Пръстен-печат от </a:t>
            </a:r>
            <a:r>
              <a:rPr lang="bg-BG" altLang="en-US" sz="2400" dirty="0" err="1"/>
              <a:t>Прейсос</a:t>
            </a:r>
            <a:r>
              <a:rPr lang="bg-BG" altLang="en-US" sz="2400" dirty="0"/>
              <a:t>, Крит, 1400 г. пр. Хр.</a:t>
            </a:r>
            <a:endParaRPr lang="en-US" altLang="en-US" sz="2400" dirty="0"/>
          </a:p>
        </p:txBody>
      </p:sp>
      <p:pic>
        <p:nvPicPr>
          <p:cNvPr id="27654" name="Picture 6" descr="Malia_1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73463"/>
            <a:ext cx="5418138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588125" y="2636838"/>
            <a:ext cx="2555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en-US" sz="2400"/>
              <a:t>Печат от Малия, 1350 г. пр. Хр.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914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Peloponese_Seminar\Peloponese\Chora_Museum\P3311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7148512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439988" y="6064250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Фрагмент от фреска от Пилос</a:t>
            </a:r>
          </a:p>
        </p:txBody>
      </p:sp>
    </p:spTree>
    <p:extLst>
      <p:ext uri="{BB962C8B-B14F-4D97-AF65-F5344CB8AC3E}">
        <p14:creationId xmlns:p14="http://schemas.microsoft.com/office/powerpoint/2010/main" val="25796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useyinded-17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3185" b="39178"/>
          <a:stretch>
            <a:fillRect/>
          </a:stretch>
        </p:blipFill>
        <p:spPr bwMode="auto">
          <a:xfrm>
            <a:off x="539750" y="476250"/>
            <a:ext cx="398938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Huseyinded-17v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65541"/>
          <a:stretch>
            <a:fillRect/>
          </a:stretch>
        </p:blipFill>
        <p:spPr bwMode="auto">
          <a:xfrm>
            <a:off x="4427538" y="333375"/>
            <a:ext cx="446246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932363" y="3933825"/>
            <a:ext cx="3527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Релефна глинена ваза от Хюсеиндеде, Турция, 17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41602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in023_Arkalokori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3746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68313" y="5734050"/>
            <a:ext cx="5724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Златни двойни брадви-вотиви, намерени в пещерата Аркалохори</a:t>
            </a:r>
            <a:r>
              <a:rPr lang="en-US" altLang="bg-BG" sz="2400"/>
              <a:t> </a:t>
            </a:r>
          </a:p>
        </p:txBody>
      </p:sp>
      <p:pic>
        <p:nvPicPr>
          <p:cNvPr id="28676" name="Picture 6" descr="Knossos-ax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79095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</Words>
  <Application>Microsoft Office PowerPoint</Application>
  <PresentationFormat>On-screen Show (4:3)</PresentationFormat>
  <Paragraphs>24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1</cp:revision>
  <dcterms:created xsi:type="dcterms:W3CDTF">2020-10-15T12:04:14Z</dcterms:created>
  <dcterms:modified xsi:type="dcterms:W3CDTF">2020-10-15T12:06:52Z</dcterms:modified>
</cp:coreProperties>
</file>