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0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0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83" d="100"/>
          <a:sy n="83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ED24-21AD-43D7-BF7C-3C6F057F8EA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08E9-27EA-40DF-AEA8-20ED85B3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1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7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3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4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4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0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89F0-CAF5-4DB8-B075-509B3FB705E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B130-1607-4DE7-8F9C-02D4951FD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2068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МИНОЙСКИЯТ КРИТ</a:t>
            </a:r>
            <a:endParaRPr lang="en-US" sz="2800" dirty="0"/>
          </a:p>
        </p:txBody>
      </p:sp>
      <p:pic>
        <p:nvPicPr>
          <p:cNvPr id="4098" name="Picture 2" descr="D:\MAYAPHOTOS\Crete&amp;Santorini_24-29.04.2013\Santorini\PrehistoricMuseum\P4266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0283" y="2132719"/>
            <a:ext cx="4607411" cy="345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i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4529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435600" y="549275"/>
            <a:ext cx="3024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Скално светилище Сими на пл. Дикте</a:t>
            </a:r>
            <a:r>
              <a:rPr lang="en-US" altLang="bg-BG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7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rhanesJuk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50863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68313" y="5300663"/>
            <a:ext cx="518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Поглед от пл. Юктас към Ахарнес</a:t>
            </a:r>
            <a:endParaRPr lang="en-US" altLang="bg-BG" sz="2400"/>
          </a:p>
        </p:txBody>
      </p:sp>
      <p:pic>
        <p:nvPicPr>
          <p:cNvPr id="9220" name="Picture 6" descr="ArkalochoriC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011863" y="3644900"/>
            <a:ext cx="28813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Бронзова двойна брадва, открита в пещерата Аркалохори</a:t>
            </a:r>
            <a:r>
              <a:rPr lang="en-US" altLang="bg-BG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8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econstruction of Petsop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513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516688" y="836613"/>
            <a:ext cx="23764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Графична реконструкция на скалното светилище в Пецофас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4467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nossos-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063"/>
            <a:ext cx="7056586" cy="629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72308" y="362358"/>
            <a:ext cx="39528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/>
              <a:t>Дворецът </a:t>
            </a:r>
            <a:endParaRPr lang="bg-BG" altLang="bg-BG" sz="2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smtClean="0"/>
              <a:t>в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err="1" smtClean="0"/>
              <a:t>Кносос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21492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nossos_double_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0027" b="7791"/>
          <a:stretch>
            <a:fillRect/>
          </a:stretch>
        </p:blipFill>
        <p:spPr bwMode="auto">
          <a:xfrm>
            <a:off x="467544" y="345240"/>
            <a:ext cx="4606233" cy="323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DSC00070_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-464" b="9459"/>
          <a:stretch>
            <a:fillRect/>
          </a:stretch>
        </p:blipFill>
        <p:spPr bwMode="auto">
          <a:xfrm>
            <a:off x="4067944" y="3006662"/>
            <a:ext cx="4897363" cy="34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Двете тронни зали в </a:t>
            </a:r>
            <a:r>
              <a:rPr lang="bg-BG" sz="2400" dirty="0" err="1" smtClean="0"/>
              <a:t>Кносос</a:t>
            </a:r>
            <a:r>
              <a:rPr lang="bg-BG" sz="2400" dirty="0" smtClean="0"/>
              <a:t> (на царя и на царицата 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63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noss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408712" cy="60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nosso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39"/>
            <a:ext cx="5616624" cy="383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Knos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258"/>
          <a:stretch>
            <a:fillRect/>
          </a:stretch>
        </p:blipFill>
        <p:spPr bwMode="auto">
          <a:xfrm>
            <a:off x="323528" y="3198526"/>
            <a:ext cx="4248472" cy="322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43651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Кносос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5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knos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692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san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9114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DSC00023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8127" r="20679" b="7794"/>
          <a:stretch>
            <a:fillRect/>
          </a:stretch>
        </p:blipFill>
        <p:spPr bwMode="auto">
          <a:xfrm>
            <a:off x="611560" y="2924175"/>
            <a:ext cx="3744913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4437112"/>
            <a:ext cx="4135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Миниатюрни глинени модели дават представа как са изглеждали фасадите на сградите (също и фреските).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04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AYAPHOTOS\Crete&amp;Santorini_24-29.04.2013\Zakros\P4255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780337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139952" y="6310313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2400" dirty="0" err="1"/>
              <a:t>Закрос</a:t>
            </a:r>
            <a:endParaRPr lang="bg-BG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20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alia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5853112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Malia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835150" y="5516563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Малия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27577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YAPHOTOS\NBU-pictures\Maps\Aegea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20878" cy="55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YAPHOTOS\Crete&amp;Santorini_24-29.04.2013\Malia\P4286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224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MAYAPHOTOS\Crete&amp;Santorini_24-29.04.2013\Malia\P4286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27397" r="29565" b="19226"/>
          <a:stretch>
            <a:fillRect/>
          </a:stretch>
        </p:blipFill>
        <p:spPr bwMode="auto">
          <a:xfrm>
            <a:off x="4908550" y="3213100"/>
            <a:ext cx="36957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854075" y="4365625"/>
            <a:ext cx="302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400"/>
              <a:t>Малия</a:t>
            </a:r>
          </a:p>
        </p:txBody>
      </p:sp>
      <p:pic>
        <p:nvPicPr>
          <p:cNvPr id="16389" name="Picture 5" descr="D:\MAYAPHOTOS\NBU-pictures\Crete\DSC00046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8438" r="15582" b="9172"/>
          <a:stretch>
            <a:fillRect/>
          </a:stretch>
        </p:blipFill>
        <p:spPr bwMode="auto">
          <a:xfrm>
            <a:off x="5364163" y="657225"/>
            <a:ext cx="30162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9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YAPHOTOS\Crete&amp;Santorini_24-29.04.2013\Malia\P4286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76250"/>
            <a:ext cx="3884612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:\MAYAPHOTOS\Crete&amp;Santorini_24-29.04.2013\Malia\P4286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01663"/>
            <a:ext cx="38798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276600" y="5949950"/>
            <a:ext cx="244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altLang="bg-BG" sz="2400"/>
              <a:t>Малия</a:t>
            </a:r>
          </a:p>
        </p:txBody>
      </p:sp>
    </p:spTree>
    <p:extLst>
      <p:ext uri="{BB962C8B-B14F-4D97-AF65-F5344CB8AC3E}">
        <p14:creationId xmlns:p14="http://schemas.microsoft.com/office/powerpoint/2010/main" val="40126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YAPHOTOS\Crete&amp;Santorini_24-29.04.2013\Santorini\Akrotiri\P4276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396081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:\MAYAPHOTOS\Crete&amp;Santorini_24-29.04.2013\Santorini\Akrotiri\P4276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303712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651500" y="404813"/>
            <a:ext cx="2881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2400"/>
              <a:t>Акротири, о. Тера (Санторини)</a:t>
            </a:r>
          </a:p>
        </p:txBody>
      </p:sp>
      <p:pic>
        <p:nvPicPr>
          <p:cNvPr id="18437" name="Picture 4" descr="D:\MAYAPHOTOS\Crete&amp;Santorini_24-29.04.2013\Santorini\Akrotiri\P4276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08363"/>
            <a:ext cx="4332287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9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Crete&amp;Santorini_24-29.04.2013\Santorini\PrehistoricMuseum\P4265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428692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1916832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Отливка на дървена масичка от </a:t>
            </a:r>
            <a:r>
              <a:rPr lang="bg-BG" sz="2400" dirty="0" err="1" smtClean="0"/>
              <a:t>Акротири</a:t>
            </a:r>
            <a:r>
              <a:rPr lang="bg-BG" sz="2400" dirty="0" smtClean="0"/>
              <a:t>. Вулканичната лава и пепел са запазили изцяло формата 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0879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Crete&amp;Santorini_24-29.04.2013\Palaeokastro\P4255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48955"/>
            <a:ext cx="3918455" cy="29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YAPHOTOS\Crete&amp;Santorini_24-29.04.2013\Palaeokastro\P4255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65" y="35010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9778" y="1412776"/>
            <a:ext cx="213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Палеокастро</a:t>
            </a:r>
            <a:endParaRPr lang="bg-BG" sz="2400" dirty="0"/>
          </a:p>
        </p:txBody>
      </p:sp>
      <p:pic>
        <p:nvPicPr>
          <p:cNvPr id="5" name="Picture 2" descr="D:\MAYAPHOTOS\Crete&amp;Santorini_24-29.04.2013\Sitia\P42558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4" t="2641" r="31087" b="5663"/>
          <a:stretch/>
        </p:blipFill>
        <p:spPr bwMode="auto">
          <a:xfrm>
            <a:off x="467544" y="483484"/>
            <a:ext cx="1649071" cy="46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415" y="5162459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/>
              <a:t>Куросът</a:t>
            </a:r>
            <a:r>
              <a:rPr lang="bg-BG" sz="2400" dirty="0"/>
              <a:t> от Палеокастро – слонова кост и злато; 50 см </a:t>
            </a:r>
            <a:r>
              <a:rPr lang="bg-BG" sz="2400" dirty="0" smtClean="0"/>
              <a:t>височина.</a:t>
            </a:r>
            <a:endParaRPr lang="bg-BG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YAPHOTOS\NBU-pictures\Maps\Greece_in_the_Bronze_A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8150"/>
            <a:ext cx="7182941" cy="62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rete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1984"/>
          <a:stretch>
            <a:fillRect/>
          </a:stretch>
        </p:blipFill>
        <p:spPr bwMode="auto">
          <a:xfrm>
            <a:off x="0" y="1700213"/>
            <a:ext cx="91630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38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smtClean="0"/>
              <a:t>СЕЛИЩА И СВЕТИЛИЩА </a:t>
            </a:r>
            <a:r>
              <a:rPr lang="bg-BG" altLang="bg-BG" sz="2400" dirty="0"/>
              <a:t>В МИНОЙСКИЯ </a:t>
            </a:r>
            <a:r>
              <a:rPr lang="bg-BG" altLang="bg-BG" sz="2400" dirty="0" smtClean="0"/>
              <a:t>КРИТ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2189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err="1" smtClean="0"/>
              <a:t>Минойска</a:t>
            </a:r>
            <a:r>
              <a:rPr lang="bg-BG" sz="2400" b="1" dirty="0" smtClean="0"/>
              <a:t> цивилизация</a:t>
            </a:r>
            <a:r>
              <a:rPr lang="bg-BG" sz="2400" dirty="0" smtClean="0"/>
              <a:t> (по името на митологичния цар </a:t>
            </a:r>
            <a:r>
              <a:rPr lang="bg-BG" sz="2400" dirty="0" err="1" smtClean="0"/>
              <a:t>Минос</a:t>
            </a:r>
            <a:r>
              <a:rPr lang="bg-BG" sz="2400" dirty="0" smtClean="0"/>
              <a:t> – историята с минотавъра) на о. Крит и няколко съседни острова – </a:t>
            </a:r>
            <a:r>
              <a:rPr lang="bg-BG" sz="2400" dirty="0" err="1" smtClean="0"/>
              <a:t>Тера</a:t>
            </a:r>
            <a:r>
              <a:rPr lang="bg-BG" sz="2400" dirty="0" smtClean="0"/>
              <a:t> (</a:t>
            </a:r>
            <a:r>
              <a:rPr lang="bg-BG" sz="2400" dirty="0" err="1" smtClean="0"/>
              <a:t>Санторини</a:t>
            </a:r>
            <a:r>
              <a:rPr lang="bg-BG" sz="2400" dirty="0" smtClean="0"/>
              <a:t>)</a:t>
            </a:r>
          </a:p>
          <a:p>
            <a:endParaRPr lang="bg-BG" sz="2400" dirty="0" smtClean="0"/>
          </a:p>
          <a:p>
            <a:r>
              <a:rPr lang="bg-BG" sz="2400" b="1" dirty="0" smtClean="0"/>
              <a:t>Периодизация</a:t>
            </a:r>
            <a:r>
              <a:rPr lang="bg-BG" sz="2400" dirty="0" smtClean="0"/>
              <a:t>:</a:t>
            </a:r>
            <a:endParaRPr lang="bg-BG" sz="2400" dirty="0"/>
          </a:p>
          <a:p>
            <a:r>
              <a:rPr lang="en-US" sz="2400" dirty="0" err="1"/>
              <a:t>ок</a:t>
            </a:r>
            <a:r>
              <a:rPr lang="en-US" sz="2400" dirty="0"/>
              <a:t>. 3100-2000 г. </a:t>
            </a:r>
            <a:r>
              <a:rPr lang="en-US" sz="2400" dirty="0" err="1"/>
              <a:t>пр</a:t>
            </a:r>
            <a:r>
              <a:rPr lang="en-US" sz="2400" dirty="0"/>
              <a:t>. </a:t>
            </a:r>
            <a:r>
              <a:rPr lang="en-US" sz="2400" dirty="0" err="1"/>
              <a:t>Хр</a:t>
            </a:r>
            <a:r>
              <a:rPr lang="en-US" sz="2400" dirty="0"/>
              <a:t> – </a:t>
            </a:r>
            <a:r>
              <a:rPr lang="en-US" sz="2400" dirty="0" err="1"/>
              <a:t>Ранноминойски</a:t>
            </a:r>
            <a:r>
              <a:rPr lang="en-US" sz="2400" dirty="0"/>
              <a:t> (</a:t>
            </a:r>
            <a:r>
              <a:rPr lang="en-US" sz="2400" dirty="0" err="1"/>
              <a:t>прото-дворцов</a:t>
            </a:r>
            <a:r>
              <a:rPr lang="en-US" sz="2400" dirty="0"/>
              <a:t>) </a:t>
            </a:r>
            <a:r>
              <a:rPr lang="en-US" sz="2400" dirty="0" err="1"/>
              <a:t>период</a:t>
            </a:r>
            <a:r>
              <a:rPr lang="bg-BG" sz="2400" dirty="0"/>
              <a:t>;</a:t>
            </a:r>
            <a:r>
              <a:rPr lang="en-US" sz="2400" dirty="0"/>
              <a:t> </a:t>
            </a:r>
            <a:r>
              <a:rPr lang="bg-BG" sz="2400" dirty="0"/>
              <a:t>н</a:t>
            </a:r>
            <a:r>
              <a:rPr lang="en-US" sz="2400" dirty="0" err="1"/>
              <a:t>ай-ранните</a:t>
            </a:r>
            <a:r>
              <a:rPr lang="en-US" sz="2400" dirty="0"/>
              <a:t> „</a:t>
            </a:r>
            <a:r>
              <a:rPr lang="en-US" sz="2400" dirty="0" err="1"/>
              <a:t>дворци</a:t>
            </a:r>
            <a:r>
              <a:rPr lang="en-US" sz="2400" dirty="0"/>
              <a:t>“ </a:t>
            </a:r>
            <a:r>
              <a:rPr lang="en-US" sz="2400" dirty="0" err="1"/>
              <a:t>са</a:t>
            </a:r>
            <a:r>
              <a:rPr lang="en-US" sz="2400" dirty="0"/>
              <a:t> в </a:t>
            </a:r>
            <a:r>
              <a:rPr lang="en-US" sz="2400" dirty="0" err="1"/>
              <a:t>Кносос</a:t>
            </a:r>
            <a:r>
              <a:rPr lang="en-US" sz="2400" dirty="0"/>
              <a:t>, </a:t>
            </a:r>
            <a:r>
              <a:rPr lang="en-US" sz="2400" dirty="0" err="1"/>
              <a:t>Файстос</a:t>
            </a:r>
            <a:r>
              <a:rPr lang="en-US" sz="2400" dirty="0"/>
              <a:t> и </a:t>
            </a:r>
            <a:r>
              <a:rPr lang="en-US" sz="2400" dirty="0" err="1"/>
              <a:t>Малия</a:t>
            </a:r>
            <a:r>
              <a:rPr lang="en-US" sz="2400" dirty="0"/>
              <a:t>. </a:t>
            </a:r>
          </a:p>
          <a:p>
            <a:r>
              <a:rPr lang="bg-BG" sz="2400" dirty="0"/>
              <a:t>ок. </a:t>
            </a:r>
            <a:r>
              <a:rPr lang="en-US" sz="2400" dirty="0"/>
              <a:t>2000</a:t>
            </a:r>
            <a:r>
              <a:rPr lang="bg-BG" sz="2400" dirty="0"/>
              <a:t>-1</a:t>
            </a:r>
            <a:r>
              <a:rPr lang="en-US" sz="2400" dirty="0"/>
              <a:t>900 г. </a:t>
            </a:r>
            <a:r>
              <a:rPr lang="en-US" sz="2400" dirty="0" err="1"/>
              <a:t>пр</a:t>
            </a:r>
            <a:r>
              <a:rPr lang="en-US" sz="2400" dirty="0"/>
              <a:t>. </a:t>
            </a:r>
            <a:r>
              <a:rPr lang="en-US" sz="2400" dirty="0" err="1"/>
              <a:t>Хр</a:t>
            </a:r>
            <a:r>
              <a:rPr lang="en-US" sz="2400" dirty="0"/>
              <a:t>.</a:t>
            </a:r>
            <a:r>
              <a:rPr lang="bg-BG" sz="2400" dirty="0"/>
              <a:t> – С</a:t>
            </a:r>
            <a:r>
              <a:rPr lang="en-US" sz="2400" dirty="0" err="1"/>
              <a:t>редноминойския</a:t>
            </a:r>
            <a:r>
              <a:rPr lang="bg-BG" sz="2400" dirty="0"/>
              <a:t> (</a:t>
            </a:r>
            <a:r>
              <a:rPr lang="en-US" sz="2400" dirty="0" err="1"/>
              <a:t>т.нар</a:t>
            </a:r>
            <a:r>
              <a:rPr lang="en-US" sz="2400" dirty="0"/>
              <a:t>. </a:t>
            </a:r>
            <a:r>
              <a:rPr lang="en-US" sz="2400" dirty="0" err="1"/>
              <a:t>новодворцов</a:t>
            </a:r>
            <a:r>
              <a:rPr lang="bg-BG" sz="2400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период</a:t>
            </a:r>
            <a:r>
              <a:rPr lang="en-US" sz="2400" dirty="0"/>
              <a:t> </a:t>
            </a:r>
            <a:r>
              <a:rPr lang="bg-BG" sz="2400" dirty="0"/>
              <a:t>– </a:t>
            </a:r>
            <a:r>
              <a:rPr lang="en-US" sz="2400" dirty="0" err="1"/>
              <a:t>появяват</a:t>
            </a:r>
            <a:r>
              <a:rPr lang="bg-BG" sz="2400" dirty="0"/>
              <a:t> се п</a:t>
            </a:r>
            <a:r>
              <a:rPr lang="en-US" sz="2400" dirty="0" err="1"/>
              <a:t>ървите</a:t>
            </a:r>
            <a:r>
              <a:rPr lang="en-US" sz="2400" dirty="0"/>
              <a:t>  </a:t>
            </a:r>
            <a:r>
              <a:rPr lang="en-US" sz="2400" dirty="0" err="1"/>
              <a:t>дворци</a:t>
            </a:r>
            <a:r>
              <a:rPr lang="en-US" sz="2400" dirty="0"/>
              <a:t> </a:t>
            </a:r>
          </a:p>
          <a:p>
            <a:r>
              <a:rPr lang="bg-BG" sz="2400" dirty="0"/>
              <a:t>ок. 1900-1445 г. пр. Хр. – </a:t>
            </a:r>
            <a:r>
              <a:rPr lang="bg-BG" sz="2400" dirty="0" err="1"/>
              <a:t>Късноминойски</a:t>
            </a:r>
            <a:r>
              <a:rPr lang="bg-BG" sz="2400" dirty="0"/>
              <a:t> период; в средата на 15 в. пр. Хр. дворците са разрушени, идват </a:t>
            </a:r>
            <a:r>
              <a:rPr lang="bg-BG" sz="2400" dirty="0" err="1" smtClean="0"/>
              <a:t>микенците</a:t>
            </a:r>
            <a:endParaRPr lang="bg-BG" sz="2400" dirty="0" smtClean="0"/>
          </a:p>
          <a:p>
            <a:endParaRPr lang="bg-BG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erg Youk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28502"/>
            <a:ext cx="4667089" cy="328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Yukta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28502"/>
            <a:ext cx="3318687" cy="21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Yuktas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4" y="4221088"/>
            <a:ext cx="390207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Yuk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43" y="3284984"/>
            <a:ext cx="3766575" cy="28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95288" y="0"/>
            <a:ext cx="8748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Планинско/скално светилище под вр. Юктас, о. Крит (близо до Кносос)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5998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Yuktas-al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95471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63713" y="5373688"/>
            <a:ext cx="590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Олтар в светилището Юктас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6735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nemosp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985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187450" y="5300663"/>
            <a:ext cx="6697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Скално светилище Анемоспилия, на южния склон на вр. Юктас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29526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nemospili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020820" cy="37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Anemospilia-h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6490"/>
            <a:ext cx="5148262" cy="386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71600" y="4927245"/>
            <a:ext cx="248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Анемоспилия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9523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187</Words>
  <Application>Microsoft Office PowerPoint</Application>
  <PresentationFormat>On-screen Show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007</dc:creator>
  <cp:lastModifiedBy>007</cp:lastModifiedBy>
  <cp:revision>5</cp:revision>
  <dcterms:created xsi:type="dcterms:W3CDTF">2020-10-15T08:55:35Z</dcterms:created>
  <dcterms:modified xsi:type="dcterms:W3CDTF">2020-10-15T12:03:31Z</dcterms:modified>
</cp:coreProperties>
</file>