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6"/>
    <p:restoredTop sz="94658"/>
  </p:normalViewPr>
  <p:slideViewPr>
    <p:cSldViewPr snapToGrid="0" snapToObjects="1">
      <p:cViewPr varScale="1">
        <p:scale>
          <a:sx n="67" d="100"/>
          <a:sy n="67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45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D1FB-06DF-9847-9880-D5BAE1B5970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AA04-A98E-5747-882D-067AA1A1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72E8D8A-2653-6246-9C59-6AFE74877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977" b="1109"/>
          <a:stretch/>
        </p:blipFill>
        <p:spPr>
          <a:xfrm>
            <a:off x="4354" y="3425"/>
            <a:ext cx="12205787" cy="68657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D60BE3-A857-884B-BFB8-571CE0D0B01A}"/>
              </a:ext>
            </a:extLst>
          </p:cNvPr>
          <p:cNvSpPr/>
          <p:nvPr userDrawn="1"/>
        </p:nvSpPr>
        <p:spPr>
          <a:xfrm>
            <a:off x="0" y="37701"/>
            <a:ext cx="12210141" cy="6953138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E06F1-9DA6-7547-910C-3685F93F4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01838"/>
            <a:ext cx="9144000" cy="1727162"/>
          </a:xfrm>
        </p:spPr>
        <p:txBody>
          <a:bodyPr anchor="b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Helen2 Bg" panose="020B060405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DF73C-1420-3D4C-AA1E-4D058C6D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7135"/>
            <a:ext cx="9144000" cy="102809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483DF5-188D-2D4A-977F-32D56C1B5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0072" y="5038453"/>
            <a:ext cx="1756024" cy="5806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C98F82-186B-5D4F-A120-5D4702AABA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496" y="5047575"/>
            <a:ext cx="1752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C8B60-BB6B-6F46-8B0A-EAC9ABD8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D863D-8130-A44A-A249-ADD9749E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3178-3335-3343-9254-DCBD382B33F8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5F1F-5A40-C44F-A143-3368E7E8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2B50-F18E-9E4E-993A-1D632DB9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C8D89BB-9BA8-3B45-8D19-3BB5617B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03" y="268360"/>
            <a:ext cx="8498735" cy="9434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CEC34-0DA2-1547-AB47-CCC8834EF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087563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D5C51-3EBF-C446-8E5A-7E0A4AA8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03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9BC85-378B-DE4F-BFE4-9E690501B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4E86B1-3614-D248-BE8E-5CA16A8AF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383" y="6417105"/>
            <a:ext cx="4225618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A61E5896-2205-B443-8CEC-E1E51492A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86" y="6407151"/>
            <a:ext cx="369299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 i="0">
                <a:solidFill>
                  <a:srgbClr val="2F447C"/>
                </a:solidFill>
                <a:latin typeface="Helen2 Bg Heavy" panose="020B0604050202020204" pitchFamily="34" charset="0"/>
              </a:defRPr>
            </a:lvl1pPr>
          </a:lstStyle>
          <a:p>
            <a:fld id="{BB20AD80-7B76-0748-87BC-23DBE0534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C12DA8-75A9-EE4E-836B-F64A207CCF95}"/>
              </a:ext>
            </a:extLst>
          </p:cNvPr>
          <p:cNvSpPr txBox="1"/>
          <p:nvPr userDrawn="1"/>
        </p:nvSpPr>
        <p:spPr>
          <a:xfrm>
            <a:off x="6244430" y="6402230"/>
            <a:ext cx="31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i="0" dirty="0">
                <a:solidFill>
                  <a:schemeClr val="bg1">
                    <a:lumMod val="65000"/>
                  </a:schemeClr>
                </a:solidFill>
                <a:latin typeface="Helen2 Bg Light" panose="020B0403020202020204" pitchFamily="34" charset="77"/>
              </a:rPr>
              <a:t>София 1618, ж.к. Овча купел, бул. Монтевидео 21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latin typeface="Helen2 Bg Light" panose="020B04030202020202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36EAEF-D9F3-DC4E-916E-87A43C966C82}"/>
              </a:ext>
            </a:extLst>
          </p:cNvPr>
          <p:cNvCxnSpPr>
            <a:cxnSpLocks/>
          </p:cNvCxnSpPr>
          <p:nvPr userDrawn="1"/>
        </p:nvCxnSpPr>
        <p:spPr>
          <a:xfrm>
            <a:off x="9459077" y="6448425"/>
            <a:ext cx="0" cy="139700"/>
          </a:xfrm>
          <a:prstGeom prst="line">
            <a:avLst/>
          </a:prstGeom>
          <a:ln w="9525">
            <a:solidFill>
              <a:srgbClr val="2F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1C0EF-9CC3-534E-9B87-EB4B09D3D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6276278"/>
            <a:ext cx="971955" cy="3213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4ED04C7-9BE4-744F-93A0-8DFCF0D82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5766" y="6407151"/>
            <a:ext cx="793622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fld id="{1DAACBC5-5A41-F447-9D7D-0DD7F5925550}" type="datetime1">
              <a:rPr lang="en-US" smtClean="0"/>
              <a:t>3/17/2021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6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1561-936E-144E-980B-1F6B8EA1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D006F-185C-514C-B136-D46BCE84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CC70-8D6D-B849-90B7-830D0BA7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81674-24A0-E245-BCCF-3225C40D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5E88-490F-EA48-BC27-A9758988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49E9-B71D-0E4D-8399-2F16047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13890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F71B5-508A-CB49-A14D-2BFB0A2B5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63" y="426878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F447C"/>
                </a:solidFill>
                <a:latin typeface="Helen2 Bg" panose="020B060405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788D5-C6CD-A440-8C23-1D0B218F9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3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318C-B81C-DF45-AA0E-30988AD4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EE24-AD23-B944-A24A-7D1F485A8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525" y="1376363"/>
            <a:ext cx="51816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3B552-6436-764F-B685-053F76F2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525" y="1376363"/>
            <a:ext cx="521493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81D7D-F9D6-2A40-ABDE-050360B5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4F84-1EA1-B14E-B53B-3DAAAB84E3C4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17904-AF44-1645-848F-776170DF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FE2C5-8392-9B43-835E-F6EF2544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982A-6813-C24B-B708-C2C8854D5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388555"/>
            <a:ext cx="5190962" cy="79527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2575C-3EAE-844D-B826-B2E3A09F4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525" y="2212467"/>
            <a:ext cx="5190962" cy="35565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4F108-85DE-F041-899D-B0AC6C663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5937" y="1388555"/>
            <a:ext cx="5216526" cy="79527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FFD8A-05B4-2B45-8B18-B94C4326C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5937" y="2212467"/>
            <a:ext cx="5216526" cy="35565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332F5-3942-9D42-9C33-BEDA9798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CAD8-6487-DA47-B756-B055788A143A}" type="datetime1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002FD-2CEB-4542-B31E-4AC32DA7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CE8B7-2398-9E4C-95D9-61EE0FA5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A46B5E-D9D6-8A40-9C86-F294FE6B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03" y="268360"/>
            <a:ext cx="8498735" cy="9434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14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2D5F-AE53-5642-8FFA-2F2CE6F5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6C963-0409-9B4D-B16C-AE0477DA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A03-041D-1A40-AAE3-9507CB640D25}" type="datetime1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E3174-E905-CE4E-B515-9088E92F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2F475-1440-C241-952F-C18CE988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2E713-351C-BF41-9D8F-B271C2EB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6C671-A689-FE4D-AF01-8705DBB4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78233-BB75-7E44-91EF-C1CF9D56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9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F62C-1AE2-3B41-9C46-F268C490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57200"/>
            <a:ext cx="4829683" cy="776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D129-0979-E044-83DA-82AC538C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7" y="457200"/>
            <a:ext cx="5518086" cy="531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5112F-99D0-F04B-8855-0D5E1D302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525" y="1376363"/>
            <a:ext cx="4829683" cy="43926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CB11F-809A-2546-916A-117715E4C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9D877B3-5A86-5C44-949C-4BF5B3F4D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383" y="6417105"/>
            <a:ext cx="4225618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E14A22E-0154-D84F-ACC3-91545A7C0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86" y="6407151"/>
            <a:ext cx="369299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 i="0">
                <a:solidFill>
                  <a:srgbClr val="2F447C"/>
                </a:solidFill>
                <a:latin typeface="Helen2 Bg Heavy" panose="020B0604050202020204" pitchFamily="34" charset="0"/>
              </a:defRPr>
            </a:lvl1pPr>
          </a:lstStyle>
          <a:p>
            <a:fld id="{BB20AD80-7B76-0748-87BC-23DBE0534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7F97D4-C111-9A40-8514-7319F6CA948B}"/>
              </a:ext>
            </a:extLst>
          </p:cNvPr>
          <p:cNvSpPr txBox="1"/>
          <p:nvPr userDrawn="1"/>
        </p:nvSpPr>
        <p:spPr>
          <a:xfrm>
            <a:off x="6244430" y="6402230"/>
            <a:ext cx="31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i="0" dirty="0">
                <a:solidFill>
                  <a:schemeClr val="bg1">
                    <a:lumMod val="65000"/>
                  </a:schemeClr>
                </a:solidFill>
                <a:latin typeface="Helen2 Bg Light" panose="020B0403020202020204" pitchFamily="34" charset="77"/>
              </a:rPr>
              <a:t>София 1618, ж.к. Овча купел, бул. Монтевидео 21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latin typeface="Helen2 Bg Light" panose="020B0403020202020204" pitchFamily="34" charset="77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49B150-83C5-A74F-9E7B-DF96068C2988}"/>
              </a:ext>
            </a:extLst>
          </p:cNvPr>
          <p:cNvCxnSpPr>
            <a:cxnSpLocks/>
          </p:cNvCxnSpPr>
          <p:nvPr userDrawn="1"/>
        </p:nvCxnSpPr>
        <p:spPr>
          <a:xfrm>
            <a:off x="9459077" y="6448425"/>
            <a:ext cx="0" cy="139700"/>
          </a:xfrm>
          <a:prstGeom prst="line">
            <a:avLst/>
          </a:prstGeom>
          <a:ln w="9525">
            <a:solidFill>
              <a:srgbClr val="2F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F9A31-3F3E-A44B-AA42-A6DB7A1FA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6276278"/>
            <a:ext cx="971955" cy="321372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5C6E627-8EB8-8B49-95C3-F61C12A2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5766" y="6407151"/>
            <a:ext cx="793622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fld id="{1DAACBC5-5A41-F447-9D7D-0DD7F5925550}" type="datetime1">
              <a:rPr lang="en-US" smtClean="0"/>
              <a:t>3/17/2021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A95DA-848B-C545-8987-0FCF2AE89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800" y="457200"/>
            <a:ext cx="5554663" cy="5311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769566-5DD4-8041-9309-3EE6E12C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57200"/>
            <a:ext cx="4829683" cy="776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ABA62-BDDA-D44D-8C83-C40FEC671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525" y="1376363"/>
            <a:ext cx="4829683" cy="43926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61F8FC-0FE3-B246-B4C8-8BD039120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0B9F36E-5537-D342-8347-ABC4BA557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383" y="6417105"/>
            <a:ext cx="4225618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DB42151-3DCD-5F49-89FD-DD4823513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86" y="6407151"/>
            <a:ext cx="369299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 i="0">
                <a:solidFill>
                  <a:srgbClr val="2F447C"/>
                </a:solidFill>
                <a:latin typeface="Helen2 Bg Heavy" panose="020B0604050202020204" pitchFamily="34" charset="0"/>
              </a:defRPr>
            </a:lvl1pPr>
          </a:lstStyle>
          <a:p>
            <a:fld id="{BB20AD80-7B76-0748-87BC-23DBE0534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4744FA-A724-C742-BB32-DA18D8366BC9}"/>
              </a:ext>
            </a:extLst>
          </p:cNvPr>
          <p:cNvSpPr txBox="1"/>
          <p:nvPr userDrawn="1"/>
        </p:nvSpPr>
        <p:spPr>
          <a:xfrm>
            <a:off x="6244430" y="6402230"/>
            <a:ext cx="31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i="0" dirty="0">
                <a:solidFill>
                  <a:schemeClr val="bg1">
                    <a:lumMod val="65000"/>
                  </a:schemeClr>
                </a:solidFill>
                <a:latin typeface="Helen2 Bg Light" panose="020B0403020202020204" pitchFamily="34" charset="77"/>
              </a:rPr>
              <a:t>София 1618, ж.к. Овча купел, бул. Монтевидео 21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latin typeface="Helen2 Bg Light" panose="020B0403020202020204" pitchFamily="34" charset="77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C27F57-862D-174B-93D9-DEFD229F5ACC}"/>
              </a:ext>
            </a:extLst>
          </p:cNvPr>
          <p:cNvCxnSpPr>
            <a:cxnSpLocks/>
          </p:cNvCxnSpPr>
          <p:nvPr userDrawn="1"/>
        </p:nvCxnSpPr>
        <p:spPr>
          <a:xfrm>
            <a:off x="9459077" y="6448425"/>
            <a:ext cx="0" cy="139700"/>
          </a:xfrm>
          <a:prstGeom prst="line">
            <a:avLst/>
          </a:prstGeom>
          <a:ln w="9525">
            <a:solidFill>
              <a:srgbClr val="2F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646E5-87F3-0B4E-B663-C71527E8F2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6276278"/>
            <a:ext cx="971955" cy="32137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34A742-2791-7F49-91A4-D4E35FAB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5766" y="6407151"/>
            <a:ext cx="793622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fld id="{1DAACBC5-5A41-F447-9D7D-0DD7F5925550}" type="datetime1">
              <a:rPr lang="en-US" smtClean="0"/>
              <a:t>3/17/2021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7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B09EF-19B4-AC44-8F37-C9A49504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03" y="268360"/>
            <a:ext cx="8498735" cy="9434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FC301-34C4-FA4E-8B1A-EF45718BA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403" y="1385067"/>
            <a:ext cx="10540060" cy="4383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0527-7626-B44E-8CB4-59DA15177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5766" y="6407151"/>
            <a:ext cx="793622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fld id="{1DAACBC5-5A41-F447-9D7D-0DD7F5925550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3F104-341B-3B47-AE79-6EEE0FB80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146" y="6417105"/>
            <a:ext cx="4225618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5DF6E-1803-984B-ADA8-856CB83F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86" y="6407151"/>
            <a:ext cx="369299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 i="0">
                <a:solidFill>
                  <a:srgbClr val="2F447C"/>
                </a:solidFill>
                <a:latin typeface="Helen2 Bg Heavy" panose="020B0604050202020204" pitchFamily="34" charset="0"/>
              </a:defRPr>
            </a:lvl1pPr>
          </a:lstStyle>
          <a:p>
            <a:fld id="{BB20AD80-7B76-0748-87BC-23DBE05348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BE5507-239B-3E4E-A8D9-31E5366224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3525" y="6276278"/>
            <a:ext cx="971955" cy="3213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222F2F-8B62-814F-AF28-952CBBB0E7D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542F3A-E39E-6F4C-9E50-BD89D42AC5DB}"/>
              </a:ext>
            </a:extLst>
          </p:cNvPr>
          <p:cNvSpPr txBox="1"/>
          <p:nvPr userDrawn="1"/>
        </p:nvSpPr>
        <p:spPr>
          <a:xfrm>
            <a:off x="6244430" y="6402230"/>
            <a:ext cx="31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i="0" dirty="0">
                <a:solidFill>
                  <a:schemeClr val="bg1">
                    <a:lumMod val="65000"/>
                  </a:schemeClr>
                </a:solidFill>
                <a:latin typeface="Helen2 Bg Light" panose="020B0403020202020204" pitchFamily="34" charset="77"/>
              </a:rPr>
              <a:t>София 1618, ж.к. Овча купел, бул. Монтевидео 21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latin typeface="Helen2 Bg Light" panose="020B0403020202020204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D28EEB-7D6E-D84C-ABA9-91FC4761CD6A}"/>
              </a:ext>
            </a:extLst>
          </p:cNvPr>
          <p:cNvCxnSpPr>
            <a:cxnSpLocks/>
          </p:cNvCxnSpPr>
          <p:nvPr userDrawn="1"/>
        </p:nvCxnSpPr>
        <p:spPr>
          <a:xfrm>
            <a:off x="9459077" y="6448425"/>
            <a:ext cx="0" cy="139700"/>
          </a:xfrm>
          <a:prstGeom prst="line">
            <a:avLst/>
          </a:prstGeom>
          <a:ln w="9525">
            <a:solidFill>
              <a:srgbClr val="2F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AE57B6D-EC8B-814F-B12C-109F05E17ED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13763" y="326894"/>
            <a:ext cx="586708" cy="1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2F447C"/>
          </a:solidFill>
          <a:latin typeface="Helen2 Bg Light" panose="020B0403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2F447C"/>
          </a:solidFill>
          <a:latin typeface="Helen2 Bg" panose="020B060405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F447C"/>
          </a:solidFill>
          <a:latin typeface="Helen2 Bg Medium" panose="020B060405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2F447C"/>
          </a:solidFill>
          <a:latin typeface="Helen2 Bg" panose="020B060405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>
          <a:solidFill>
            <a:srgbClr val="2F447C"/>
          </a:solidFill>
          <a:latin typeface="Helen2 Bg Heavy" panose="020B060405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>
          <a:solidFill>
            <a:srgbClr val="2F447C"/>
          </a:solidFill>
          <a:latin typeface="Helen2 Bg Heavy" panose="020B060405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  <p15:guide id="4" pos="166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777" userDrawn="1">
          <p15:clr>
            <a:srgbClr val="F26B43"/>
          </p15:clr>
        </p15:guide>
        <p15:guide id="8" orient="horz" pos="867" userDrawn="1">
          <p15:clr>
            <a:srgbClr val="F26B43"/>
          </p15:clr>
        </p15:guide>
        <p15:guide id="9" orient="horz" pos="3634" userDrawn="1">
          <p15:clr>
            <a:srgbClr val="F26B43"/>
          </p15:clr>
        </p15:guide>
        <p15:guide id="10" pos="68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zareva@nbu.b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835A-8CD0-454E-83DE-B235D2246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Дизайн на курс по практически английски език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B630D-C887-F94C-BF81-C65A0F43D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Десислава Дуриданова </a:t>
            </a:r>
          </a:p>
          <a:p>
            <a:r>
              <a:rPr lang="bg-BG" dirty="0"/>
              <a:t>и екип от преподаватели в ООК по чужд език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0D16-7D85-46BF-8009-F40CFF8A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Особености на курсовете по ЧЕ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8433-05E3-4A3B-93D5-EE08F977D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1800" dirty="0">
                <a:effectLst/>
                <a:latin typeface="Arial" panose="020B0604020202020204" pitchFamily="34" charset="0"/>
                <a:ea typeface="Lora"/>
              </a:rPr>
              <a:t>90 академични часа (+ 90 часа самостоятелна работа по програмна схема);</a:t>
            </a:r>
          </a:p>
          <a:p>
            <a:r>
              <a:rPr lang="bg-BG" sz="1800" dirty="0">
                <a:latin typeface="Arial" panose="020B0604020202020204" pitchFamily="34" charset="0"/>
              </a:rPr>
              <a:t>Седмично разпределение – 6 часа (4+2/ 3+3/ 6 накуп);</a:t>
            </a:r>
          </a:p>
          <a:p>
            <a:r>
              <a:rPr lang="bg-BG" sz="1800" dirty="0">
                <a:latin typeface="Arial" panose="020B0604020202020204" pitchFamily="34" charset="0"/>
              </a:rPr>
              <a:t>Следват обща цел и общ тематичен план по нива, които може да се реализират с различни по съдържание материали в конкретната група;</a:t>
            </a:r>
          </a:p>
          <a:p>
            <a:r>
              <a:rPr lang="bg-BG" sz="1800" dirty="0">
                <a:latin typeface="Arial" panose="020B0604020202020204" pitchFamily="34" charset="0"/>
              </a:rPr>
              <a:t>Развиват практически езикови умения, т.е. форматът „лекция“ е изключен;</a:t>
            </a:r>
          </a:p>
          <a:p>
            <a:r>
              <a:rPr lang="ru-RU" sz="1800" dirty="0">
                <a:latin typeface="Arial" panose="020B0604020202020204" pitchFamily="34" charset="0"/>
              </a:rPr>
              <a:t>практическа насоченост на занятията налага </a:t>
            </a:r>
            <a:r>
              <a:rPr lang="ru-RU" sz="1800" b="1" i="1" dirty="0">
                <a:latin typeface="Arial" panose="020B0604020202020204" pitchFamily="34" charset="0"/>
              </a:rPr>
              <a:t>интерактивен модел на преподаване и взаимодействие в онлайн среда;</a:t>
            </a:r>
          </a:p>
          <a:p>
            <a:r>
              <a:rPr lang="ru-RU" sz="1800" dirty="0">
                <a:latin typeface="Arial" panose="020B0604020202020204" pitchFamily="34" charset="0"/>
              </a:rPr>
              <a:t>Онлайн обучението по чужд език е </a:t>
            </a:r>
            <a:r>
              <a:rPr lang="ru-RU" sz="1800" b="1" i="1" dirty="0">
                <a:latin typeface="Arial" panose="020B0604020202020204" pitchFamily="34" charset="0"/>
              </a:rPr>
              <a:t>интензивен и двустранен процес</a:t>
            </a:r>
            <a:r>
              <a:rPr lang="ru-RU" sz="1800" dirty="0">
                <a:latin typeface="Arial" panose="020B0604020202020204" pitchFamily="34" charset="0"/>
              </a:rPr>
              <a:t>, зависи от </a:t>
            </a:r>
            <a:r>
              <a:rPr lang="ru-RU" sz="1800" b="1" i="1" u="sng" dirty="0">
                <a:latin typeface="Arial" panose="020B0604020202020204" pitchFamily="34" charset="0"/>
              </a:rPr>
              <a:t>активното и мотивирано участие от страна на студентите </a:t>
            </a:r>
            <a:r>
              <a:rPr lang="ru-RU" sz="1800" dirty="0">
                <a:latin typeface="Arial" panose="020B0604020202020204" pitchFamily="34" charset="0"/>
              </a:rPr>
              <a:t>във всички  дейности по време на курса (онлайн и офлайн);</a:t>
            </a:r>
          </a:p>
          <a:p>
            <a:r>
              <a:rPr lang="ru-RU" sz="1800" dirty="0">
                <a:latin typeface="Arial" panose="020B0604020202020204" pitchFamily="34" charset="0"/>
              </a:rPr>
              <a:t>В курсовете понякога преподават двама или повече колеги;</a:t>
            </a:r>
          </a:p>
          <a:p>
            <a:r>
              <a:rPr lang="ru-RU" sz="1800">
                <a:latin typeface="Arial" panose="020B0604020202020204" pitchFamily="34" charset="0"/>
              </a:rPr>
              <a:t>Провеждат се в различни часови пояси </a:t>
            </a:r>
            <a:endParaRPr lang="ru-RU" sz="1800" dirty="0">
              <a:latin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BD33D-F211-4AC9-98F2-34EF1A0C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BBFD-2269-4199-BED8-F4DF4BA8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4D250-A6E9-4B05-8A89-FCFFE9EE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8026-F4AE-4F1A-9662-FC3D71E4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Модел на онлайн курс по чужд език в Moodle – БЛОК 1 Обща информация 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77D4-9EF3-4652-946E-30CEF5F7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	сигнатура, име и вид на курс. (напр. OOLE111 английски език, а1, група 3);</a:t>
            </a:r>
          </a:p>
          <a:p>
            <a:r>
              <a:rPr lang="ru-RU" dirty="0"/>
              <a:t>	име на преподавателя и възможности за контакт;</a:t>
            </a:r>
          </a:p>
          <a:p>
            <a:r>
              <a:rPr lang="ru-RU" dirty="0"/>
              <a:t>	цели на курса;</a:t>
            </a:r>
          </a:p>
          <a:p>
            <a:r>
              <a:rPr lang="ru-RU" dirty="0"/>
              <a:t>	умения, които се придобиват по време на курса;</a:t>
            </a:r>
          </a:p>
          <a:p>
            <a:r>
              <a:rPr lang="ru-RU" dirty="0"/>
              <a:t>	продължителност на курса;</a:t>
            </a:r>
          </a:p>
          <a:p>
            <a:r>
              <a:rPr lang="ru-RU" dirty="0"/>
              <a:t>	типове взаимодействие преподавател – студенти: седмично разпределение; на синхронни занятия във вкс и асинхронно обучение;</a:t>
            </a:r>
          </a:p>
          <a:p>
            <a:r>
              <a:rPr lang="ru-RU" dirty="0"/>
              <a:t>	ангажираност на студента по време на онлайн занятията;</a:t>
            </a:r>
          </a:p>
          <a:p>
            <a:r>
              <a:rPr lang="ru-RU" dirty="0"/>
              <a:t>	видове оценяване и задачи: текущо и/или изпит в сесия;</a:t>
            </a:r>
          </a:p>
          <a:p>
            <a:r>
              <a:rPr lang="ru-RU" dirty="0"/>
              <a:t>	форум/чат за връзка със студенти по организацията и провеждането на курса;</a:t>
            </a:r>
          </a:p>
          <a:p>
            <a:r>
              <a:rPr lang="ru-RU" dirty="0"/>
              <a:t>	указания за работата в курса (вкл. срокове за изпълнение на задачите и използването на ресурсите).</a:t>
            </a:r>
          </a:p>
          <a:p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F6C0-84A7-462F-BCB2-5F076213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B9DE-E126-4B3A-A5F2-BAE6E478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AC9EF-A99D-4C35-AA1F-D2837500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4327-9DE0-448C-8B3A-2DC3B638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Модел на онлайн курс по чужд език в Moodle – Задачи за текущо оценяване 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4BE1-9148-4675-A016-62FFB2FDB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списък на задачите за текуща оценка Т1, Т2, Т3, Т4, Т5 в съответствие с формулировките  в е-преподавател; </a:t>
            </a:r>
          </a:p>
          <a:p>
            <a:r>
              <a:rPr lang="ru-RU" dirty="0"/>
              <a:t>календар на текущото оценяване по седмици;</a:t>
            </a:r>
          </a:p>
          <a:p>
            <a:r>
              <a:rPr lang="ru-RU" dirty="0"/>
              <a:t>информация за присъствието и участието на студентите курса по седмици;</a:t>
            </a:r>
          </a:p>
          <a:p>
            <a:r>
              <a:rPr lang="ru-RU" dirty="0"/>
              <a:t>информация за предстоящи изпити в сесията; </a:t>
            </a:r>
          </a:p>
          <a:p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465E9-5639-45CB-9692-EA3CF8A6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C7F6-B281-4397-96DC-36D9A6BD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29E13-D563-46AA-8941-AA97F48C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60F2-2F00-4522-BF7C-EED7BF1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Модел на онлайн курс по чужд език в Moodle – примерно съдържание на на тематичен блок</a:t>
            </a:r>
            <a:endParaRPr lang="bg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BC4A-AFCA-4AC0-8B4A-88E42DA6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Заглавие тематичния блок: поредност на седмица, дати, брой занятия (2 или 3)</a:t>
            </a:r>
          </a:p>
          <a:p>
            <a:r>
              <a:rPr lang="ru-RU" dirty="0"/>
              <a:t>Поредност на занятието в конкретната седмица: занятие 1, занятие 2  </a:t>
            </a:r>
          </a:p>
          <a:p>
            <a:r>
              <a:rPr lang="ru-RU" dirty="0"/>
              <a:t>Дата, брой часове (2 или 4) и име на преподавателя, провеждащ конкретното занятие (когато са двама или повече).</a:t>
            </a:r>
          </a:p>
          <a:p>
            <a:r>
              <a:rPr lang="ru-RU" dirty="0"/>
              <a:t>хипервръзка към ВКС за синхронното обучение за занятието и начален час на работа във ВКС</a:t>
            </a:r>
          </a:p>
          <a:p>
            <a:r>
              <a:rPr lang="ru-RU" dirty="0"/>
              <a:t>списък ресурси и задачи, с които ще се работи по време на занятието (интерактивни задачи в moodle, хипервръзките към външни източници и др.) </a:t>
            </a:r>
            <a:r>
              <a:rPr lang="ru-RU" b="1" dirty="0">
                <a:solidFill>
                  <a:srgbClr val="FF0000"/>
                </a:solidFill>
              </a:rPr>
              <a:t>Материалите/ресурсите/дейностите са подредени и обозначени така, че да се предоставят недвусмислени и точни указания към студентите, включително с помощта на визуално открояване на важни елементи от текстовете на инструкциите, подходящи и целесъобразни илюстрации, звукови и видео инструкции;</a:t>
            </a:r>
          </a:p>
          <a:p>
            <a:r>
              <a:rPr lang="ru-RU" dirty="0"/>
              <a:t>информация за последователността на изпълнение на поставените задачи </a:t>
            </a:r>
          </a:p>
          <a:p>
            <a:r>
              <a:rPr lang="ru-RU" dirty="0"/>
              <a:t>задачи за самостоятелна работа и краен срок за изпълнението им.</a:t>
            </a:r>
          </a:p>
          <a:p>
            <a:r>
              <a:rPr lang="ru-RU" dirty="0"/>
              <a:t>в края на всяко занятието или седмицата – кратко обобщение на свършеното по време на синхронното обучение в писмен тест, аудио или видеофайл. </a:t>
            </a:r>
          </a:p>
          <a:p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E968B-0A58-429D-A65B-B2991E2D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C102-A474-4955-B155-ACE37EC6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C9C27-9094-4467-90AA-C6A2E6D0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442A-8D90-411A-AF77-410B4829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Модел на онлайн курс по чужд език в Moodle –някои изводи от практиката 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EDC6C-0104-4EA6-B334-A08593D79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Много важна е визуалната подредба на материалите вътре в блока - ресурсът „етикет“ върши чудеса</a:t>
            </a:r>
          </a:p>
          <a:p>
            <a:r>
              <a:rPr lang="bg-BG" dirty="0"/>
              <a:t>Прости и еднозначни инструкции към всеки материал и задача</a:t>
            </a:r>
          </a:p>
          <a:p>
            <a:r>
              <a:rPr lang="bg-BG" dirty="0"/>
              <a:t>Обозначена последователност при използване на материалите</a:t>
            </a:r>
          </a:p>
          <a:p>
            <a:r>
              <a:rPr lang="bg-BG" dirty="0"/>
              <a:t>Използване ресурси, които се отварят и ползват лесно от мобилни устройство</a:t>
            </a:r>
          </a:p>
          <a:p>
            <a:r>
              <a:rPr lang="bg-BG" dirty="0"/>
              <a:t>Голямото разнообразие на използваните видове ресурси може да предизвика същия проблем като липсата на разнообразие</a:t>
            </a:r>
          </a:p>
          <a:p>
            <a:r>
              <a:rPr lang="bg-BG" dirty="0"/>
              <a:t>И най-доброто планиране на курс/тема/час с най-прекрасните материали може рязко да премине в подкаст или видео-лекция, ако не установим личен контакт със студентите в групата</a:t>
            </a:r>
          </a:p>
          <a:p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1B064-D9E8-49CF-91BB-B9E43320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1A03-63E5-4AE1-ABBD-ACE7D58A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BD400-F83F-4F63-ABC3-438696D4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64E2-CB94-4121-B00F-449AF698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F75AE-5E04-46A9-880B-A989C423D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БЛАГОДАРЯ ЗА ВНИМАНИЕТО!</a:t>
            </a:r>
          </a:p>
          <a:p>
            <a:pPr marL="0" indent="0">
              <a:buNone/>
            </a:pPr>
            <a:r>
              <a:rPr lang="bg-BG" sz="4400" dirty="0"/>
              <a:t>Време за въпроси? </a:t>
            </a:r>
          </a:p>
          <a:p>
            <a:pPr marL="0" indent="0">
              <a:buNone/>
            </a:pPr>
            <a:endParaRPr lang="en-US" sz="4400" dirty="0">
              <a:hlinkClick r:id="rId2"/>
            </a:endParaRPr>
          </a:p>
          <a:p>
            <a:pPr marL="0" indent="0">
              <a:buNone/>
            </a:pPr>
            <a:r>
              <a:rPr lang="en-US" sz="4400" dirty="0">
                <a:hlinkClick r:id="rId2"/>
              </a:rPr>
              <a:t>dzareva@nbu.bg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0878660499</a:t>
            </a:r>
          </a:p>
          <a:p>
            <a:pPr marL="0" indent="0">
              <a:buNone/>
            </a:pPr>
            <a:r>
              <a:rPr lang="en-US" sz="4400" dirty="0"/>
              <a:t>FB: </a:t>
            </a:r>
            <a:r>
              <a:rPr lang="en-US" sz="4400" dirty="0" err="1"/>
              <a:t>Desislava</a:t>
            </a:r>
            <a:r>
              <a:rPr lang="en-US" sz="4400" dirty="0"/>
              <a:t> </a:t>
            </a:r>
            <a:r>
              <a:rPr lang="en-US" sz="4400" dirty="0" err="1"/>
              <a:t>Duridanova</a:t>
            </a:r>
            <a:r>
              <a:rPr lang="en-US" sz="4400" dirty="0"/>
              <a:t> </a:t>
            </a:r>
            <a:endParaRPr lang="bg-BG" sz="4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7F0D-4BAB-4A6F-AA6C-B20AC56C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F87A2-681E-429F-918E-087BA097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B6279-5987-431D-BC6B-4C8E6C1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E246E3D-B209-7743-AA7B-0288F28D2946}" vid="{700AA354-A14B-6949-AA4B-F65CEC0A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NBU-PP-Template</Template>
  <TotalTime>165</TotalTime>
  <Words>688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Helen2 Bg</vt:lpstr>
      <vt:lpstr>Helen2 Bg Heavy</vt:lpstr>
      <vt:lpstr>Helen2 Bg Light</vt:lpstr>
      <vt:lpstr>Helen2 Bg Medium</vt:lpstr>
      <vt:lpstr>Arial</vt:lpstr>
      <vt:lpstr>Calibri</vt:lpstr>
      <vt:lpstr>Office Theme</vt:lpstr>
      <vt:lpstr>Дизайн на курс по практически английски език </vt:lpstr>
      <vt:lpstr>Особености на курсовете по ЧЕ </vt:lpstr>
      <vt:lpstr>Модел на онлайн курс по чужд език в Moodle – БЛОК 1 Обща информация </vt:lpstr>
      <vt:lpstr>Модел на онлайн курс по чужд език в Moodle – Задачи за текущо оценяване </vt:lpstr>
      <vt:lpstr>Модел на онлайн курс по чужд език в Moodle – примерно съдържание на на тематичен блок</vt:lpstr>
      <vt:lpstr>Модел на онлайн курс по чужд език в Moodle –някои изводи от практиката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на курс по практически английски език</dc:title>
  <dc:creator>User</dc:creator>
  <cp:lastModifiedBy>User</cp:lastModifiedBy>
  <cp:revision>12</cp:revision>
  <dcterms:created xsi:type="dcterms:W3CDTF">2021-03-10T10:59:02Z</dcterms:created>
  <dcterms:modified xsi:type="dcterms:W3CDTF">2021-03-17T13:45:32Z</dcterms:modified>
</cp:coreProperties>
</file>