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5" r:id="rId11"/>
    <p:sldId id="26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00" r:id="rId20"/>
    <p:sldId id="302" r:id="rId21"/>
    <p:sldId id="313" r:id="rId22"/>
    <p:sldId id="314" r:id="rId23"/>
    <p:sldId id="315" r:id="rId24"/>
    <p:sldId id="316" r:id="rId25"/>
    <p:sldId id="317" r:id="rId26"/>
    <p:sldId id="338" r:id="rId27"/>
    <p:sldId id="33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59DE1-A770-4D81-9208-18134D6925AD}" type="doc">
      <dgm:prSet loTypeId="urn:microsoft.com/office/officeart/2005/8/layout/pList2" loCatId="picture" qsTypeId="urn:microsoft.com/office/officeart/2005/8/quickstyle/simple1" qsCatId="simple" csTypeId="urn:microsoft.com/office/officeart/2005/8/colors/accent0_1" csCatId="mainScheme" phldr="1"/>
      <dgm:spPr/>
    </dgm:pt>
    <dgm:pt modelId="{CC489DDB-E90B-4C7E-AF6E-11858FB92D47}">
      <dgm:prSet phldrT="[Text]" custT="1"/>
      <dgm:spPr/>
      <dgm:t>
        <a:bodyPr/>
        <a:lstStyle/>
        <a:p>
          <a:r>
            <a:rPr lang="bg-BG" sz="1800" dirty="0"/>
            <a:t>Скалата за интелигентност на Уекслер </a:t>
          </a:r>
        </a:p>
        <a:p>
          <a:r>
            <a:rPr lang="bg-BG" sz="1800" dirty="0"/>
            <a:t>(</a:t>
          </a:r>
          <a:r>
            <a:rPr lang="en-US" sz="1800" dirty="0"/>
            <a:t>Wechsler-Bellevue Intelligence Scale</a:t>
          </a:r>
          <a:r>
            <a:rPr lang="bg-BG" sz="1800" dirty="0"/>
            <a:t>)</a:t>
          </a:r>
          <a:r>
            <a:rPr lang="en-US" sz="1800" dirty="0"/>
            <a:t> </a:t>
          </a:r>
        </a:p>
        <a:p>
          <a:r>
            <a:rPr lang="en-US" sz="1800" dirty="0"/>
            <a:t>(1939) </a:t>
          </a:r>
        </a:p>
      </dgm:t>
    </dgm:pt>
    <dgm:pt modelId="{0AFE9ADD-C043-4F84-AC4B-5B5EF6CD4114}" type="parTrans" cxnId="{DEF2EB54-5F8D-4E99-857E-A714398E9960}">
      <dgm:prSet/>
      <dgm:spPr/>
      <dgm:t>
        <a:bodyPr/>
        <a:lstStyle/>
        <a:p>
          <a:endParaRPr lang="en-US"/>
        </a:p>
      </dgm:t>
    </dgm:pt>
    <dgm:pt modelId="{15AF4670-C8D8-47FB-85B3-26C73DC6076A}" type="sibTrans" cxnId="{DEF2EB54-5F8D-4E99-857E-A714398E9960}">
      <dgm:prSet/>
      <dgm:spPr/>
      <dgm:t>
        <a:bodyPr/>
        <a:lstStyle/>
        <a:p>
          <a:endParaRPr lang="en-US"/>
        </a:p>
      </dgm:t>
    </dgm:pt>
    <dgm:pt modelId="{EF536D1B-AF2B-470A-9E2C-2AB53D18CB3A}">
      <dgm:prSet phldrT="[Text]" custT="1"/>
      <dgm:spPr/>
      <dgm:t>
        <a:bodyPr/>
        <a:lstStyle/>
        <a:p>
          <a:r>
            <a:rPr lang="bg-BG" sz="1800" dirty="0"/>
            <a:t>Проективен тест на Роршах</a:t>
          </a:r>
        </a:p>
        <a:p>
          <a:r>
            <a:rPr lang="bg-BG" sz="1800" dirty="0"/>
            <a:t>(</a:t>
          </a:r>
          <a:r>
            <a:rPr lang="en-US" sz="1800" dirty="0"/>
            <a:t>Rorschach Inkblot Test</a:t>
          </a:r>
          <a:r>
            <a:rPr lang="bg-BG" sz="1800" dirty="0"/>
            <a:t>)</a:t>
          </a:r>
        </a:p>
        <a:p>
          <a:r>
            <a:rPr lang="en-US" sz="1800" dirty="0"/>
            <a:t> (1921)</a:t>
          </a:r>
        </a:p>
      </dgm:t>
    </dgm:pt>
    <dgm:pt modelId="{A0357135-694C-48EA-ABDB-DBA07008EA7C}" type="parTrans" cxnId="{FE4C957E-CB7C-4F91-8BB4-50A2F289E87A}">
      <dgm:prSet/>
      <dgm:spPr/>
      <dgm:t>
        <a:bodyPr/>
        <a:lstStyle/>
        <a:p>
          <a:endParaRPr lang="en-US"/>
        </a:p>
      </dgm:t>
    </dgm:pt>
    <dgm:pt modelId="{DB27F8B4-9250-486B-9013-23A64A50ECE6}" type="sibTrans" cxnId="{FE4C957E-CB7C-4F91-8BB4-50A2F289E87A}">
      <dgm:prSet/>
      <dgm:spPr/>
      <dgm:t>
        <a:bodyPr/>
        <a:lstStyle/>
        <a:p>
          <a:endParaRPr lang="en-US"/>
        </a:p>
      </dgm:t>
    </dgm:pt>
    <dgm:pt modelId="{5BDBAF0E-3B7E-4D6C-A94D-F2B4F3143074}">
      <dgm:prSet phldrT="[Text]" custT="1"/>
      <dgm:spPr/>
      <dgm:t>
        <a:bodyPr/>
        <a:lstStyle/>
        <a:p>
          <a:r>
            <a:rPr lang="bg-BG" sz="1800" dirty="0"/>
            <a:t>Тематичен Аперцептивен Тест</a:t>
          </a:r>
        </a:p>
        <a:p>
          <a:r>
            <a:rPr lang="bg-BG" sz="1800" dirty="0"/>
            <a:t> (</a:t>
          </a:r>
          <a:r>
            <a:rPr lang="en-US" sz="1800" dirty="0"/>
            <a:t>Thematic Apperception Test</a:t>
          </a:r>
          <a:r>
            <a:rPr lang="bg-BG" sz="1800" dirty="0"/>
            <a:t>)</a:t>
          </a:r>
          <a:endParaRPr lang="en-US" sz="1800" dirty="0"/>
        </a:p>
        <a:p>
          <a:r>
            <a:rPr lang="en-US" sz="1800" dirty="0"/>
            <a:t>(1935)</a:t>
          </a:r>
        </a:p>
      </dgm:t>
    </dgm:pt>
    <dgm:pt modelId="{FD22EEE5-B28E-4E5C-8546-2AC8D1004FCC}" type="parTrans" cxnId="{AE669AE8-B3DF-488D-9DBB-4ADB85C866EA}">
      <dgm:prSet/>
      <dgm:spPr/>
      <dgm:t>
        <a:bodyPr/>
        <a:lstStyle/>
        <a:p>
          <a:endParaRPr lang="en-US"/>
        </a:p>
      </dgm:t>
    </dgm:pt>
    <dgm:pt modelId="{EE6A85FD-EA24-4867-AC96-AB71F28BE6C9}" type="sibTrans" cxnId="{AE669AE8-B3DF-488D-9DBB-4ADB85C866EA}">
      <dgm:prSet/>
      <dgm:spPr/>
      <dgm:t>
        <a:bodyPr/>
        <a:lstStyle/>
        <a:p>
          <a:endParaRPr lang="en-US"/>
        </a:p>
      </dgm:t>
    </dgm:pt>
    <dgm:pt modelId="{864D7958-49F8-4492-B0B7-E9592084D406}" type="pres">
      <dgm:prSet presAssocID="{40A59DE1-A770-4D81-9208-18134D6925AD}" presName="Name0" presStyleCnt="0">
        <dgm:presLayoutVars>
          <dgm:dir/>
          <dgm:resizeHandles val="exact"/>
        </dgm:presLayoutVars>
      </dgm:prSet>
      <dgm:spPr/>
    </dgm:pt>
    <dgm:pt modelId="{B16B1564-04EE-4C82-B6AC-A1D77FE2C516}" type="pres">
      <dgm:prSet presAssocID="{40A59DE1-A770-4D81-9208-18134D6925AD}" presName="bkgdShp" presStyleLbl="alignAccFollowNode1" presStyleIdx="0" presStyleCnt="1"/>
      <dgm:spPr/>
    </dgm:pt>
    <dgm:pt modelId="{DAB10187-1208-4E1F-9595-0E333094D70E}" type="pres">
      <dgm:prSet presAssocID="{40A59DE1-A770-4D81-9208-18134D6925AD}" presName="linComp" presStyleCnt="0"/>
      <dgm:spPr/>
    </dgm:pt>
    <dgm:pt modelId="{D7480AB5-8B0B-4131-A06F-40023B4ABF73}" type="pres">
      <dgm:prSet presAssocID="{CC489DDB-E90B-4C7E-AF6E-11858FB92D47}" presName="compNode" presStyleCnt="0"/>
      <dgm:spPr/>
    </dgm:pt>
    <dgm:pt modelId="{B4E7443D-A9A5-463D-A18D-291D76550431}" type="pres">
      <dgm:prSet presAssocID="{CC489DDB-E90B-4C7E-AF6E-11858FB92D47}" presName="node" presStyleLbl="node1" presStyleIdx="0" presStyleCnt="3" custScaleY="72051">
        <dgm:presLayoutVars>
          <dgm:bulletEnabled val="1"/>
        </dgm:presLayoutVars>
      </dgm:prSet>
      <dgm:spPr/>
    </dgm:pt>
    <dgm:pt modelId="{54795DE3-9C36-4EBF-ABD6-2A5DF1F8107C}" type="pres">
      <dgm:prSet presAssocID="{CC489DDB-E90B-4C7E-AF6E-11858FB92D47}" presName="invisiNode" presStyleLbl="node1" presStyleIdx="0" presStyleCnt="3"/>
      <dgm:spPr/>
    </dgm:pt>
    <dgm:pt modelId="{7C7D31F0-25C8-46EC-A4F5-E9D6033F8EF9}" type="pres">
      <dgm:prSet presAssocID="{CC489DDB-E90B-4C7E-AF6E-11858FB92D47}" presName="imagNode" presStyleLbl="fgImgPlace1" presStyleIdx="0" presStyleCnt="3" custScaleY="1301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F82682BB-E9E7-4485-9B78-838C8A29DA75}" type="pres">
      <dgm:prSet presAssocID="{15AF4670-C8D8-47FB-85B3-26C73DC6076A}" presName="sibTrans" presStyleLbl="sibTrans2D1" presStyleIdx="0" presStyleCnt="0"/>
      <dgm:spPr/>
    </dgm:pt>
    <dgm:pt modelId="{BFB57363-7AF8-4EFF-B4F2-6A7C3CC9A4B1}" type="pres">
      <dgm:prSet presAssocID="{EF536D1B-AF2B-470A-9E2C-2AB53D18CB3A}" presName="compNode" presStyleCnt="0"/>
      <dgm:spPr/>
    </dgm:pt>
    <dgm:pt modelId="{312C15DD-2B7D-42D8-8FB3-AA27F6E271BB}" type="pres">
      <dgm:prSet presAssocID="{EF536D1B-AF2B-470A-9E2C-2AB53D18CB3A}" presName="node" presStyleLbl="node1" presStyleIdx="1" presStyleCnt="3" custScaleY="64080">
        <dgm:presLayoutVars>
          <dgm:bulletEnabled val="1"/>
        </dgm:presLayoutVars>
      </dgm:prSet>
      <dgm:spPr/>
    </dgm:pt>
    <dgm:pt modelId="{E3760BEB-0741-443D-B901-13A34A232C99}" type="pres">
      <dgm:prSet presAssocID="{EF536D1B-AF2B-470A-9E2C-2AB53D18CB3A}" presName="invisiNode" presStyleLbl="node1" presStyleIdx="1" presStyleCnt="3"/>
      <dgm:spPr/>
    </dgm:pt>
    <dgm:pt modelId="{115A2D80-52CA-42D3-BEDA-02BE6D6C2BBA}" type="pres">
      <dgm:prSet presAssocID="{EF536D1B-AF2B-470A-9E2C-2AB53D18CB3A}" presName="imagNode" presStyleLbl="fgImgPlace1" presStyleIdx="1" presStyleCnt="3" custScaleY="12596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2FEAC762-3F95-4BFF-9743-4AF0CA6FBF8B}" type="pres">
      <dgm:prSet presAssocID="{DB27F8B4-9250-486B-9013-23A64A50ECE6}" presName="sibTrans" presStyleLbl="sibTrans2D1" presStyleIdx="0" presStyleCnt="0"/>
      <dgm:spPr/>
    </dgm:pt>
    <dgm:pt modelId="{8F6018E9-AF07-43D4-8304-E5326526787D}" type="pres">
      <dgm:prSet presAssocID="{5BDBAF0E-3B7E-4D6C-A94D-F2B4F3143074}" presName="compNode" presStyleCnt="0"/>
      <dgm:spPr/>
    </dgm:pt>
    <dgm:pt modelId="{CD52AD2A-BEEF-4C84-A4D7-4934C0E1227F}" type="pres">
      <dgm:prSet presAssocID="{5BDBAF0E-3B7E-4D6C-A94D-F2B4F3143074}" presName="node" presStyleLbl="node1" presStyleIdx="2" presStyleCnt="3" custScaleX="99630" custScaleY="70554">
        <dgm:presLayoutVars>
          <dgm:bulletEnabled val="1"/>
        </dgm:presLayoutVars>
      </dgm:prSet>
      <dgm:spPr/>
    </dgm:pt>
    <dgm:pt modelId="{8DB5FD0E-54A8-454B-932A-A8F2CAAA35C6}" type="pres">
      <dgm:prSet presAssocID="{5BDBAF0E-3B7E-4D6C-A94D-F2B4F3143074}" presName="invisiNode" presStyleLbl="node1" presStyleIdx="2" presStyleCnt="3"/>
      <dgm:spPr/>
    </dgm:pt>
    <dgm:pt modelId="{92DFEB46-42DC-4670-B228-4918CEAD305D}" type="pres">
      <dgm:prSet presAssocID="{5BDBAF0E-3B7E-4D6C-A94D-F2B4F3143074}" presName="imagNode" presStyleLbl="fgImgPlace1" presStyleIdx="2" presStyleCnt="3" custScaleY="126770" custLinFactNeighborX="406" custLinFactNeighborY="7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</dgm:ptLst>
  <dgm:cxnLst>
    <dgm:cxn modelId="{1B84DC14-FA5A-48FD-BD0A-5D12F5EB99FD}" type="presOf" srcId="{CC489DDB-E90B-4C7E-AF6E-11858FB92D47}" destId="{B4E7443D-A9A5-463D-A18D-291D76550431}" srcOrd="0" destOrd="0" presId="urn:microsoft.com/office/officeart/2005/8/layout/pList2"/>
    <dgm:cxn modelId="{B933CB15-2988-4498-B215-0A9B2022F4B8}" type="presOf" srcId="{DB27F8B4-9250-486B-9013-23A64A50ECE6}" destId="{2FEAC762-3F95-4BFF-9743-4AF0CA6FBF8B}" srcOrd="0" destOrd="0" presId="urn:microsoft.com/office/officeart/2005/8/layout/pList2"/>
    <dgm:cxn modelId="{B8CCA835-CFC1-42C2-B975-D424228712DB}" type="presOf" srcId="{15AF4670-C8D8-47FB-85B3-26C73DC6076A}" destId="{F82682BB-E9E7-4485-9B78-838C8A29DA75}" srcOrd="0" destOrd="0" presId="urn:microsoft.com/office/officeart/2005/8/layout/pList2"/>
    <dgm:cxn modelId="{8AAA0A70-4451-4AF9-9CEB-8AFC71524606}" type="presOf" srcId="{5BDBAF0E-3B7E-4D6C-A94D-F2B4F3143074}" destId="{CD52AD2A-BEEF-4C84-A4D7-4934C0E1227F}" srcOrd="0" destOrd="0" presId="urn:microsoft.com/office/officeart/2005/8/layout/pList2"/>
    <dgm:cxn modelId="{DEF2EB54-5F8D-4E99-857E-A714398E9960}" srcId="{40A59DE1-A770-4D81-9208-18134D6925AD}" destId="{CC489DDB-E90B-4C7E-AF6E-11858FB92D47}" srcOrd="0" destOrd="0" parTransId="{0AFE9ADD-C043-4F84-AC4B-5B5EF6CD4114}" sibTransId="{15AF4670-C8D8-47FB-85B3-26C73DC6076A}"/>
    <dgm:cxn modelId="{FE4C957E-CB7C-4F91-8BB4-50A2F289E87A}" srcId="{40A59DE1-A770-4D81-9208-18134D6925AD}" destId="{EF536D1B-AF2B-470A-9E2C-2AB53D18CB3A}" srcOrd="1" destOrd="0" parTransId="{A0357135-694C-48EA-ABDB-DBA07008EA7C}" sibTransId="{DB27F8B4-9250-486B-9013-23A64A50ECE6}"/>
    <dgm:cxn modelId="{11C0D890-C04C-40BC-B182-E8EE1FE11B80}" type="presOf" srcId="{EF536D1B-AF2B-470A-9E2C-2AB53D18CB3A}" destId="{312C15DD-2B7D-42D8-8FB3-AA27F6E271BB}" srcOrd="0" destOrd="0" presId="urn:microsoft.com/office/officeart/2005/8/layout/pList2"/>
    <dgm:cxn modelId="{A3E88AD8-DC27-4039-A53B-D256AE77973C}" type="presOf" srcId="{40A59DE1-A770-4D81-9208-18134D6925AD}" destId="{864D7958-49F8-4492-B0B7-E9592084D406}" srcOrd="0" destOrd="0" presId="urn:microsoft.com/office/officeart/2005/8/layout/pList2"/>
    <dgm:cxn modelId="{AE669AE8-B3DF-488D-9DBB-4ADB85C866EA}" srcId="{40A59DE1-A770-4D81-9208-18134D6925AD}" destId="{5BDBAF0E-3B7E-4D6C-A94D-F2B4F3143074}" srcOrd="2" destOrd="0" parTransId="{FD22EEE5-B28E-4E5C-8546-2AC8D1004FCC}" sibTransId="{EE6A85FD-EA24-4867-AC96-AB71F28BE6C9}"/>
    <dgm:cxn modelId="{A1D771EC-2F5B-467D-8EB1-9F968ECC9B50}" type="presParOf" srcId="{864D7958-49F8-4492-B0B7-E9592084D406}" destId="{B16B1564-04EE-4C82-B6AC-A1D77FE2C516}" srcOrd="0" destOrd="0" presId="urn:microsoft.com/office/officeart/2005/8/layout/pList2"/>
    <dgm:cxn modelId="{88049854-8B2C-4FEB-AAAA-A1E0B040D14E}" type="presParOf" srcId="{864D7958-49F8-4492-B0B7-E9592084D406}" destId="{DAB10187-1208-4E1F-9595-0E333094D70E}" srcOrd="1" destOrd="0" presId="urn:microsoft.com/office/officeart/2005/8/layout/pList2"/>
    <dgm:cxn modelId="{64AAB59F-AAAB-41F8-B13C-D30E944CFB26}" type="presParOf" srcId="{DAB10187-1208-4E1F-9595-0E333094D70E}" destId="{D7480AB5-8B0B-4131-A06F-40023B4ABF73}" srcOrd="0" destOrd="0" presId="urn:microsoft.com/office/officeart/2005/8/layout/pList2"/>
    <dgm:cxn modelId="{1EA94675-88CA-4991-BC31-3BB32EF15A58}" type="presParOf" srcId="{D7480AB5-8B0B-4131-A06F-40023B4ABF73}" destId="{B4E7443D-A9A5-463D-A18D-291D76550431}" srcOrd="0" destOrd="0" presId="urn:microsoft.com/office/officeart/2005/8/layout/pList2"/>
    <dgm:cxn modelId="{CAF79376-62F5-4301-91A5-10865E359BEF}" type="presParOf" srcId="{D7480AB5-8B0B-4131-A06F-40023B4ABF73}" destId="{54795DE3-9C36-4EBF-ABD6-2A5DF1F8107C}" srcOrd="1" destOrd="0" presId="urn:microsoft.com/office/officeart/2005/8/layout/pList2"/>
    <dgm:cxn modelId="{F926D583-FDC5-48AD-87C7-BB09AAF4CBCB}" type="presParOf" srcId="{D7480AB5-8B0B-4131-A06F-40023B4ABF73}" destId="{7C7D31F0-25C8-46EC-A4F5-E9D6033F8EF9}" srcOrd="2" destOrd="0" presId="urn:microsoft.com/office/officeart/2005/8/layout/pList2"/>
    <dgm:cxn modelId="{9DB262FB-AEED-4A65-BCFF-F8D96BCE798B}" type="presParOf" srcId="{DAB10187-1208-4E1F-9595-0E333094D70E}" destId="{F82682BB-E9E7-4485-9B78-838C8A29DA75}" srcOrd="1" destOrd="0" presId="urn:microsoft.com/office/officeart/2005/8/layout/pList2"/>
    <dgm:cxn modelId="{B069FD53-A84A-4794-9F02-2BF76F194A39}" type="presParOf" srcId="{DAB10187-1208-4E1F-9595-0E333094D70E}" destId="{BFB57363-7AF8-4EFF-B4F2-6A7C3CC9A4B1}" srcOrd="2" destOrd="0" presId="urn:microsoft.com/office/officeart/2005/8/layout/pList2"/>
    <dgm:cxn modelId="{0756A8A3-EBBD-4268-86CC-09EF13150140}" type="presParOf" srcId="{BFB57363-7AF8-4EFF-B4F2-6A7C3CC9A4B1}" destId="{312C15DD-2B7D-42D8-8FB3-AA27F6E271BB}" srcOrd="0" destOrd="0" presId="urn:microsoft.com/office/officeart/2005/8/layout/pList2"/>
    <dgm:cxn modelId="{D01AC377-EED2-4D03-B408-A73E5CD7509F}" type="presParOf" srcId="{BFB57363-7AF8-4EFF-B4F2-6A7C3CC9A4B1}" destId="{E3760BEB-0741-443D-B901-13A34A232C99}" srcOrd="1" destOrd="0" presId="urn:microsoft.com/office/officeart/2005/8/layout/pList2"/>
    <dgm:cxn modelId="{601F6F9F-0F40-4A04-96EA-809107D588F1}" type="presParOf" srcId="{BFB57363-7AF8-4EFF-B4F2-6A7C3CC9A4B1}" destId="{115A2D80-52CA-42D3-BEDA-02BE6D6C2BBA}" srcOrd="2" destOrd="0" presId="urn:microsoft.com/office/officeart/2005/8/layout/pList2"/>
    <dgm:cxn modelId="{70FF235E-F147-4594-88A6-D5DBFA48D5FA}" type="presParOf" srcId="{DAB10187-1208-4E1F-9595-0E333094D70E}" destId="{2FEAC762-3F95-4BFF-9743-4AF0CA6FBF8B}" srcOrd="3" destOrd="0" presId="urn:microsoft.com/office/officeart/2005/8/layout/pList2"/>
    <dgm:cxn modelId="{6FEEB541-4C0B-4AF6-AEBE-F38D9892855A}" type="presParOf" srcId="{DAB10187-1208-4E1F-9595-0E333094D70E}" destId="{8F6018E9-AF07-43D4-8304-E5326526787D}" srcOrd="4" destOrd="0" presId="urn:microsoft.com/office/officeart/2005/8/layout/pList2"/>
    <dgm:cxn modelId="{3047BA8B-122A-4703-B074-602E40B597FD}" type="presParOf" srcId="{8F6018E9-AF07-43D4-8304-E5326526787D}" destId="{CD52AD2A-BEEF-4C84-A4D7-4934C0E1227F}" srcOrd="0" destOrd="0" presId="urn:microsoft.com/office/officeart/2005/8/layout/pList2"/>
    <dgm:cxn modelId="{5DA61BE2-B2B9-4C0D-A504-029DC5FE3F92}" type="presParOf" srcId="{8F6018E9-AF07-43D4-8304-E5326526787D}" destId="{8DB5FD0E-54A8-454B-932A-A8F2CAAA35C6}" srcOrd="1" destOrd="0" presId="urn:microsoft.com/office/officeart/2005/8/layout/pList2"/>
    <dgm:cxn modelId="{0994EF5C-1C13-42BE-B40C-3B53D6916D78}" type="presParOf" srcId="{8F6018E9-AF07-43D4-8304-E5326526787D}" destId="{92DFEB46-42DC-4670-B228-4918CEAD305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B1564-04EE-4C82-B6AC-A1D77FE2C516}">
      <dsp:nvSpPr>
        <dsp:cNvPr id="0" name=""/>
        <dsp:cNvSpPr/>
      </dsp:nvSpPr>
      <dsp:spPr>
        <a:xfrm>
          <a:off x="0" y="84135"/>
          <a:ext cx="10162979" cy="1970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D31F0-25C8-46EC-A4F5-E9D6033F8EF9}">
      <dsp:nvSpPr>
        <dsp:cNvPr id="0" name=""/>
        <dsp:cNvSpPr/>
      </dsp:nvSpPr>
      <dsp:spPr>
        <a:xfrm>
          <a:off x="304889" y="297596"/>
          <a:ext cx="2985375" cy="188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7443D-A9A5-463D-A18D-291D76550431}">
      <dsp:nvSpPr>
        <dsp:cNvPr id="0" name=""/>
        <dsp:cNvSpPr/>
      </dsp:nvSpPr>
      <dsp:spPr>
        <a:xfrm rot="10800000">
          <a:off x="304889" y="2559352"/>
          <a:ext cx="2985375" cy="173518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Скалата за интелигентност на Уекслер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(</a:t>
          </a:r>
          <a:r>
            <a:rPr lang="en-US" sz="1800" kern="1200" dirty="0"/>
            <a:t>Wechsler-Bellevue Intelligence Scale</a:t>
          </a:r>
          <a:r>
            <a:rPr lang="bg-BG" sz="1800" kern="1200" dirty="0"/>
            <a:t>)</a:t>
          </a:r>
          <a:r>
            <a:rPr lang="en-US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(1939) </a:t>
          </a:r>
        </a:p>
      </dsp:txBody>
      <dsp:txXfrm rot="10800000">
        <a:off x="358252" y="2559352"/>
        <a:ext cx="2878649" cy="1681818"/>
      </dsp:txXfrm>
    </dsp:sp>
    <dsp:sp modelId="{115A2D80-52CA-42D3-BEDA-02BE6D6C2BBA}">
      <dsp:nvSpPr>
        <dsp:cNvPr id="0" name=""/>
        <dsp:cNvSpPr/>
      </dsp:nvSpPr>
      <dsp:spPr>
        <a:xfrm>
          <a:off x="3588801" y="375504"/>
          <a:ext cx="2985375" cy="18201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C15DD-2B7D-42D8-8FB3-AA27F6E271BB}">
      <dsp:nvSpPr>
        <dsp:cNvPr id="0" name=""/>
        <dsp:cNvSpPr/>
      </dsp:nvSpPr>
      <dsp:spPr>
        <a:xfrm rot="10800000">
          <a:off x="3588801" y="2703324"/>
          <a:ext cx="2985375" cy="154321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Проективен тест на Роршах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(</a:t>
          </a:r>
          <a:r>
            <a:rPr lang="en-US" sz="1800" kern="1200" dirty="0"/>
            <a:t>Rorschach Inkblot Test</a:t>
          </a:r>
          <a:r>
            <a:rPr lang="bg-BG" sz="1800" kern="1200" dirty="0"/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(1921)</a:t>
          </a:r>
        </a:p>
      </dsp:txBody>
      <dsp:txXfrm rot="10800000">
        <a:off x="3636260" y="2703324"/>
        <a:ext cx="2890457" cy="1495759"/>
      </dsp:txXfrm>
    </dsp:sp>
    <dsp:sp modelId="{92DFEB46-42DC-4670-B228-4918CEAD305D}">
      <dsp:nvSpPr>
        <dsp:cNvPr id="0" name=""/>
        <dsp:cNvSpPr/>
      </dsp:nvSpPr>
      <dsp:spPr>
        <a:xfrm>
          <a:off x="6884835" y="341049"/>
          <a:ext cx="2985375" cy="18317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2AD2A-BEEF-4C84-A4D7-4934C0E1227F}">
      <dsp:nvSpPr>
        <dsp:cNvPr id="0" name=""/>
        <dsp:cNvSpPr/>
      </dsp:nvSpPr>
      <dsp:spPr>
        <a:xfrm rot="10800000">
          <a:off x="6878237" y="2586390"/>
          <a:ext cx="2974329" cy="169912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Тематичен Аперцептивен Тест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 (</a:t>
          </a:r>
          <a:r>
            <a:rPr lang="en-US" sz="1800" kern="1200" dirty="0"/>
            <a:t>Thematic Apperception Test</a:t>
          </a:r>
          <a:r>
            <a:rPr lang="bg-BG" sz="1800" kern="1200" dirty="0"/>
            <a:t>)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(1935)</a:t>
          </a:r>
        </a:p>
      </dsp:txBody>
      <dsp:txXfrm rot="10800000">
        <a:off x="6930491" y="2586390"/>
        <a:ext cx="2869821" cy="1646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1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3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2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5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AE2C6C0-E49D-4E4E-85B7-428FEF723F56}" type="datetimeFigureOut">
              <a:rPr lang="en-US" smtClean="0"/>
              <a:t>07-Nov-22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F0F7001-DA75-4EC5-8E37-24E23FC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696E-3678-45B7-8BCB-D4B0C5329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1221552" cy="3352800"/>
          </a:xfrm>
        </p:spPr>
        <p:txBody>
          <a:bodyPr/>
          <a:lstStyle/>
          <a:p>
            <a:r>
              <a:rPr lang="bg-BG" dirty="0"/>
              <a:t>История на клиничната психология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3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8FAA-C7FF-4AE1-8079-9831889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Оценка и диагностика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99137-E275-4A1D-B643-CE20F5FD4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66" y="2832106"/>
            <a:ext cx="4504762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9F30-5C17-434C-AF7C-9CF5F50D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bg-BG" dirty="0"/>
              <a:t>Тест за интелигентност на А. Бине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47DF8-572F-41DE-A541-2948C8E94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260" y="2011680"/>
            <a:ext cx="8163398" cy="44690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1885 </a:t>
            </a:r>
            <a:r>
              <a:rPr lang="bg-BG" dirty="0">
                <a:sym typeface="Wingdings" panose="05000000000000000000" pitchFamily="2" charset="2"/>
              </a:rPr>
              <a:t> </a:t>
            </a:r>
            <a:r>
              <a:rPr lang="bg-BG" dirty="0"/>
              <a:t>Алфред Бине създава първата лаборатория във Франция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Интерес в развиването на тестове за оценка на умствените способности на деца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/>
              <a:t> </a:t>
            </a:r>
            <a:r>
              <a:rPr lang="en-US" dirty="0"/>
              <a:t>1904 </a:t>
            </a:r>
            <a:r>
              <a:rPr lang="bg-BG" dirty="0">
                <a:sym typeface="Wingdings" panose="05000000000000000000" pitchFamily="2" charset="2"/>
              </a:rPr>
              <a:t> Алфред Бине и Теодор Саймън</a:t>
            </a:r>
            <a:r>
              <a:rPr lang="en-US" dirty="0"/>
              <a:t> </a:t>
            </a:r>
            <a:r>
              <a:rPr lang="bg-BG" dirty="0">
                <a:sym typeface="Wingdings" panose="05000000000000000000" pitchFamily="2" charset="2"/>
              </a:rPr>
              <a:t>получават задачата да </a:t>
            </a:r>
            <a:r>
              <a:rPr lang="en-US" dirty="0"/>
              <a:t> </a:t>
            </a:r>
            <a:r>
              <a:rPr lang="bg-BG" dirty="0"/>
              <a:t>разработят инструмент за оценка на деца с когнитивни дефицити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/>
              <a:t> </a:t>
            </a:r>
            <a:r>
              <a:rPr lang="en-US" dirty="0"/>
              <a:t>1908 </a:t>
            </a:r>
            <a:r>
              <a:rPr lang="bg-BG" dirty="0">
                <a:sym typeface="Wingdings" panose="05000000000000000000" pitchFamily="2" charset="2"/>
              </a:rPr>
              <a:t> създаване на </a:t>
            </a:r>
            <a:r>
              <a:rPr lang="bg-BG" dirty="0"/>
              <a:t>скалата </a:t>
            </a:r>
            <a:r>
              <a:rPr lang="en-US" dirty="0"/>
              <a:t>Binet-Simon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/>
              <a:t> </a:t>
            </a:r>
            <a:r>
              <a:rPr lang="en-US" dirty="0"/>
              <a:t>1916 </a:t>
            </a:r>
            <a:r>
              <a:rPr lang="bg-BG" dirty="0">
                <a:sym typeface="Wingdings" panose="05000000000000000000" pitchFamily="2" charset="2"/>
              </a:rPr>
              <a:t> </a:t>
            </a:r>
            <a:r>
              <a:rPr lang="bg-BG" dirty="0"/>
              <a:t>Луис Търман</a:t>
            </a:r>
            <a:r>
              <a:rPr lang="en-US" dirty="0"/>
              <a:t> </a:t>
            </a:r>
            <a:r>
              <a:rPr lang="bg-BG" dirty="0"/>
              <a:t>модифицира и адаптира скалата </a:t>
            </a:r>
            <a:r>
              <a:rPr lang="en-US" dirty="0"/>
              <a:t>Binet</a:t>
            </a:r>
            <a:r>
              <a:rPr lang="bg-BG" dirty="0"/>
              <a:t>-</a:t>
            </a:r>
            <a:r>
              <a:rPr lang="en-US" dirty="0"/>
              <a:t>Simon</a:t>
            </a:r>
            <a:r>
              <a:rPr lang="bg-BG" dirty="0"/>
              <a:t> в САЩ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Тест </a:t>
            </a:r>
            <a:r>
              <a:rPr lang="en-US" dirty="0">
                <a:sym typeface="Wingdings" panose="05000000000000000000" pitchFamily="2" charset="2"/>
              </a:rPr>
              <a:t>Stanford-Binet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06E7A-6DF7-4340-A1EB-EC9A4F260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" y="2157731"/>
            <a:ext cx="3618668" cy="39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5926-1C47-4F87-8A04-5ADF4F6F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Влиянието на Първата световна война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27550-8359-4C0C-88FC-D9087412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862" y="2011680"/>
            <a:ext cx="6742971" cy="451340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1917 - APA </a:t>
            </a:r>
            <a:r>
              <a:rPr lang="bg-BG" dirty="0"/>
              <a:t>получава задача да развие скали за класификация и подбор</a:t>
            </a:r>
            <a:endParaRPr lang="en-US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i="0" dirty="0"/>
              <a:t>Тест</a:t>
            </a:r>
            <a:r>
              <a:rPr lang="en-US" i="0" dirty="0"/>
              <a:t> Army Alpha</a:t>
            </a:r>
            <a:r>
              <a:rPr lang="bg-BG" i="0" dirty="0"/>
              <a:t> </a:t>
            </a:r>
            <a:r>
              <a:rPr lang="en-US" i="0" dirty="0"/>
              <a:t>(</a:t>
            </a:r>
            <a:r>
              <a:rPr lang="bg-BG" i="0" dirty="0"/>
              <a:t>вербални способности</a:t>
            </a:r>
            <a:r>
              <a:rPr lang="en-US" i="0" dirty="0"/>
              <a:t>)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i="0" dirty="0"/>
              <a:t>Тест</a:t>
            </a:r>
            <a:r>
              <a:rPr lang="en-US" i="0" dirty="0"/>
              <a:t> Army Beta (</a:t>
            </a:r>
            <a:r>
              <a:rPr lang="bg-BG" i="0" dirty="0"/>
              <a:t>невербални способности</a:t>
            </a:r>
            <a:r>
              <a:rPr lang="en-US" i="0" dirty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Тези развития водят до признаването на клиничната психология като поддисциплина на психологията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Смяна на фокуса от изследване и терапия на деца към възрастни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7CD0A-ED95-4334-8454-6A3CD58CF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3" y="2157731"/>
            <a:ext cx="4356012" cy="37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7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941B-19E7-422E-84AD-A4DF4D1C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77" y="251036"/>
            <a:ext cx="11744499" cy="1658198"/>
          </a:xfrm>
        </p:spPr>
        <p:txBody>
          <a:bodyPr>
            <a:normAutofit fontScale="90000"/>
          </a:bodyPr>
          <a:lstStyle/>
          <a:p>
            <a:r>
              <a:rPr lang="bg-BG" dirty="0"/>
              <a:t>Развития</a:t>
            </a:r>
            <a:r>
              <a:rPr lang="en-US" dirty="0"/>
              <a:t> </a:t>
            </a:r>
            <a:r>
              <a:rPr lang="bg-BG" dirty="0"/>
              <a:t>между Първата и Втората световни войни </a:t>
            </a:r>
            <a:r>
              <a:rPr lang="en-US" dirty="0"/>
              <a:t>(1920-1939)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E1487-0363-4CA7-89FD-AD81F765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59" y="1545907"/>
            <a:ext cx="10753725" cy="376618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Множество тестове са разработени в този период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A536F3-DA4F-4A34-AC56-BE40831DD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490640"/>
              </p:ext>
            </p:extLst>
          </p:nvPr>
        </p:nvGraphicFramePr>
        <p:xfrm>
          <a:off x="436959" y="2228294"/>
          <a:ext cx="10162979" cy="437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69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160A-98D8-43B9-A9C5-1E4FB401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Втората световна война и по-късно </a:t>
            </a:r>
            <a:r>
              <a:rPr lang="en-US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EDCC4-435F-4FA6-90C2-9A4F83A8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6667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Фокус върху оценяването на личността </a:t>
            </a:r>
            <a:r>
              <a:rPr lang="en-US" dirty="0"/>
              <a:t>(</a:t>
            </a:r>
            <a:r>
              <a:rPr lang="bg-BG" dirty="0"/>
              <a:t>40те и 50те години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Възникват по-сложни въпроси отвъд интелектуалните способности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1943 – </a:t>
            </a:r>
            <a:r>
              <a:rPr lang="bg-BG" dirty="0"/>
              <a:t>Минесотски Многофакторен Личностен Въпросник </a:t>
            </a:r>
            <a:r>
              <a:rPr lang="en-US" dirty="0"/>
              <a:t>(MMPI)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Обективна или проективна оценка</a:t>
            </a:r>
            <a:r>
              <a:rPr lang="en-US" dirty="0"/>
              <a:t>?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Предизвикателства пред оценката на личността в края на 50те </a:t>
            </a:r>
            <a:r>
              <a:rPr lang="en-US" dirty="0"/>
              <a:t>– </a:t>
            </a:r>
            <a:r>
              <a:rPr lang="bg-BG" i="1" dirty="0"/>
              <a:t>радикален бихейвиоризъм</a:t>
            </a:r>
            <a:endParaRPr lang="en-US" i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 </a:t>
            </a:r>
            <a:r>
              <a:rPr lang="bg-BG" dirty="0"/>
              <a:t>Процесът на оценяване се насочва предимно към поведението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5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9C05-1F5B-4772-8AB2-D8E25201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28" y="499533"/>
            <a:ext cx="10772775" cy="1658198"/>
          </a:xfrm>
        </p:spPr>
        <p:txBody>
          <a:bodyPr/>
          <a:lstStyle/>
          <a:p>
            <a:r>
              <a:rPr lang="bg-BG" dirty="0"/>
              <a:t>Втората световна война и по-късно </a:t>
            </a:r>
            <a:r>
              <a:rPr lang="en-US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CADD5-B2CA-4500-9037-8504C3C7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28" y="2157731"/>
            <a:ext cx="11281565" cy="44472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/>
              <a:t> През 80те и 90те години интересът към личността се поражда отново</a:t>
            </a:r>
            <a:endParaRPr lang="en-US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bg-BG" i="0" dirty="0"/>
              <a:t>личностовите разстройства са включени и описани в </a:t>
            </a:r>
            <a:r>
              <a:rPr lang="en-US" i="0" dirty="0"/>
              <a:t>DSM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bg-BG" i="0" dirty="0"/>
              <a:t>разработване на валидни инструменти за оценка на личността </a:t>
            </a:r>
            <a:r>
              <a:rPr lang="en-US" i="0" dirty="0"/>
              <a:t>(NEO-PI)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bg-BG" i="0" dirty="0"/>
              <a:t>личностните черти са стабилни във времето и се проявяват в различни ситуации</a:t>
            </a:r>
            <a:endParaRPr lang="en-US" i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Влиянието на</a:t>
            </a:r>
            <a:r>
              <a:rPr lang="en-US" dirty="0"/>
              <a:t> DSM </a:t>
            </a:r>
            <a:r>
              <a:rPr lang="bg-BG" dirty="0"/>
              <a:t>върху клиничното оценяване</a:t>
            </a:r>
            <a:endParaRPr lang="en-US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bg-BG" i="0" dirty="0"/>
              <a:t>себе-оценъчни скали</a:t>
            </a:r>
            <a:endParaRPr lang="en-US" i="0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bg-BG" i="0" dirty="0"/>
              <a:t>структурирани клинични интервюта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19735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8FAA-C7FF-4AE1-8079-98318896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44" y="570555"/>
            <a:ext cx="10772775" cy="1658198"/>
          </a:xfrm>
        </p:spPr>
        <p:txBody>
          <a:bodyPr/>
          <a:lstStyle/>
          <a:p>
            <a:pPr algn="ctr"/>
            <a:r>
              <a:rPr lang="bg-BG" dirty="0"/>
              <a:t>Интервенции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3369C-DB10-450F-AA57-E8EF71475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94" y="2450237"/>
            <a:ext cx="4393307" cy="2928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B8F67-F336-454E-8B9C-7B45831B4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22" y="2450237"/>
            <a:ext cx="4393307" cy="29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0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104E-7520-4F2B-81F8-8E0F9537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Началото </a:t>
            </a:r>
            <a:r>
              <a:rPr lang="en-US" dirty="0"/>
              <a:t>(1850-1899)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FD1F5-1708-4666-AF9A-B586FD9F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011680"/>
            <a:ext cx="10668380" cy="376618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Увеличен интерес към абнормното поведение и психичните разстройства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EACC7-11E9-41AB-9F35-C7EF84BDD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4" y="3261825"/>
            <a:ext cx="3660998" cy="2714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38A71-BC35-4820-A884-6B7603F5B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51" y="3261824"/>
            <a:ext cx="3327032" cy="2714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C79759-1A53-4100-9013-BDA3EE8C6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73" y="3261824"/>
            <a:ext cx="3660998" cy="27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9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DB15-6152-4669-97DD-88294AEB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Емил Крепелин </a:t>
            </a:r>
            <a:r>
              <a:rPr lang="en-US" dirty="0"/>
              <a:t>(1856-1926)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5CA815-3B03-445F-AD15-E5D955034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490757"/>
            <a:ext cx="2530937" cy="37671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56D2A-D642-4CEB-A7E1-D5BC58D042B7}"/>
              </a:ext>
            </a:extLst>
          </p:cNvPr>
          <p:cNvSpPr txBox="1"/>
          <p:nvPr/>
        </p:nvSpPr>
        <p:spPr>
          <a:xfrm>
            <a:off x="3630967" y="2157731"/>
            <a:ext cx="77146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05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altLang="en-US" sz="2400" dirty="0"/>
              <a:t>Психичните разстройства са разстройства на мозъка</a:t>
            </a:r>
            <a:endParaRPr lang="en-US" altLang="en-US" sz="2400" dirty="0"/>
          </a:p>
          <a:p>
            <a:pPr marL="8905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altLang="en-US" sz="2400" dirty="0"/>
              <a:t>Разработва класификация на психичните разстройства</a:t>
            </a:r>
            <a:endParaRPr lang="en-US" altLang="en-US" sz="2400" b="1" dirty="0"/>
          </a:p>
          <a:p>
            <a:pPr marL="8905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altLang="en-US" sz="2400" dirty="0"/>
              <a:t>Има ключово влияние върху развитието на модерната психиатрия и клинична психология </a:t>
            </a:r>
            <a:endParaRPr lang="en-US" altLang="en-US" sz="2400" dirty="0"/>
          </a:p>
          <a:p>
            <a:pPr marL="8905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altLang="en-US" sz="2400" dirty="0"/>
              <a:t>Неговата работа е базата за разработване на </a:t>
            </a:r>
            <a:r>
              <a:rPr lang="en-US" altLang="en-US" sz="2400" dirty="0"/>
              <a:t>DSM </a:t>
            </a:r>
            <a:r>
              <a:rPr lang="bg-BG" altLang="en-US" sz="2400" dirty="0"/>
              <a:t>и</a:t>
            </a:r>
            <a:r>
              <a:rPr lang="en-US" altLang="en-US" sz="2400" dirty="0"/>
              <a:t> </a:t>
            </a:r>
            <a:r>
              <a:rPr lang="bg-BG" altLang="en-US" sz="2400" dirty="0"/>
              <a:t>МКБ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5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3318-D443-4D6B-B5D0-6A325AF7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68" y="275966"/>
            <a:ext cx="10772775" cy="1658198"/>
          </a:xfrm>
        </p:spPr>
        <p:txBody>
          <a:bodyPr/>
          <a:lstStyle/>
          <a:p>
            <a:r>
              <a:rPr lang="bg-BG" dirty="0"/>
              <a:t>Движението за психично здраве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99067-D157-4ABF-B4BA-AEDB07E9A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2" y="2374530"/>
            <a:ext cx="2486940" cy="376713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9463B9-D1F5-40C1-A9E2-DD56D85E858E}"/>
              </a:ext>
            </a:extLst>
          </p:cNvPr>
          <p:cNvSpPr txBox="1">
            <a:spLocks/>
          </p:cNvSpPr>
          <p:nvPr/>
        </p:nvSpPr>
        <p:spPr>
          <a:xfrm>
            <a:off x="3036163" y="1934164"/>
            <a:ext cx="8948691" cy="4444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/>
              <a:t> Clifford Beers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bg-BG" sz="2200" dirty="0"/>
              <a:t>учредител на Националния комитет за психична хигиена </a:t>
            </a:r>
            <a:endParaRPr lang="en-US" sz="22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g-BG" sz="2200" dirty="0"/>
              <a:t> </a:t>
            </a:r>
            <a:r>
              <a:rPr lang="en-US" sz="2200" dirty="0"/>
              <a:t>1908 </a:t>
            </a:r>
            <a:r>
              <a:rPr lang="bg-BG" sz="2200" dirty="0"/>
              <a:t>публикува книга, посветена на нехуманното третиране на психично болните</a:t>
            </a:r>
            <a:endParaRPr lang="en-US" sz="22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g-BG" sz="2200" dirty="0"/>
              <a:t> </a:t>
            </a:r>
            <a:r>
              <a:rPr lang="en-US" sz="2200" dirty="0"/>
              <a:t>1909 </a:t>
            </a:r>
            <a:r>
              <a:rPr lang="bg-BG" sz="2200" dirty="0"/>
              <a:t>е създадена първата </a:t>
            </a:r>
            <a:r>
              <a:rPr lang="en-US" sz="2200" dirty="0"/>
              <a:t> </a:t>
            </a:r>
            <a:r>
              <a:rPr lang="ru-RU" sz="2200" dirty="0"/>
              <a:t>Поведенческа клиника за работа с малолетни правонарушители в Чикаго</a:t>
            </a:r>
            <a:endParaRPr lang="en-US" sz="22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bg-BG" sz="2200" dirty="0"/>
              <a:t>Криминалното поведение при децата е резултат от нарушения в психичното функциониране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bg-BG" sz="2200" dirty="0"/>
              <a:t>Фокус върху превенцията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2522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2F9C-0503-4F28-B7DF-5CFB1A81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Ранни</a:t>
            </a:r>
            <a:r>
              <a:rPr lang="en-US" sz="4800" dirty="0"/>
              <a:t> </a:t>
            </a:r>
            <a:r>
              <a:rPr lang="bg-BG" sz="4800" dirty="0"/>
              <a:t>идеи за психичните разстройства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BFB6A-9C44-4BC3-8565-435105AF1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998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bg-BG" sz="5100" b="1" dirty="0">
                <a:solidFill>
                  <a:schemeClr val="accent1"/>
                </a:solidFill>
              </a:rPr>
              <a:t>ДРЕВНА ГЪРЦИЯ</a:t>
            </a:r>
            <a:endParaRPr lang="en-US" sz="5100" b="1" dirty="0">
              <a:solidFill>
                <a:schemeClr val="accent1"/>
              </a:solidFill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bg-BG" sz="6000" dirty="0">
                <a:solidFill>
                  <a:schemeClr val="tx1"/>
                </a:solidFill>
              </a:rPr>
              <a:t>Боговете контролират здравето и болестта</a:t>
            </a:r>
            <a:endParaRPr lang="en-US" sz="60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bg-BG" sz="6000" dirty="0">
                <a:solidFill>
                  <a:schemeClr val="tx1"/>
                </a:solidFill>
              </a:rPr>
              <a:t>Отвъд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bg-BG" sz="6000" dirty="0">
                <a:solidFill>
                  <a:schemeClr val="tx1"/>
                </a:solidFill>
              </a:rPr>
              <a:t>свръхестествените влияния</a:t>
            </a:r>
            <a:endParaRPr lang="en-US" sz="60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bg-BG" sz="6000" dirty="0">
                <a:solidFill>
                  <a:schemeClr val="tx1"/>
                </a:solidFill>
              </a:rPr>
              <a:t>Хипократ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bg-BG" sz="6000" dirty="0">
                <a:solidFill>
                  <a:schemeClr val="tx1"/>
                </a:solidFill>
                <a:sym typeface="Wingdings" panose="05000000000000000000" pitchFamily="2" charset="2"/>
              </a:rPr>
              <a:t>фокус върху биологични</a:t>
            </a:r>
            <a:r>
              <a:rPr lang="en-US" sz="60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bg-BG" sz="6000" dirty="0">
                <a:solidFill>
                  <a:schemeClr val="tx1"/>
                </a:solidFill>
                <a:sym typeface="Wingdings" panose="05000000000000000000" pitchFamily="2" charset="2"/>
              </a:rPr>
              <a:t>психологични</a:t>
            </a:r>
            <a:r>
              <a:rPr lang="en-US" sz="6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bg-BG" sz="6000" dirty="0">
                <a:solidFill>
                  <a:schemeClr val="tx1"/>
                </a:solidFill>
                <a:sym typeface="Wingdings" panose="05000000000000000000" pitchFamily="2" charset="2"/>
              </a:rPr>
              <a:t>и социални фактори</a:t>
            </a:r>
            <a:endParaRPr lang="en-US" sz="60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bg-BG" sz="6000" i="1" dirty="0">
                <a:solidFill>
                  <a:schemeClr val="tx1"/>
                </a:solidFill>
              </a:rPr>
              <a:t>Теория за телесните течности</a:t>
            </a:r>
            <a:r>
              <a:rPr lang="en-US" sz="6000" dirty="0">
                <a:solidFill>
                  <a:schemeClr val="tx1"/>
                </a:solidFill>
              </a:rPr>
              <a:t>: </a:t>
            </a:r>
            <a:r>
              <a:rPr lang="bg-BG" sz="6000" dirty="0">
                <a:solidFill>
                  <a:schemeClr val="tx1"/>
                </a:solidFill>
              </a:rPr>
              <a:t>кръв</a:t>
            </a:r>
            <a:r>
              <a:rPr lang="en-US" sz="6000" dirty="0">
                <a:solidFill>
                  <a:schemeClr val="tx1"/>
                </a:solidFill>
              </a:rPr>
              <a:t>, </a:t>
            </a:r>
            <a:r>
              <a:rPr lang="bg-BG" sz="6000" dirty="0">
                <a:solidFill>
                  <a:schemeClr val="tx1"/>
                </a:solidFill>
              </a:rPr>
              <a:t>черна жлъчка</a:t>
            </a:r>
            <a:r>
              <a:rPr lang="en-US" sz="6000" dirty="0">
                <a:solidFill>
                  <a:schemeClr val="tx1"/>
                </a:solidFill>
              </a:rPr>
              <a:t>, </a:t>
            </a:r>
            <a:r>
              <a:rPr lang="bg-BG" sz="6000" dirty="0">
                <a:solidFill>
                  <a:schemeClr val="tx1"/>
                </a:solidFill>
              </a:rPr>
              <a:t>жълта жлъчка</a:t>
            </a:r>
            <a:r>
              <a:rPr lang="en-US" sz="6000" dirty="0">
                <a:solidFill>
                  <a:schemeClr val="tx1"/>
                </a:solidFill>
              </a:rPr>
              <a:t>, </a:t>
            </a:r>
            <a:r>
              <a:rPr lang="bg-BG" sz="6000" dirty="0">
                <a:solidFill>
                  <a:schemeClr val="tx1"/>
                </a:solidFill>
              </a:rPr>
              <a:t>флегма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bg-BG" sz="6000" dirty="0">
                <a:solidFill>
                  <a:schemeClr val="tx1"/>
                </a:solidFill>
              </a:rPr>
              <a:t>Гален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bg-BG" sz="6000" dirty="0">
                <a:solidFill>
                  <a:schemeClr val="tx1"/>
                </a:solidFill>
                <a:sym typeface="Wingdings" panose="05000000000000000000" pitchFamily="2" charset="2"/>
              </a:rPr>
              <a:t>телесните течности </a:t>
            </a:r>
            <a:r>
              <a:rPr lang="bg-BG" sz="6000" dirty="0">
                <a:solidFill>
                  <a:schemeClr val="tx1"/>
                </a:solidFill>
              </a:rPr>
              <a:t>предопределят темперамента и личността</a:t>
            </a:r>
            <a:endParaRPr lang="en-US" sz="6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0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9E92-B179-4685-A840-97282148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</a:t>
            </a:r>
            <a:r>
              <a:rPr lang="bg-BG" dirty="0"/>
              <a:t>и началото на клиничната психология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776FB-C7D4-4B82-AD92-1678FE36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86888"/>
            <a:ext cx="10753725" cy="376618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/>
              <a:t> </a:t>
            </a:r>
            <a:r>
              <a:rPr lang="en-US" dirty="0"/>
              <a:t>APA </a:t>
            </a:r>
            <a:r>
              <a:rPr lang="bg-BG" dirty="0"/>
              <a:t>се е интересувала предимно от научни изследвания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/>
              <a:t> Пренебрегване на клиничните приложения в областта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Поява на разочарование и фрустрация в психолозите, ориентирани към практиката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/>
              <a:t> </a:t>
            </a:r>
            <a:r>
              <a:rPr lang="en-US" dirty="0"/>
              <a:t>1917 </a:t>
            </a:r>
            <a:r>
              <a:rPr lang="bg-BG" dirty="0"/>
              <a:t>е основана Американската асоциация на клиничните психолози</a:t>
            </a:r>
            <a:r>
              <a:rPr lang="en-US" dirty="0"/>
              <a:t> </a:t>
            </a:r>
            <a:r>
              <a:rPr lang="bg-BG" dirty="0"/>
              <a:t>(</a:t>
            </a:r>
            <a:r>
              <a:rPr lang="en-US" dirty="0"/>
              <a:t>American Association of Clinical Psychologists</a:t>
            </a:r>
            <a:r>
              <a:rPr lang="bg-BG" dirty="0"/>
              <a:t>)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/>
              <a:t> </a:t>
            </a:r>
            <a:r>
              <a:rPr lang="en-US" dirty="0"/>
              <a:t>1919 </a:t>
            </a:r>
            <a:r>
              <a:rPr lang="bg-BG" dirty="0"/>
              <a:t>двете организации се обединяват отново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7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4935-3D9B-49BB-8B62-B4202A7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83" y="251036"/>
            <a:ext cx="11709370" cy="1658198"/>
          </a:xfrm>
        </p:spPr>
        <p:txBody>
          <a:bodyPr>
            <a:normAutofit/>
          </a:bodyPr>
          <a:lstStyle/>
          <a:p>
            <a:r>
              <a:rPr lang="bg-BG" dirty="0"/>
              <a:t>Периодът между Първата и Втората световни войни </a:t>
            </a:r>
            <a:r>
              <a:rPr lang="en-US" dirty="0"/>
              <a:t>(1920-1939)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307D5-0D51-4780-8349-571B4E1D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25" y="1909234"/>
            <a:ext cx="10753725" cy="459528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Подем на психологичните клиники за деца и възрастни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Само лекарите могат да предоставят психотерапия 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Консултирането</a:t>
            </a:r>
            <a:r>
              <a:rPr lang="en-US" dirty="0"/>
              <a:t> </a:t>
            </a:r>
            <a:r>
              <a:rPr lang="bg-BG" dirty="0"/>
              <a:t>и лечението еволюират естествено от напредъка в диагностичния процес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Нови психотерапевтични подходи</a:t>
            </a:r>
            <a:r>
              <a:rPr lang="en-US" dirty="0"/>
              <a:t>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bg-BG" i="0" dirty="0"/>
              <a:t>Индивидуална психология (А. Адлер)</a:t>
            </a:r>
            <a:endParaRPr lang="en-US" i="0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bg-BG" i="0" dirty="0"/>
              <a:t>Игрова терапия</a:t>
            </a:r>
            <a:endParaRPr lang="en-US" i="0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bg-BG" i="0" dirty="0"/>
              <a:t>Групова терапия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087259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45A0-2764-42B3-ABAE-2962ADBE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Поведенчески терапевтични интервенции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AC99-0F1E-482E-AED0-1E7C4650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642" y="2011680"/>
            <a:ext cx="8089037" cy="43467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Психологичните терапии са били фокусирани върху поведението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Класическо обуславяне (</a:t>
            </a:r>
            <a:r>
              <a:rPr lang="en-US" dirty="0"/>
              <a:t>classical conditioning)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1920</a:t>
            </a:r>
            <a:r>
              <a:rPr lang="bg-BG" dirty="0"/>
              <a:t> </a:t>
            </a:r>
            <a:r>
              <a:rPr lang="bg-BG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bg-BG" dirty="0"/>
              <a:t>случаят на Малкият Алберт (</a:t>
            </a:r>
            <a:r>
              <a:rPr lang="en-US" dirty="0"/>
              <a:t>John Watson</a:t>
            </a:r>
            <a:r>
              <a:rPr lang="bg-BG" dirty="0"/>
              <a:t>) 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1924 </a:t>
            </a:r>
            <a:r>
              <a:rPr lang="bg-BG" dirty="0">
                <a:sym typeface="Wingdings" panose="05000000000000000000" pitchFamily="2" charset="2"/>
              </a:rPr>
              <a:t> случаят на Малкият Питър (</a:t>
            </a:r>
            <a:r>
              <a:rPr lang="en-US" dirty="0"/>
              <a:t>Mary Cover Jones</a:t>
            </a:r>
            <a:r>
              <a:rPr lang="bg-BG" dirty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Поставят началото на поведенческата терапия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015B1-C749-4405-8996-CF1F649DC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1" y="2507061"/>
            <a:ext cx="3274381" cy="25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6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5-6EF9-4BA1-8593-2A934BAF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Втората световна война и по-късно </a:t>
            </a:r>
            <a:r>
              <a:rPr lang="en-US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6264D-6654-4D98-B046-B44FD54D7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953092" cy="4735349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Епидемия на емоционални проблеми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Групова терапия и индивидуална терапия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Завръщане към бойни действия и рехабилитация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Постепенно приемане на професионалистите в областта на психичното здраве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Много европейски психиатри и психолози са принудени да напуснат родината си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 Обмен на идеи по време на професионални срещи, конференции и други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98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9ECF-C1C7-40C7-8F57-CF06A459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Втората световна война и по-късно</a:t>
            </a:r>
            <a:r>
              <a:rPr lang="en-US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79D2-808F-45CC-A92C-23A807F0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199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Фокус върху психотерапията и теориите за личността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Постепенно развитие на нови психотерапевтични подходи </a:t>
            </a:r>
            <a:r>
              <a:rPr lang="en-US" dirty="0"/>
              <a:t>(1950’s - 80’s):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Carl Rogers </a:t>
            </a:r>
            <a:r>
              <a:rPr lang="en-US" i="0" dirty="0">
                <a:sym typeface="Wingdings" panose="05000000000000000000" pitchFamily="2" charset="2"/>
              </a:rPr>
              <a:t> </a:t>
            </a:r>
            <a:r>
              <a:rPr lang="bg-BG" i="0" dirty="0">
                <a:sym typeface="Wingdings" panose="05000000000000000000" pitchFamily="2" charset="2"/>
              </a:rPr>
              <a:t>Клиент-центриран подход</a:t>
            </a:r>
            <a:endParaRPr lang="en-US" i="0" dirty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ym typeface="Wingdings" panose="05000000000000000000" pitchFamily="2" charset="2"/>
              </a:rPr>
              <a:t> Fritz Perls  </a:t>
            </a:r>
            <a:r>
              <a:rPr lang="bg-BG" i="0" dirty="0">
                <a:sym typeface="Wingdings" panose="05000000000000000000" pitchFamily="2" charset="2"/>
              </a:rPr>
              <a:t>Гещалт терапия</a:t>
            </a:r>
            <a:endParaRPr lang="en-US" i="0" dirty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ym typeface="Wingdings" panose="05000000000000000000" pitchFamily="2" charset="2"/>
              </a:rPr>
              <a:t> Victor Frankl  </a:t>
            </a:r>
            <a:r>
              <a:rPr lang="bg-BG" i="0" dirty="0">
                <a:sym typeface="Wingdings" panose="05000000000000000000" pitchFamily="2" charset="2"/>
              </a:rPr>
              <a:t>Логотерапия</a:t>
            </a:r>
            <a:endParaRPr lang="en-US" i="0" dirty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ym typeface="Wingdings" panose="05000000000000000000" pitchFamily="2" charset="2"/>
              </a:rPr>
              <a:t> Albert Ellis  </a:t>
            </a:r>
            <a:r>
              <a:rPr lang="bg-BG" i="0" dirty="0">
                <a:sym typeface="Wingdings" panose="05000000000000000000" pitchFamily="2" charset="2"/>
              </a:rPr>
              <a:t>Рационално-емотивна терапия</a:t>
            </a:r>
            <a:endParaRPr lang="en-US" i="0" dirty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ym typeface="Wingdings" panose="05000000000000000000" pitchFamily="2" charset="2"/>
              </a:rPr>
              <a:t> Eric Berne  </a:t>
            </a:r>
            <a:r>
              <a:rPr lang="bg-BG" i="0" dirty="0">
                <a:sym typeface="Wingdings" panose="05000000000000000000" pitchFamily="2" charset="2"/>
              </a:rPr>
              <a:t>Транзакционен анализ</a:t>
            </a:r>
            <a:endParaRPr lang="en-US" i="0" dirty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ym typeface="Wingdings" panose="05000000000000000000" pitchFamily="2" charset="2"/>
              </a:rPr>
              <a:t>Aaron Beck  </a:t>
            </a:r>
            <a:r>
              <a:rPr lang="bg-BG" i="0" dirty="0">
                <a:sym typeface="Wingdings" panose="05000000000000000000" pitchFamily="2" charset="2"/>
              </a:rPr>
              <a:t>Когнитивно-поведенческа терапия</a:t>
            </a:r>
            <a:endParaRPr lang="en-US" i="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79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99F2-AF8C-4CE3-9993-DE98F966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Втората световна война и по-късно</a:t>
            </a:r>
            <a:r>
              <a:rPr lang="en-US" dirty="0"/>
              <a:t>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DBED8-EEBC-49E8-8207-857247C7F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99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Поведенческата терапия набира популярност</a:t>
            </a:r>
            <a:endParaRPr lang="en-US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bg-BG" i="0" dirty="0"/>
              <a:t>фокус върху наблюдаемото </a:t>
            </a:r>
            <a:r>
              <a:rPr lang="en-US" i="0" dirty="0"/>
              <a:t>(</a:t>
            </a:r>
            <a:r>
              <a:rPr lang="bg-BG" i="0" dirty="0"/>
              <a:t>и измеримо</a:t>
            </a:r>
            <a:r>
              <a:rPr lang="en-US" i="0" dirty="0"/>
              <a:t>) </a:t>
            </a:r>
            <a:r>
              <a:rPr lang="bg-BG" i="0" dirty="0"/>
              <a:t>поведение</a:t>
            </a:r>
            <a:r>
              <a:rPr lang="en-US" i="0" dirty="0"/>
              <a:t>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bg-BG" i="0" dirty="0"/>
              <a:t>необходимост от по-краткосрочни лечения</a:t>
            </a:r>
            <a:endParaRPr lang="en-US" i="0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bg-BG" i="0" dirty="0"/>
              <a:t>акцент </a:t>
            </a:r>
            <a:r>
              <a:rPr lang="ru-RU" i="0" dirty="0"/>
              <a:t>върху емпиричната оценка на резултатите от лечението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/>
              <a:t>Разрастване на изследванията в областта на психотерапията</a:t>
            </a:r>
            <a:endParaRPr lang="en-US" b="1" i="0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/>
              <a:t>Изследвания на ефикасността: </a:t>
            </a:r>
            <a:r>
              <a:rPr lang="ru-RU" i="0" dirty="0"/>
              <a:t>фокус върху изследвания, които подчертават вътрешната валидност на изследването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/>
              <a:t>Проучвания на ефективността: </a:t>
            </a:r>
            <a:r>
              <a:rPr lang="ru-RU" i="0" dirty="0"/>
              <a:t>фокус върху проучвания, които разглеждат реални условия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97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0546-99B4-44A4-8968-92F5317A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Психотерапия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4F14C-360C-4B50-B089-3CCE91B50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Популярност на краткосрочните терапии</a:t>
            </a:r>
            <a:endParaRPr lang="en-US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i="0" dirty="0"/>
              <a:t>Голяма част от хората не могат да си позволят дългогодишна психотерапия</a:t>
            </a:r>
            <a:endParaRPr lang="en-US" i="0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0" dirty="0"/>
              <a:t>Еднакво ефективни с традиционните психотерапии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i="0" dirty="0"/>
              <a:t>Застрахователните компании започват да покриват разходи за психично здравни услуги</a:t>
            </a:r>
            <a:endParaRPr lang="en-US" i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Мануализирани форми на терапия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Емпирично подкрепени терапии </a:t>
            </a:r>
            <a:r>
              <a:rPr lang="en-US" dirty="0"/>
              <a:t>– </a:t>
            </a:r>
            <a:r>
              <a:rPr lang="bg-BG" dirty="0"/>
              <a:t>емпирична подкрепа посредством множество изследвания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00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2677-3C57-4328-A460-ADE4B3F1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59" y="2381599"/>
            <a:ext cx="11496583" cy="1658198"/>
          </a:xfrm>
        </p:spPr>
        <p:txBody>
          <a:bodyPr>
            <a:normAutofit/>
          </a:bodyPr>
          <a:lstStyle/>
          <a:p>
            <a:r>
              <a:rPr lang="bg-BG" sz="5000" dirty="0"/>
              <a:t>Бъдещо развитие на клиничната психлогия</a:t>
            </a:r>
            <a:r>
              <a:rPr lang="en-US" sz="5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628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9995-C0E7-44B3-ACF5-6D20BFC9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Средновековие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1691-F13F-4B90-99E4-80923FD2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554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Теориите за психичните разстройства се отклоняват значително от досегашния им фокус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Акцент върху свръхестествени обяснения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Физическите и психични разстройства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bg-BG" dirty="0"/>
              <a:t>демони</a:t>
            </a:r>
            <a:r>
              <a:rPr lang="en-US" dirty="0"/>
              <a:t>, </a:t>
            </a:r>
            <a:r>
              <a:rPr lang="bg-BG" dirty="0"/>
              <a:t>вещици</a:t>
            </a:r>
            <a:r>
              <a:rPr lang="en-US" dirty="0"/>
              <a:t> </a:t>
            </a:r>
            <a:r>
              <a:rPr lang="bg-BG" dirty="0"/>
              <a:t>и греховност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Лечение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/>
              <a:t>фокусирано върху духовни интервенции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Изключително нехуманни терапевтични алтернативи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Други теории за психичните разстройства през Средновековието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1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5838-EBEC-4BE0-9C38-5DD15CF4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Ренесанс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5A373-4D80-45D7-B5C7-2B12D77F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157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Фокус върху физиката и медицината</a:t>
            </a: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Изоставяне на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свръхествествените и религиозни обяснения на заболяванията</a:t>
            </a: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Разбирането за ума и душата е възприето като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ненаучно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Биомедицински редукционизъм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фокус върху научно наблюдение и провеждане на експерименти</a:t>
            </a: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Некачествено и нехуманно лечение на психичните разстройства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764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D52C-8CAF-403A-A9C1-9BA6940B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Болницата в Бетлем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AA449-7334-43D4-8827-D5240E1D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Първата болница в Англия, създадена за лечение на психични разстройства и криминално поведение (</a:t>
            </a:r>
            <a:r>
              <a:rPr lang="en-US" dirty="0"/>
              <a:t>XV </a:t>
            </a:r>
            <a:r>
              <a:rPr lang="bg-BG" dirty="0"/>
              <a:t>век)</a:t>
            </a:r>
            <a:endParaRPr lang="en-US" dirty="0"/>
          </a:p>
        </p:txBody>
      </p:sp>
      <p:pic>
        <p:nvPicPr>
          <p:cNvPr id="4" name="Picture 8" descr="02">
            <a:extLst>
              <a:ext uri="{FF2B5EF4-FFF2-40B4-BE49-F238E27FC236}">
                <a16:creationId xmlns:a16="http://schemas.microsoft.com/office/drawing/2014/main" id="{62169177-E344-4C3B-8038-807D1AC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5" y="3066138"/>
            <a:ext cx="3393131" cy="250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C1902-5569-471D-8E53-731AB33E4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74" y="3066137"/>
            <a:ext cx="3213716" cy="2504044"/>
          </a:xfrm>
          <a:prstGeom prst="rect">
            <a:avLst/>
          </a:prstGeom>
        </p:spPr>
      </p:pic>
      <p:pic>
        <p:nvPicPr>
          <p:cNvPr id="7" name="Picture 2" descr="07">
            <a:extLst>
              <a:ext uri="{FF2B5EF4-FFF2-40B4-BE49-F238E27FC236}">
                <a16:creationId xmlns:a16="http://schemas.microsoft.com/office/drawing/2014/main" id="{9B804717-222C-40A3-A26F-4B7E4EA2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56" y="3066137"/>
            <a:ext cx="3481387" cy="250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66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05F0-1331-46DE-821A-39FEA530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173115"/>
            <a:ext cx="10772775" cy="1658198"/>
          </a:xfrm>
        </p:spPr>
        <p:txBody>
          <a:bodyPr/>
          <a:lstStyle/>
          <a:p>
            <a:r>
              <a:rPr lang="bg-BG" dirty="0"/>
              <a:t>19ти век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AC3F-6366-451A-966C-C055CA30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1831313"/>
            <a:ext cx="10753725" cy="46732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Напредък в</a:t>
            </a:r>
            <a:r>
              <a:rPr lang="en-US" dirty="0"/>
              <a:t> </a:t>
            </a:r>
            <a:r>
              <a:rPr lang="bg-BG" dirty="0"/>
              <a:t>разбирането на психичните и физически заболявания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Увеличена чувствителност към лечението на хората с психични разстройства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Умът може да доведе до отключване на множество разстройства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фокус върху психологични фактори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Ранни реформатори</a:t>
            </a:r>
            <a:r>
              <a:rPr lang="en-US" dirty="0"/>
              <a:t>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0" dirty="0"/>
              <a:t> Philip Pinel (1745–1826)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0" dirty="0"/>
              <a:t> Benjamin Rush (1746-1813)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0" dirty="0">
                <a:sym typeface="Wingdings" panose="05000000000000000000" pitchFamily="2" charset="2"/>
              </a:rPr>
              <a:t> William Tuke (1732–1822)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0" dirty="0">
                <a:sym typeface="Wingdings" panose="05000000000000000000" pitchFamily="2" charset="2"/>
              </a:rPr>
              <a:t> Dorothea Dix (1802–1887) 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41738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1E86-1EC6-4F83-B6C6-0E046B49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Начало на психологията </a:t>
            </a:r>
            <a:r>
              <a:rPr lang="en-US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15A8-FDBA-4C77-B754-52D6782BE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278010"/>
            <a:ext cx="10753725" cy="390972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Wilhelm Wundt </a:t>
            </a:r>
            <a:r>
              <a:rPr lang="bg-BG" dirty="0"/>
              <a:t>създава първата лаборатория по експериментална психология през </a:t>
            </a:r>
            <a:r>
              <a:rPr lang="en-US" dirty="0"/>
              <a:t>1879</a:t>
            </a:r>
            <a:r>
              <a:rPr lang="bg-BG" dirty="0"/>
              <a:t>/1880</a:t>
            </a:r>
            <a:r>
              <a:rPr lang="en-US" dirty="0"/>
              <a:t> </a:t>
            </a:r>
            <a:r>
              <a:rPr lang="bg-BG" dirty="0"/>
              <a:t>в Лайпциг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William James </a:t>
            </a:r>
            <a:r>
              <a:rPr lang="bg-BG" dirty="0"/>
              <a:t>създава лаборатория по психология в Харвард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1887 </a:t>
            </a:r>
            <a:r>
              <a:rPr lang="bg-BG" dirty="0">
                <a:sym typeface="Wingdings" panose="05000000000000000000" pitchFamily="2" charset="2"/>
              </a:rPr>
              <a:t> </a:t>
            </a:r>
            <a:r>
              <a:rPr lang="en-US" i="1" dirty="0"/>
              <a:t>The American Journal of Psychology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1892 </a:t>
            </a:r>
            <a:r>
              <a:rPr lang="bg-BG" dirty="0">
                <a:sym typeface="Wingdings" panose="05000000000000000000" pitchFamily="2" charset="2"/>
              </a:rPr>
              <a:t> </a:t>
            </a:r>
            <a:r>
              <a:rPr lang="en-US" i="1" dirty="0"/>
              <a:t>The American Psychological Association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Фокус върху експерименталната психология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0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ECCA-29FC-448A-87F0-1DFFFCFD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Начало на психологията </a:t>
            </a:r>
            <a:r>
              <a:rPr lang="en-US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BB2D-87D3-4F3E-8E80-3E14D6D2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601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Заражда се интерес към оценяването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развитие на психологични тестове</a:t>
            </a:r>
            <a:endParaRPr lang="en-US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Francis Galton (</a:t>
            </a:r>
            <a:r>
              <a:rPr lang="bg-BG" i="0" dirty="0"/>
              <a:t>Англия</a:t>
            </a:r>
            <a:r>
              <a:rPr lang="en-US" i="0" dirty="0"/>
              <a:t>): </a:t>
            </a:r>
            <a:r>
              <a:rPr lang="bg-BG" i="0" dirty="0"/>
              <a:t>разлики във времето за реакция като разлики в интелигентността</a:t>
            </a:r>
            <a:endParaRPr lang="en-US" i="0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 James McKeen Cattell (</a:t>
            </a:r>
            <a:r>
              <a:rPr lang="bg-BG" i="0" dirty="0"/>
              <a:t>САЩ</a:t>
            </a:r>
            <a:r>
              <a:rPr lang="en-US" i="0" dirty="0"/>
              <a:t>): </a:t>
            </a:r>
            <a:r>
              <a:rPr lang="bg-BG" i="0" dirty="0"/>
              <a:t>оценява връзката между времето за реакция и интелигентността</a:t>
            </a:r>
            <a:endParaRPr lang="en-US" i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Емпирично базирана наука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Интерес в имерването на различни аспекти на човешкото поведение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Липсва интерес в прилагането на емпиричните открития отвъд лабораторията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4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187B-3B70-4BBE-91E2-4ACE4E9A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18" y="104986"/>
            <a:ext cx="10772775" cy="1658198"/>
          </a:xfrm>
        </p:spPr>
        <p:txBody>
          <a:bodyPr/>
          <a:lstStyle/>
          <a:p>
            <a:r>
              <a:rPr lang="bg-BG" dirty="0"/>
              <a:t>Начало на клиничната психология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68457-69D1-4B62-B19D-AE102229E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1" y="1712348"/>
            <a:ext cx="8625037" cy="47949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1896 </a:t>
            </a:r>
            <a:r>
              <a:rPr lang="bg-BG" dirty="0">
                <a:sym typeface="Wingdings" panose="05000000000000000000" pitchFamily="2" charset="2"/>
              </a:rPr>
              <a:t> създаване на първата </a:t>
            </a:r>
            <a:r>
              <a:rPr lang="bg-BG" dirty="0"/>
              <a:t>психологическа клиника към Пенсилванския университет от </a:t>
            </a:r>
            <a:r>
              <a:rPr lang="en-US" dirty="0"/>
              <a:t>Lightner Witmer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Бащата на училищната психология и клиничната психология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1904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/>
              <a:t>въвеждане на курсове по Клинична психология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1906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The</a:t>
            </a:r>
            <a:r>
              <a:rPr lang="en-US" dirty="0"/>
              <a:t> </a:t>
            </a:r>
            <a:r>
              <a:rPr lang="en-US" i="1" dirty="0"/>
              <a:t>Journal of Abnormal Psychology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1907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The Psychological Clinic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Фокус върху оценката и лечението на деца</a:t>
            </a:r>
            <a:r>
              <a:rPr lang="en-US" dirty="0"/>
              <a:t>/</a:t>
            </a:r>
            <a:r>
              <a:rPr lang="bg-BG" dirty="0"/>
              <a:t>юноши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C5825-27B5-4F78-8559-5071D7ED3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5" y="2129598"/>
            <a:ext cx="2500543" cy="39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4502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6856</TotalTime>
  <Words>1253</Words>
  <Application>Microsoft Office PowerPoint</Application>
  <PresentationFormat>Widescreen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 Light</vt:lpstr>
      <vt:lpstr>Wingdings</vt:lpstr>
      <vt:lpstr>Metropolitan</vt:lpstr>
      <vt:lpstr>История на клиничната психология</vt:lpstr>
      <vt:lpstr>Ранни идеи за психичните разстройства</vt:lpstr>
      <vt:lpstr>Средновековие</vt:lpstr>
      <vt:lpstr>Ренесанс</vt:lpstr>
      <vt:lpstr>Болницата в Бетлем</vt:lpstr>
      <vt:lpstr>19ти век</vt:lpstr>
      <vt:lpstr>Начало на психологията (1)</vt:lpstr>
      <vt:lpstr>Начало на психологията (2)</vt:lpstr>
      <vt:lpstr>Начало на клиничната психология</vt:lpstr>
      <vt:lpstr>Оценка и диагностика</vt:lpstr>
      <vt:lpstr>Тест за интелигентност на А. Бине</vt:lpstr>
      <vt:lpstr>Влиянието на Първата световна война</vt:lpstr>
      <vt:lpstr>Развития между Първата и Втората световни войни (1920-1939) </vt:lpstr>
      <vt:lpstr>Втората световна война и по-късно (1)</vt:lpstr>
      <vt:lpstr>Втората световна война и по-късно (2)</vt:lpstr>
      <vt:lpstr>Интервенции</vt:lpstr>
      <vt:lpstr>Началото (1850-1899)</vt:lpstr>
      <vt:lpstr>Емил Крепелин (1856-1926)</vt:lpstr>
      <vt:lpstr>Движението за психично здраве</vt:lpstr>
      <vt:lpstr>APA и началото на клиничната психология</vt:lpstr>
      <vt:lpstr>Периодът между Първата и Втората световни войни (1920-1939)</vt:lpstr>
      <vt:lpstr>Поведенчески терапевтични интервенции</vt:lpstr>
      <vt:lpstr>Втората световна война и по-късно (1)</vt:lpstr>
      <vt:lpstr>Втората световна война и по-късно(2)</vt:lpstr>
      <vt:lpstr>Втората световна война и по-късно(3)</vt:lpstr>
      <vt:lpstr>Психотерапия</vt:lpstr>
      <vt:lpstr>Бъдещо развитие на клиничната психлогия?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Clinical Psychology</dc:title>
  <dc:creator>elena psederska</dc:creator>
  <cp:lastModifiedBy>elena psederska</cp:lastModifiedBy>
  <cp:revision>476</cp:revision>
  <dcterms:created xsi:type="dcterms:W3CDTF">2021-10-17T09:03:26Z</dcterms:created>
  <dcterms:modified xsi:type="dcterms:W3CDTF">2022-11-07T10:27:18Z</dcterms:modified>
</cp:coreProperties>
</file>