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9" r:id="rId3"/>
    <p:sldId id="287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695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890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41158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9176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85574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997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6206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9829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787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389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605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91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724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60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957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297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2616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86DCE28-F48F-4738-A867-53760CD0BEDB}" type="datetimeFigureOut">
              <a:rPr lang="bg-BG" smtClean="0"/>
              <a:pPr/>
              <a:t>20.3.2024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C2E4-E0CA-4640-A398-723279090CD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3016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683" y="1772817"/>
            <a:ext cx="6620968" cy="13681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>Polb 285 </a:t>
            </a:r>
            <a:r>
              <a:rPr lang="bg-BG" sz="3200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>ЕС в глобалната политика 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7854950" cy="2209800"/>
          </a:xfrm>
        </p:spPr>
        <p:txBody>
          <a:bodyPr>
            <a:normAutofit/>
          </a:bodyPr>
          <a:lstStyle/>
          <a:p>
            <a:pPr marR="0" algn="ctr">
              <a:lnSpc>
                <a:spcPct val="90000"/>
              </a:lnSpc>
            </a:pPr>
            <a:endParaRPr lang="bg-BG" dirty="0" smtClean="0"/>
          </a:p>
          <a:p>
            <a:pPr marR="0" algn="ctr">
              <a:lnSpc>
                <a:spcPct val="90000"/>
              </a:lnSpc>
            </a:pPr>
            <a:endParaRPr lang="bg-BG" dirty="0" smtClean="0"/>
          </a:p>
          <a:p>
            <a:pPr marR="0" algn="ctr">
              <a:lnSpc>
                <a:spcPct val="90000"/>
              </a:lnSpc>
            </a:pPr>
            <a:r>
              <a:rPr lang="bg-BG" dirty="0" smtClean="0"/>
              <a:t>Тема </a:t>
            </a:r>
            <a:r>
              <a:rPr lang="en-US" dirty="0" smtClean="0"/>
              <a:t>3</a:t>
            </a:r>
            <a:r>
              <a:rPr lang="bg-BG" dirty="0" smtClean="0"/>
              <a:t>: </a:t>
            </a:r>
          </a:p>
          <a:p>
            <a:pPr marR="0" algn="ctr">
              <a:lnSpc>
                <a:spcPct val="90000"/>
              </a:lnSpc>
            </a:pPr>
            <a:r>
              <a:rPr lang="bg-BG" i="1" dirty="0" smtClean="0"/>
              <a:t>Еволюция на ЕС като класически актьор в международните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1772134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533400"/>
          </a:xfrm>
        </p:spPr>
        <p:txBody>
          <a:bodyPr/>
          <a:lstStyle/>
          <a:p>
            <a:pPr algn="ctr"/>
            <a:r>
              <a:rPr lang="bg-BG" sz="2400" dirty="0" smtClean="0"/>
              <a:t>Развитие на ЕПС и институционализация - 2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bg-BG" sz="2000" i="1" dirty="0" smtClean="0"/>
              <a:t>юли 1973 г. </a:t>
            </a:r>
            <a:r>
              <a:rPr lang="bg-BG" sz="2000" b="1" i="1" dirty="0" smtClean="0"/>
              <a:t>Копенхагенския доклад: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установява задължение на държавите членки </a:t>
            </a:r>
            <a:r>
              <a:rPr lang="bg-BG" sz="1800" b="1" u="sng" dirty="0" smtClean="0"/>
              <a:t>да се консултират по всички външнополитически въпроси.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въвежда комуникационна мрежа за преки контакти между външните министерства</a:t>
            </a:r>
            <a:r>
              <a:rPr lang="bg-BG" sz="1800" dirty="0" smtClean="0"/>
              <a:t> </a:t>
            </a:r>
            <a:r>
              <a:rPr lang="bg-BG" sz="1800" i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Декларация за европейската идентичност: </a:t>
            </a:r>
          </a:p>
          <a:p>
            <a:pPr>
              <a:buFont typeface="Wingdings" pitchFamily="2" charset="2"/>
              <a:buChar char="ü"/>
            </a:pPr>
            <a:endParaRPr lang="bg-BG" sz="1400" i="1" dirty="0" smtClean="0"/>
          </a:p>
          <a:p>
            <a:pPr>
              <a:buFont typeface="Wingdings" pitchFamily="2" charset="2"/>
              <a:buChar char="ü"/>
            </a:pPr>
            <a:r>
              <a:rPr lang="bg-BG" sz="1400" i="1" dirty="0" smtClean="0"/>
              <a:t>главните насоки на външната политика по отношение на трети страни и отговорностите на Европа в международните отношения</a:t>
            </a:r>
            <a:r>
              <a:rPr lang="bg-BG" sz="18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bg-BG" sz="1400" i="1" dirty="0" smtClean="0"/>
              <a:t>изрично се подчертава, че ЕПС е дейност на междуправителствена основа, всички решения се вземат с единодушие и при зачитането на суверенитета на участващите държави</a:t>
            </a:r>
          </a:p>
          <a:p>
            <a:pPr>
              <a:buFont typeface="Wingdings" pitchFamily="2" charset="2"/>
              <a:buChar char="ü"/>
            </a:pPr>
            <a:r>
              <a:rPr lang="bg-BG" sz="1400" i="1" dirty="0" smtClean="0"/>
              <a:t>увеличава се обаче броя на срещите – най-малко четири пъти годишно, а в институционално отношение се предвижда организиране на сесии на Постоянния комитет.  </a:t>
            </a:r>
          </a:p>
          <a:p>
            <a:pPr>
              <a:buFont typeface="Wingdings" pitchFamily="2" charset="2"/>
              <a:buChar char="ü"/>
            </a:pPr>
            <a:r>
              <a:rPr lang="bg-BG" sz="1400" i="1" dirty="0" smtClean="0"/>
              <a:t>решение, според което някои от въпросите на външната политика могат да се разглеждат и в рамките на Съвета на министрите на Общността</a:t>
            </a:r>
            <a:r>
              <a:rPr lang="bg-BG" sz="14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bg-BG" sz="1400" i="1" dirty="0" smtClean="0"/>
              <a:t>съгласие за редовни срещи на висше политическо равнище под формата на </a:t>
            </a:r>
            <a:r>
              <a:rPr lang="bg-BG" sz="1400" b="1" i="1" dirty="0" smtClean="0"/>
              <a:t>Европейски съвет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96739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14350"/>
          </a:xfrm>
        </p:spPr>
        <p:txBody>
          <a:bodyPr/>
          <a:lstStyle/>
          <a:p>
            <a:pPr algn="ctr"/>
            <a:r>
              <a:rPr lang="bg-BG" sz="2400" dirty="0" smtClean="0"/>
              <a:t>Развитие на ЕПС и институционализация - 3</a:t>
            </a:r>
          </a:p>
        </p:txBody>
      </p:sp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bg-BG" sz="1800" smtClean="0"/>
              <a:t>Доклад “Тиндеманс” (1975 г.) – опит за насърчаване на над националния подход в политическото сътрудничество:</a:t>
            </a:r>
          </a:p>
          <a:p>
            <a:pPr>
              <a:buFont typeface="Wingdings" pitchFamily="2" charset="2"/>
              <a:buChar char="v"/>
            </a:pPr>
            <a:r>
              <a:rPr lang="bg-BG" sz="1200" i="1" smtClean="0"/>
              <a:t>да се премине от координация към изработване на задължителна позиция на участващите страни по всички основни направления на външната политика </a:t>
            </a:r>
          </a:p>
          <a:p>
            <a:pPr>
              <a:buFont typeface="Wingdings" pitchFamily="2" charset="2"/>
              <a:buChar char="v"/>
            </a:pPr>
            <a:r>
              <a:rPr lang="bg-BG" sz="1200" i="1" smtClean="0"/>
              <a:t>Препоръчва да се въведе механизмът на мнозинството при вземане на външнополитически решения</a:t>
            </a:r>
          </a:p>
          <a:p>
            <a:pPr>
              <a:buFont typeface="Wingdings" pitchFamily="2" charset="2"/>
              <a:buChar char="Ø"/>
            </a:pPr>
            <a:r>
              <a:rPr lang="bg-BG" sz="1800" smtClean="0"/>
              <a:t>Предложенията са твърде значими и докладът е отхвърлен. Той задава обаче устойчива насока на развитие</a:t>
            </a:r>
          </a:p>
          <a:p>
            <a:pPr>
              <a:buFontTx/>
              <a:buChar char="•"/>
            </a:pPr>
            <a:r>
              <a:rPr lang="bg-BG" sz="1800" b="1" smtClean="0"/>
              <a:t>Лондонски доклад</a:t>
            </a:r>
            <a:r>
              <a:rPr lang="bg-BG" sz="1800" smtClean="0"/>
              <a:t> (1981г.):</a:t>
            </a:r>
          </a:p>
          <a:p>
            <a:pPr>
              <a:buFont typeface="Wingdings" pitchFamily="2" charset="2"/>
              <a:buChar char="v"/>
            </a:pPr>
            <a:r>
              <a:rPr lang="bg-BG" sz="1400" smtClean="0"/>
              <a:t>утвърждава практиката да се обсъждат въпросите на външната политика и прибавя проблемите на сигурността.</a:t>
            </a:r>
          </a:p>
          <a:p>
            <a:pPr>
              <a:buFontTx/>
              <a:buChar char="•"/>
            </a:pPr>
            <a:r>
              <a:rPr lang="bg-BG" sz="2200" smtClean="0"/>
              <a:t> </a:t>
            </a:r>
            <a:r>
              <a:rPr lang="bg-BG" sz="1800" smtClean="0"/>
              <a:t> „Планът Геншер-Коломбо”</a:t>
            </a:r>
            <a:r>
              <a:rPr lang="bg-BG" sz="2200" smtClean="0"/>
              <a:t> </a:t>
            </a:r>
            <a:r>
              <a:rPr lang="bg-BG" sz="1800" smtClean="0"/>
              <a:t>(1981 г.):</a:t>
            </a:r>
          </a:p>
          <a:p>
            <a:pPr>
              <a:buFont typeface="Wingdings" pitchFamily="2" charset="2"/>
              <a:buChar char="ü"/>
            </a:pPr>
            <a:r>
              <a:rPr lang="bg-BG" sz="1400" i="1" smtClean="0"/>
              <a:t>Проект за първи реформи в учредителните договори с цел задълбочаване на обединителните процеси в политическата област</a:t>
            </a:r>
          </a:p>
          <a:p>
            <a:pPr>
              <a:buFont typeface="Wingdings" pitchFamily="2" charset="2"/>
              <a:buChar char="ü"/>
            </a:pPr>
            <a:r>
              <a:rPr lang="bg-BG" sz="1400" i="1" smtClean="0"/>
              <a:t>Предлага сливане на институционния механизъм на Общностите със системата на ЕПС</a:t>
            </a:r>
          </a:p>
          <a:p>
            <a:pPr>
              <a:buFont typeface="Wingdings" pitchFamily="2" charset="2"/>
              <a:buChar char="ü"/>
            </a:pPr>
            <a:r>
              <a:rPr lang="bg-BG" sz="1400" i="1" smtClean="0"/>
              <a:t>предвижда сътрудничество в нови области и най-вече по проблемите на сигурността, извън рамката на НАТО</a:t>
            </a:r>
          </a:p>
          <a:p>
            <a:pPr>
              <a:buFont typeface="Wingdings" pitchFamily="2" charset="2"/>
              <a:buChar char="ü"/>
            </a:pPr>
            <a:r>
              <a:rPr lang="bg-BG" sz="1400" i="1" smtClean="0"/>
              <a:t>системата на тройката в председателството на Съвета. (страната, която председателства, работи в тясна връзка с бившата и бъдещата страна председател) - </a:t>
            </a:r>
            <a:r>
              <a:rPr lang="bg-BG" sz="1400" i="1" u="sng" smtClean="0"/>
              <a:t>отхвърлен</a:t>
            </a:r>
          </a:p>
          <a:p>
            <a:pPr>
              <a:buFont typeface="Wingdings" pitchFamily="2" charset="2"/>
              <a:buChar char="ü"/>
            </a:pPr>
            <a:endParaRPr lang="bg-BG" sz="1400" i="1" smtClean="0"/>
          </a:p>
        </p:txBody>
      </p:sp>
    </p:spTree>
    <p:extLst>
      <p:ext uri="{BB962C8B-B14F-4D97-AF65-F5344CB8AC3E}">
        <p14:creationId xmlns:p14="http://schemas.microsoft.com/office/powerpoint/2010/main" val="314239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Развитие на ЕПС и институционализация - 4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bg-BG" sz="2000" b="1" smtClean="0"/>
              <a:t>срещата в Щутгард</a:t>
            </a:r>
            <a:r>
              <a:rPr lang="bg-BG" sz="2000" smtClean="0"/>
              <a:t> (1983г.):</a:t>
            </a:r>
          </a:p>
          <a:p>
            <a:pPr>
              <a:buFont typeface="Wingdings" pitchFamily="2" charset="2"/>
              <a:buChar char="v"/>
            </a:pPr>
            <a:r>
              <a:rPr lang="bg-BG" sz="1800" smtClean="0"/>
              <a:t>„Тържествена Декларация за Европейски съюз”.</a:t>
            </a:r>
            <a:r>
              <a:rPr lang="bg-BG" smtClean="0"/>
              <a:t> </a:t>
            </a:r>
            <a:r>
              <a:rPr lang="bg-BG" sz="200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bg-BG" sz="1000" smtClean="0"/>
          </a:p>
          <a:p>
            <a:pPr>
              <a:buFontTx/>
              <a:buChar char="•"/>
            </a:pPr>
            <a:r>
              <a:rPr lang="bg-BG" sz="2000" smtClean="0"/>
              <a:t>„проектът Спинели” (1984 г.):</a:t>
            </a:r>
          </a:p>
          <a:p>
            <a:pPr>
              <a:buFont typeface="Wingdings" pitchFamily="2" charset="2"/>
              <a:buChar char="v"/>
            </a:pPr>
            <a:r>
              <a:rPr lang="bg-BG" sz="1400" i="1" smtClean="0"/>
              <a:t>по-близо е до конституция и предлага обединяване на интеграционните общности и политическото сътрудничество,както и принципът на субсидиарността.</a:t>
            </a:r>
            <a:endParaRPr lang="bg-BG" smtClean="0"/>
          </a:p>
          <a:p>
            <a:pPr>
              <a:buFont typeface="Wingdings" pitchFamily="2" charset="2"/>
              <a:buChar char="v"/>
            </a:pPr>
            <a:endParaRPr lang="bg-BG" sz="1000" i="1" smtClean="0"/>
          </a:p>
          <a:p>
            <a:pPr>
              <a:buFontTx/>
              <a:buChar char="•"/>
            </a:pPr>
            <a:r>
              <a:rPr lang="bg-BG" smtClean="0"/>
              <a:t> </a:t>
            </a:r>
            <a:r>
              <a:rPr lang="bg-BG" sz="2000" smtClean="0"/>
              <a:t>1985г. </a:t>
            </a:r>
            <a:r>
              <a:rPr lang="bg-BG" sz="2000" b="1" smtClean="0"/>
              <a:t>комитетът „Додж”:</a:t>
            </a:r>
          </a:p>
          <a:p>
            <a:pPr>
              <a:buFont typeface="Wingdings" pitchFamily="2" charset="2"/>
              <a:buChar char="v"/>
            </a:pPr>
            <a:r>
              <a:rPr lang="bg-BG" sz="1800" smtClean="0"/>
              <a:t>предлага ревизия на Договора за ЕИО, с оглед включването в него на политическото сътрудничество</a:t>
            </a:r>
          </a:p>
          <a:p>
            <a:pPr>
              <a:buFont typeface="Wingdings" pitchFamily="2" charset="2"/>
              <a:buChar char="v"/>
            </a:pPr>
            <a:r>
              <a:rPr lang="bg-BG" sz="1800" smtClean="0"/>
              <a:t>същата година в Милано, Европейският съвет за първи път гласува с мнозинство и взема решение за свикване на Междуправителствена конференция за обсъждане на промени в Учредителните договори </a:t>
            </a:r>
          </a:p>
          <a:p>
            <a:pPr>
              <a:buFont typeface="Wingdings" pitchFamily="2" charset="2"/>
              <a:buChar char="v"/>
            </a:pPr>
            <a:r>
              <a:rPr lang="bg-BG" sz="2000" smtClean="0"/>
              <a:t>Конференцията е проведена в Люксембург и там е представен проекта за Единния Европейски Акт(ЕЕА). Самият договор е подписан през февруари 1986г. и влиза в сила от 1 юли 1987г.</a:t>
            </a:r>
            <a:r>
              <a:rPr lang="bg-BG" smtClean="0"/>
              <a:t> </a:t>
            </a:r>
            <a:endParaRPr lang="bg-BG" sz="1800" smtClean="0"/>
          </a:p>
        </p:txBody>
      </p:sp>
    </p:spTree>
    <p:extLst>
      <p:ext uri="{BB962C8B-B14F-4D97-AF65-F5344CB8AC3E}">
        <p14:creationId xmlns:p14="http://schemas.microsoft.com/office/powerpoint/2010/main" val="723650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Развитие на ЕПС и институционализация - ЕАА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bg-BG" sz="2400" b="1" u="sng" dirty="0" smtClean="0">
                <a:latin typeface="Times New Roman"/>
                <a:ea typeface="Times New Roman"/>
              </a:rPr>
              <a:t>Единния Европейски Акт </a:t>
            </a:r>
            <a:r>
              <a:rPr lang="bg-BG" sz="2400" u="sng" dirty="0" smtClean="0">
                <a:latin typeface="Times New Roman"/>
                <a:ea typeface="Times New Roman"/>
              </a:rPr>
              <a:t>(ЕЕА</a:t>
            </a:r>
            <a:r>
              <a:rPr lang="en-US" sz="2400" u="sng" dirty="0" smtClean="0">
                <a:latin typeface="Times New Roman"/>
                <a:ea typeface="Times New Roman"/>
              </a:rPr>
              <a:t> 1986 </a:t>
            </a:r>
            <a:r>
              <a:rPr lang="bg-BG" sz="2400" u="sng" dirty="0" smtClean="0">
                <a:latin typeface="Times New Roman"/>
                <a:ea typeface="Times New Roman"/>
              </a:rPr>
              <a:t>г.)</a:t>
            </a:r>
            <a:r>
              <a:rPr lang="en-US" sz="2400" u="sng" dirty="0" smtClean="0">
                <a:latin typeface="Times New Roman"/>
                <a:ea typeface="Times New Roman"/>
              </a:rPr>
              <a:t>:</a:t>
            </a:r>
          </a:p>
          <a:p>
            <a:pPr>
              <a:buFont typeface="Wingdings" pitchFamily="2" charset="2"/>
              <a:buChar char="v"/>
            </a:pPr>
            <a:endParaRPr lang="bg-BG" sz="2000" b="1" i="1" dirty="0" smtClean="0"/>
          </a:p>
          <a:p>
            <a:pPr>
              <a:buFont typeface="Wingdings" pitchFamily="2" charset="2"/>
              <a:buChar char="v"/>
            </a:pPr>
            <a:r>
              <a:rPr lang="bg-BG" sz="2000" b="1" i="1" dirty="0" smtClean="0"/>
              <a:t>първото институциализиране</a:t>
            </a:r>
            <a:r>
              <a:rPr lang="bg-BG" sz="2000" dirty="0" smtClean="0"/>
              <a:t> на европейското политическо сътрудничество под формата на Европейския съвет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bg-BG" sz="20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формализиране на ЕПС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endParaRPr lang="bg-BG" sz="2000" dirty="0" smtClean="0"/>
          </a:p>
          <a:p>
            <a:pPr>
              <a:buFont typeface="Wingdings" pitchFamily="2" charset="2"/>
              <a:buChar char="ü"/>
            </a:pPr>
            <a:r>
              <a:rPr lang="bg-BG" sz="1800" i="1" dirty="0" smtClean="0"/>
              <a:t>уточняват механизмите</a:t>
            </a:r>
            <a:endParaRPr lang="en-US" sz="1800" i="1" dirty="0" smtClean="0"/>
          </a:p>
          <a:p>
            <a:pPr>
              <a:buFont typeface="Wingdings" pitchFamily="2" charset="2"/>
              <a:buChar char="ü"/>
            </a:pPr>
            <a:endParaRPr lang="bg-BG" sz="1800" i="1" dirty="0" smtClean="0"/>
          </a:p>
          <a:p>
            <a:pPr>
              <a:buFont typeface="Wingdings" pitchFamily="2" charset="2"/>
              <a:buChar char="ü"/>
            </a:pPr>
            <a:r>
              <a:rPr lang="bg-BG" sz="1800" i="1" dirty="0" smtClean="0"/>
              <a:t>за първи път се създава договорно правна основа за сътрудничество във външната политика(чл.30 от ЕЕА, за разлика от практиката на политически решения, доклади и декларации)</a:t>
            </a:r>
            <a:r>
              <a:rPr lang="bg-BG" sz="18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bg-BG" sz="1800" i="1" dirty="0"/>
          </a:p>
        </p:txBody>
      </p:sp>
    </p:spTree>
    <p:extLst>
      <p:ext uri="{BB962C8B-B14F-4D97-AF65-F5344CB8AC3E}">
        <p14:creationId xmlns:p14="http://schemas.microsoft.com/office/powerpoint/2010/main" val="42826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Развитие на ЕПС и институционализация - ЕАА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Същевременно,  за да се разграничи от наднационалните институции на ЕО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политическото сътрудничество е регламентирано </a:t>
            </a:r>
            <a:r>
              <a:rPr lang="bg-BG" sz="2000" b="1" u="sng" dirty="0" smtClean="0"/>
              <a:t>в дял ІІІ, по отношение на който не се прилагат общностните разпоредби</a:t>
            </a:r>
          </a:p>
          <a:p>
            <a:pPr>
              <a:buFont typeface="Wingdings" pitchFamily="2" charset="2"/>
              <a:buChar char="v"/>
            </a:pPr>
            <a:endParaRPr lang="en-US" sz="900" dirty="0" smtClean="0"/>
          </a:p>
          <a:p>
            <a:pPr>
              <a:buFont typeface="Wingdings" pitchFamily="2" charset="2"/>
              <a:buChar char="v"/>
            </a:pPr>
            <a:r>
              <a:rPr lang="bg-BG" sz="2000" b="1" u="sng" dirty="0" smtClean="0"/>
              <a:t>запазва междуправителствения подход </a:t>
            </a:r>
            <a:r>
              <a:rPr lang="bg-BG" sz="2000" dirty="0" smtClean="0"/>
              <a:t>по отношение на външнополитическата дейност на държавите членки</a:t>
            </a:r>
          </a:p>
          <a:p>
            <a:pPr>
              <a:buFont typeface="Wingdings" pitchFamily="2" charset="2"/>
              <a:buChar char="v"/>
            </a:pPr>
            <a:endParaRPr lang="en-US" sz="9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разбирането, че </a:t>
            </a:r>
            <a:r>
              <a:rPr lang="bg-BG" sz="2000" b="1" u="sng" dirty="0" smtClean="0"/>
              <a:t>външнополитическите проблеми са общ интерес на десетте държави и Общността се утвърждава като субект</a:t>
            </a:r>
            <a:r>
              <a:rPr lang="bg-BG" sz="2000" dirty="0" smtClean="0"/>
              <a:t> в международните отношения</a:t>
            </a:r>
          </a:p>
          <a:p>
            <a:pPr>
              <a:buFont typeface="Wingdings" pitchFamily="2" charset="2"/>
              <a:buChar char="v"/>
            </a:pPr>
            <a:endParaRPr lang="en-US" sz="9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Държавите членки </a:t>
            </a:r>
            <a:r>
              <a:rPr lang="bg-BG" sz="2000" i="1" dirty="0" smtClean="0"/>
              <a:t>се задължават </a:t>
            </a:r>
            <a:r>
              <a:rPr lang="bg-BG" sz="2000" i="1" u="sng" dirty="0" smtClean="0"/>
              <a:t>да се консултират</a:t>
            </a:r>
            <a:r>
              <a:rPr lang="bg-BG" sz="2000" u="sng" dirty="0" smtClean="0"/>
              <a:t> по всички външнополитически въпроси, за да могат да изработват и прилагат единни позиции</a:t>
            </a:r>
            <a:r>
              <a:rPr lang="bg-BG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3004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ЕЕА</a:t>
            </a:r>
            <a:r>
              <a:rPr lang="en-US" sz="2400" dirty="0" smtClean="0"/>
              <a:t> </a:t>
            </a:r>
            <a:r>
              <a:rPr lang="bg-BG" sz="2400" dirty="0" smtClean="0"/>
              <a:t>и ЕПС във външната политика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bg-BG" sz="2400" dirty="0" smtClean="0"/>
              <a:t>Логичен завършек:</a:t>
            </a:r>
          </a:p>
          <a:p>
            <a:endParaRPr lang="bg-BG" sz="1200" dirty="0" smtClean="0"/>
          </a:p>
          <a:p>
            <a:pPr>
              <a:buFont typeface="Wingdings" pitchFamily="2" charset="2"/>
              <a:buChar char="v"/>
            </a:pPr>
            <a:r>
              <a:rPr lang="bg-BG" dirty="0" smtClean="0"/>
              <a:t> </a:t>
            </a:r>
            <a:r>
              <a:rPr lang="bg-BG" sz="2000" dirty="0" smtClean="0"/>
              <a:t>обединяват се два инструмента:</a:t>
            </a:r>
          </a:p>
          <a:p>
            <a:pPr marL="0" indent="0">
              <a:buNone/>
            </a:pPr>
            <a:endParaRPr lang="bg-BG" sz="1000" dirty="0" smtClean="0"/>
          </a:p>
          <a:p>
            <a:pPr>
              <a:buFont typeface="Wingdings" pitchFamily="2" charset="2"/>
              <a:buChar char="ü"/>
            </a:pPr>
            <a:r>
              <a:rPr lang="bg-BG" sz="1800" i="1" dirty="0" smtClean="0"/>
              <a:t>на Учредителните договори</a:t>
            </a:r>
          </a:p>
          <a:p>
            <a:pPr>
              <a:buFont typeface="Wingdings" pitchFamily="2" charset="2"/>
              <a:buChar char="ü"/>
            </a:pPr>
            <a:r>
              <a:rPr lang="bg-BG" sz="1800" i="1" dirty="0" smtClean="0"/>
              <a:t>правно регламентирано споразумение за Европейска външна политика</a:t>
            </a:r>
          </a:p>
          <a:p>
            <a:pPr marL="0" indent="0">
              <a:buNone/>
            </a:pPr>
            <a:endParaRPr lang="bg-BG" sz="1200" i="1" dirty="0" smtClean="0"/>
          </a:p>
          <a:p>
            <a:pPr marL="0" indent="0">
              <a:buNone/>
            </a:pPr>
            <a:endParaRPr lang="bg-BG" sz="1200" i="1" dirty="0"/>
          </a:p>
          <a:p>
            <a:pPr marL="0" indent="0">
              <a:buNone/>
            </a:pPr>
            <a:endParaRPr lang="bg-BG" sz="1200" i="1" dirty="0" smtClean="0"/>
          </a:p>
          <a:p>
            <a:pPr>
              <a:buFont typeface="Wingdings" pitchFamily="2" charset="2"/>
              <a:buChar char="Ø"/>
            </a:pPr>
            <a:r>
              <a:rPr lang="bg-BG" sz="2000" dirty="0" smtClean="0"/>
              <a:t>Паралелизиране и обединяване на двата подхода: междуправителствен и общностен в лицето на Европейския Съюз.</a:t>
            </a:r>
          </a:p>
          <a:p>
            <a:pPr>
              <a:buFont typeface="Wingdings" pitchFamily="2" charset="2"/>
              <a:buChar char="Ø"/>
            </a:pPr>
            <a:endParaRPr lang="bg-BG" sz="2000" dirty="0" smtClean="0"/>
          </a:p>
          <a:p>
            <a:pPr>
              <a:buFont typeface="Wingdings" pitchFamily="2" charset="2"/>
              <a:buChar char="Ø"/>
            </a:pPr>
            <a:r>
              <a:rPr lang="bg-BG" sz="2000" smtClean="0"/>
              <a:t>След  ЕЕА</a:t>
            </a:r>
            <a:r>
              <a:rPr lang="bg-BG" sz="2000" dirty="0" smtClean="0"/>
              <a:t>, перспективата за развитие на ЕПС логично е обвързана с изграждането на Европейския съюз.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5082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 smtClean="0"/>
              <a:t>Обща външна политика и политика за сигурност (ОВППС)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bg-BG" sz="2400" b="1" dirty="0" smtClean="0"/>
              <a:t>Договорът от Маастрихт </a:t>
            </a:r>
            <a:r>
              <a:rPr lang="bg-BG" sz="2400" dirty="0" smtClean="0"/>
              <a:t>(ДЕС 1992 г.):</a:t>
            </a:r>
          </a:p>
          <a:p>
            <a:pPr>
              <a:buFont typeface="Wingdings" pitchFamily="2" charset="2"/>
              <a:buChar char="v"/>
            </a:pPr>
            <a:endParaRPr lang="bg-BG" sz="20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учредява Европейския съюз (ЕС)</a:t>
            </a:r>
          </a:p>
          <a:p>
            <a:pPr>
              <a:buFont typeface="Wingdings" pitchFamily="2" charset="2"/>
              <a:buChar char="v"/>
            </a:pPr>
            <a:endParaRPr lang="bg-BG" sz="16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преобразува Европейското политическо сътрудничество(ЕПС) в </a:t>
            </a:r>
            <a:r>
              <a:rPr lang="bg-BG" sz="2000" b="1" i="1" dirty="0" smtClean="0"/>
              <a:t>Обща външна политика и политика за сигурност (ОВППС)</a:t>
            </a:r>
          </a:p>
          <a:p>
            <a:pPr>
              <a:buFont typeface="Wingdings" pitchFamily="2" charset="2"/>
              <a:buChar char="Ø"/>
            </a:pPr>
            <a:endParaRPr lang="bg-BG" sz="1800" i="1" dirty="0" smtClean="0"/>
          </a:p>
          <a:p>
            <a:pPr>
              <a:buFont typeface="Wingdings" pitchFamily="2" charset="2"/>
              <a:buChar char="Ø"/>
            </a:pPr>
            <a:r>
              <a:rPr lang="bg-BG" i="1" dirty="0" smtClean="0"/>
              <a:t>Значима институционална промяна</a:t>
            </a:r>
            <a:r>
              <a:rPr lang="bg-BG" dirty="0" smtClean="0"/>
              <a:t> на политическото взаимодействие, което става </a:t>
            </a:r>
            <a:r>
              <a:rPr lang="bg-BG" u="sng" dirty="0" smtClean="0"/>
              <a:t>Втори стълб на ЕС </a:t>
            </a:r>
            <a:r>
              <a:rPr lang="bg-BG" dirty="0" smtClean="0"/>
              <a:t>и е правно регламентирано в дял V от договора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522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Маастрихт - 1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bg-BG" sz="2200" dirty="0" smtClean="0"/>
              <a:t>За първи път</a:t>
            </a:r>
            <a:r>
              <a:rPr lang="bg-BG" sz="2200" i="1" dirty="0" smtClean="0"/>
              <a:t> юридически е уредено осъществяването на общата външна политика и политиката за сигурност</a:t>
            </a:r>
          </a:p>
          <a:p>
            <a:endParaRPr lang="bg-BG" sz="1200" dirty="0" smtClean="0"/>
          </a:p>
          <a:p>
            <a:r>
              <a:rPr lang="bg-BG" sz="2000" dirty="0" smtClean="0"/>
              <a:t>В ДЕС има ясно разпределение на компетенциите и правомощията между двете нива (общност и национални държави), което намира израз в </a:t>
            </a:r>
            <a:r>
              <a:rPr lang="bg-BG" sz="2000" i="1" dirty="0" smtClean="0"/>
              <a:t>принципа на субсидиарност</a:t>
            </a:r>
            <a:r>
              <a:rPr lang="bg-BG" sz="2000" dirty="0" smtClean="0"/>
              <a:t>. </a:t>
            </a:r>
          </a:p>
          <a:p>
            <a:endParaRPr lang="bg-BG" sz="1200" dirty="0" smtClean="0"/>
          </a:p>
          <a:p>
            <a:r>
              <a:rPr lang="bg-BG" sz="2000" dirty="0" smtClean="0"/>
              <a:t>Променен характер на съюзническите ангажименти:</a:t>
            </a:r>
          </a:p>
          <a:p>
            <a:pPr>
              <a:buFont typeface="Wingdings" pitchFamily="2" charset="2"/>
              <a:buChar char="v"/>
            </a:pPr>
            <a:endParaRPr lang="bg-BG" sz="1200" i="1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вече не се реализират под формата на обмен на информация и взаимни консултации</a:t>
            </a:r>
          </a:p>
          <a:p>
            <a:pPr>
              <a:buFont typeface="Wingdings" pitchFamily="2" charset="2"/>
              <a:buChar char="v"/>
            </a:pPr>
            <a:endParaRPr lang="bg-BG" sz="900" i="1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а като изработване на </a:t>
            </a:r>
            <a:r>
              <a:rPr lang="bg-BG" sz="1800" b="1" u="sng" dirty="0" smtClean="0"/>
              <a:t>„общи външнополитически позиции”</a:t>
            </a:r>
            <a:r>
              <a:rPr lang="bg-BG" sz="1800" u="sng" dirty="0" smtClean="0"/>
              <a:t> </a:t>
            </a:r>
            <a:r>
              <a:rPr lang="bg-BG" sz="1800" i="1" dirty="0" smtClean="0"/>
              <a:t>на междуправителствена основа </a:t>
            </a:r>
          </a:p>
          <a:p>
            <a:pPr>
              <a:buFont typeface="Wingdings" pitchFamily="2" charset="2"/>
              <a:buChar char="v"/>
            </a:pPr>
            <a:endParaRPr lang="bg-BG" sz="900" i="1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и осъществяването на </a:t>
            </a:r>
            <a:r>
              <a:rPr lang="bg-BG" sz="1800" b="1" u="sng" dirty="0" smtClean="0"/>
              <a:t>„общи действия”.</a:t>
            </a:r>
            <a:endParaRPr lang="bg-BG" sz="1800" b="1" u="sng" dirty="0"/>
          </a:p>
        </p:txBody>
      </p:sp>
    </p:spTree>
    <p:extLst>
      <p:ext uri="{BB962C8B-B14F-4D97-AF65-F5344CB8AC3E}">
        <p14:creationId xmlns:p14="http://schemas.microsoft.com/office/powerpoint/2010/main" val="1345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389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 smtClean="0"/>
              <a:t>Маастрихт - 2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endParaRPr lang="bg-BG" sz="2000" dirty="0" smtClean="0"/>
          </a:p>
          <a:p>
            <a:r>
              <a:rPr lang="bg-BG" sz="2000" dirty="0" smtClean="0"/>
              <a:t>Предвидено </a:t>
            </a:r>
            <a:r>
              <a:rPr lang="bg-BG" sz="2000" i="1" dirty="0" smtClean="0"/>
              <a:t>задължение за въздържане </a:t>
            </a:r>
            <a:r>
              <a:rPr lang="bg-BG" sz="2000" dirty="0" smtClean="0"/>
              <a:t>от определени действия на държавите членки, които са в противоречие с интересите на Европейския съюз.</a:t>
            </a:r>
          </a:p>
          <a:p>
            <a:endParaRPr lang="bg-BG" sz="2000" dirty="0" smtClean="0"/>
          </a:p>
          <a:p>
            <a:r>
              <a:rPr lang="bg-BG" sz="2000" dirty="0" smtClean="0"/>
              <a:t>Юридически е регламентирано и </a:t>
            </a:r>
            <a:r>
              <a:rPr lang="bg-BG" sz="2000" i="1" dirty="0" smtClean="0"/>
              <a:t>задължение за информиране и консултиране</a:t>
            </a:r>
            <a:r>
              <a:rPr lang="bg-BG" sz="2000" dirty="0" smtClean="0"/>
              <a:t> на държавите по всеки въпрос от външната политика, който засяга общите интереси.</a:t>
            </a:r>
          </a:p>
          <a:p>
            <a:endParaRPr lang="bg-BG" sz="2000" dirty="0" smtClean="0"/>
          </a:p>
          <a:p>
            <a:r>
              <a:rPr lang="bg-BG" sz="2000" dirty="0" smtClean="0"/>
              <a:t>Правно е закрепена и координацията между действията на държавите членки в международните организации.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3910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Маастрихт - 3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bg-BG" sz="2400" dirty="0" smtClean="0"/>
              <a:t>Обогатяване на измеренията на политическото сътрудничество:</a:t>
            </a:r>
          </a:p>
          <a:p>
            <a:pPr>
              <a:buFont typeface="Wingdings" pitchFamily="2" charset="2"/>
              <a:buChar char="v"/>
            </a:pPr>
            <a:endParaRPr lang="bg-BG" sz="14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за първи път се създава нормативна база за осъществяване на </a:t>
            </a:r>
            <a:r>
              <a:rPr lang="bg-BG" sz="2000" b="1" i="1" u="sng" dirty="0" smtClean="0"/>
              <a:t>Обща отбранителна политика:</a:t>
            </a:r>
          </a:p>
          <a:p>
            <a:pPr>
              <a:buFont typeface="Wingdings" pitchFamily="2" charset="2"/>
              <a:buChar char="ü"/>
            </a:pPr>
            <a:endParaRPr lang="bg-BG" sz="1400" i="1" dirty="0" smtClean="0"/>
          </a:p>
          <a:p>
            <a:pPr>
              <a:buFont typeface="Wingdings" pitchFamily="2" charset="2"/>
              <a:buChar char="ü"/>
            </a:pPr>
            <a:r>
              <a:rPr lang="bg-BG" sz="1800" i="1" dirty="0" smtClean="0"/>
              <a:t>ДЕС предвижда „двойна роля” на ЗЕС :</a:t>
            </a:r>
          </a:p>
          <a:p>
            <a:pPr>
              <a:buFont typeface="Wingdings" pitchFamily="2" charset="2"/>
              <a:buChar char="§"/>
            </a:pPr>
            <a:endParaRPr lang="bg-BG" sz="1400" dirty="0" smtClean="0"/>
          </a:p>
          <a:p>
            <a:pPr>
              <a:buFont typeface="Wingdings" pitchFamily="2" charset="2"/>
              <a:buChar char="§"/>
            </a:pPr>
            <a:r>
              <a:rPr lang="bg-BG" sz="1600" dirty="0" smtClean="0"/>
              <a:t> от една страна да бъде военен инструмент на ЕС за изпълнение на хуманитарни мисии, мироопазване и управление на криза (Петерсбергска декларация)</a:t>
            </a:r>
          </a:p>
          <a:p>
            <a:pPr>
              <a:buFont typeface="Wingdings" pitchFamily="2" charset="2"/>
              <a:buChar char="§"/>
            </a:pPr>
            <a:endParaRPr lang="bg-BG" sz="1400" dirty="0" smtClean="0"/>
          </a:p>
          <a:p>
            <a:pPr>
              <a:buFont typeface="Wingdings" pitchFamily="2" charset="2"/>
              <a:buChar char="§"/>
            </a:pPr>
            <a:r>
              <a:rPr lang="bg-BG" sz="1600" dirty="0" smtClean="0"/>
              <a:t>от друга да олицетворява европейската опора на НАТО </a:t>
            </a:r>
          </a:p>
          <a:p>
            <a:pPr lvl="0">
              <a:buClr>
                <a:srgbClr val="0BD0D9"/>
              </a:buClr>
              <a:buFont typeface="Wingdings" pitchFamily="2" charset="2"/>
              <a:buChar char="Ø"/>
            </a:pPr>
            <a:endParaRPr lang="bg-BG" sz="2200" dirty="0" smtClean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  <a:buFont typeface="Wingdings" pitchFamily="2" charset="2"/>
              <a:buChar char="Ø"/>
            </a:pPr>
            <a:r>
              <a:rPr lang="bg-BG" sz="2200" dirty="0" smtClean="0"/>
              <a:t>Изрично </a:t>
            </a:r>
            <a:r>
              <a:rPr lang="bg-BG" sz="2200" dirty="0"/>
              <a:t>е потвърдена северноатлантическата </a:t>
            </a:r>
            <a:r>
              <a:rPr lang="bg-BG" sz="2200" dirty="0" smtClean="0"/>
              <a:t>връзка, а НАТО подкрепя активизацията на ЗЕС, като разчита на по-активно участие на страните от ЕС.</a:t>
            </a:r>
            <a:endParaRPr lang="bg-BG" sz="2200" dirty="0"/>
          </a:p>
          <a:p>
            <a:pPr>
              <a:buFont typeface="Wingdings" pitchFamily="2" charset="2"/>
              <a:buChar char="Ø"/>
            </a:pPr>
            <a:endParaRPr lang="bg-BG" dirty="0" smtClean="0"/>
          </a:p>
          <a:p>
            <a:pPr>
              <a:buFont typeface="Wingdings" pitchFamily="2" charset="2"/>
              <a:buChar char="§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598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667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g-BG" sz="2400" dirty="0" smtClean="0"/>
              <a:t>Позицията на ЕС в МО  </a:t>
            </a:r>
            <a:endParaRPr lang="bg-BG" sz="2400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525780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bg-BG" sz="2000" u="sng" dirty="0" smtClean="0"/>
              <a:t>Става дума за развитие на една интеграционна общност:</a:t>
            </a:r>
          </a:p>
          <a:p>
            <a:pPr>
              <a:buFont typeface="Wingdings 2" pitchFamily="18" charset="2"/>
              <a:buNone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Всяка интеграционна общност се развива в логиката на сблъска и баланса между защитата на националния суверенитет и съюзнически ангажименти (междуправителствен подход и съюзен подход)</a:t>
            </a:r>
          </a:p>
          <a:p>
            <a:pPr>
              <a:buFont typeface="Wingdings 2" pitchFamily="18" charset="2"/>
              <a:buNone/>
            </a:pPr>
            <a:endParaRPr lang="bg-BG" sz="1000" i="1" dirty="0" smtClean="0"/>
          </a:p>
          <a:p>
            <a:pPr>
              <a:buFont typeface="Arial" charset="0"/>
              <a:buChar char="•"/>
            </a:pPr>
            <a:r>
              <a:rPr lang="bg-BG" sz="2000" u="sng" dirty="0" smtClean="0"/>
              <a:t>Външна среда и динамика на външната среда:</a:t>
            </a:r>
          </a:p>
          <a:p>
            <a:pPr>
              <a:buFont typeface="Wingdings" pitchFamily="2" charset="2"/>
              <a:buChar char="v"/>
            </a:pPr>
            <a:endParaRPr lang="bg-BG" sz="1000" i="1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Самата общност се развива в една динамична и променяща се международна среда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Тази среда и нейната динамика, често определят или поне допринасят за формирането на вътрешната динамика на общността</a:t>
            </a:r>
            <a:endParaRPr lang="bg-BG" sz="2000" i="1" dirty="0" smtClean="0"/>
          </a:p>
          <a:p>
            <a:pPr>
              <a:buFont typeface="Wingdings" pitchFamily="2" charset="2"/>
              <a:buChar char="Ø"/>
            </a:pPr>
            <a:endParaRPr lang="bg-BG" sz="2000" i="1" dirty="0" smtClean="0"/>
          </a:p>
          <a:p>
            <a:pPr>
              <a:buFont typeface="Wingdings" pitchFamily="2" charset="2"/>
              <a:buChar char="Ø"/>
            </a:pPr>
            <a:r>
              <a:rPr lang="bg-BG" sz="2000" b="1" i="1" dirty="0" smtClean="0"/>
              <a:t>Еволюция, която трябва да се разглежда в контекста на  динамиката в международната среда и вътрешната динамика на интеграцията.</a:t>
            </a:r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638407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Маастрихт - 4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bg-BG" sz="2400" dirty="0"/>
              <a:t>Ф</a:t>
            </a:r>
            <a:r>
              <a:rPr lang="bg-BG" sz="2400" dirty="0" smtClean="0"/>
              <a:t>ормиране на отбранителния компонент на ОВППС:</a:t>
            </a:r>
          </a:p>
          <a:p>
            <a:pPr>
              <a:buFont typeface="Wingdings" pitchFamily="2" charset="2"/>
              <a:buChar char="v"/>
            </a:pPr>
            <a:endParaRPr lang="bg-BG" sz="12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стремеж за увеличаване ефикасността на ОВППС</a:t>
            </a:r>
          </a:p>
          <a:p>
            <a:pPr>
              <a:buFont typeface="Wingdings" pitchFamily="2" charset="2"/>
              <a:buChar char="v"/>
            </a:pPr>
            <a:r>
              <a:rPr lang="bg-BG" sz="2000" dirty="0"/>
              <a:t>б</a:t>
            </a:r>
            <a:r>
              <a:rPr lang="bg-BG" sz="2000" dirty="0" smtClean="0"/>
              <a:t>и трябвало да позволи на ЕС да осъществява стратегическа външна политика на най-високо ниво </a:t>
            </a:r>
          </a:p>
          <a:p>
            <a:pPr>
              <a:buFont typeface="Wingdings" pitchFamily="2" charset="2"/>
              <a:buChar char="v"/>
            </a:pPr>
            <a:r>
              <a:rPr lang="bg-BG" sz="2000" dirty="0"/>
              <a:t>=</a:t>
            </a:r>
            <a:r>
              <a:rPr lang="bg-BG" sz="2000" dirty="0" smtClean="0"/>
              <a:t> да бъде фактор в международните отношения</a:t>
            </a:r>
          </a:p>
          <a:p>
            <a:pPr>
              <a:buFont typeface="Wingdings" pitchFamily="2" charset="2"/>
              <a:buChar char="Ø"/>
            </a:pPr>
            <a:endParaRPr lang="bg-BG" dirty="0" smtClean="0"/>
          </a:p>
          <a:p>
            <a:pPr>
              <a:buFont typeface="Wingdings" pitchFamily="2" charset="2"/>
              <a:buChar char="Ø"/>
            </a:pPr>
            <a:r>
              <a:rPr lang="bg-BG" sz="2400" dirty="0" smtClean="0"/>
              <a:t>Резултатите след  ЕЕА и ДЕС Маастрихт водят до нова стъпка в сферата на ОВППС:</a:t>
            </a:r>
          </a:p>
          <a:p>
            <a:pPr>
              <a:buFont typeface="Wingdings" pitchFamily="2" charset="2"/>
              <a:buChar char="v"/>
            </a:pPr>
            <a:endParaRPr lang="bg-BG" sz="12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Първата война в залива</a:t>
            </a:r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Югославската криза и провала на ЕС</a:t>
            </a:r>
          </a:p>
          <a:p>
            <a:pPr>
              <a:buFont typeface="Wingdings" pitchFamily="2" charset="2"/>
              <a:buChar char="v"/>
            </a:pPr>
            <a:endParaRPr lang="bg-BG" dirty="0" smtClean="0"/>
          </a:p>
          <a:p>
            <a:pPr>
              <a:buFont typeface="Wingdings" pitchFamily="2" charset="2"/>
              <a:buChar char="v"/>
            </a:pPr>
            <a:endParaRPr lang="bg-BG" dirty="0" smtClean="0"/>
          </a:p>
          <a:p>
            <a:pPr>
              <a:buFont typeface="Wingdings" pitchFamily="2" charset="2"/>
              <a:buChar char="v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373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 smtClean="0"/>
              <a:t>ДЕС Амстердам – Промени в ОВППС и въвеждане на ЕПСО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bg-BG" sz="2400" b="1" dirty="0" smtClean="0"/>
              <a:t>Договора от Амстердам</a:t>
            </a:r>
            <a:r>
              <a:rPr lang="bg-BG" sz="2400" dirty="0" smtClean="0"/>
              <a:t>, (1997/ 1999г.):</a:t>
            </a:r>
          </a:p>
          <a:p>
            <a:pPr>
              <a:buFont typeface="Wingdings" pitchFamily="2" charset="2"/>
              <a:buChar char="v"/>
            </a:pPr>
            <a:endParaRPr lang="en-US" sz="2000" i="1" dirty="0" smtClean="0"/>
          </a:p>
          <a:p>
            <a:pPr>
              <a:buFont typeface="Wingdings" pitchFamily="2" charset="2"/>
              <a:buChar char="v"/>
            </a:pPr>
            <a:r>
              <a:rPr lang="bg-BG" sz="2000" i="1" dirty="0" smtClean="0"/>
              <a:t>увеличава приложението на гласуването с квалифицирано мнозинство</a:t>
            </a:r>
            <a:r>
              <a:rPr lang="bg-BG" sz="2000" b="1" dirty="0" smtClean="0"/>
              <a:t> (по-голяма гъвкавост)</a:t>
            </a:r>
          </a:p>
          <a:p>
            <a:pPr>
              <a:buFont typeface="Wingdings" pitchFamily="2" charset="2"/>
              <a:buChar char="v"/>
            </a:pPr>
            <a:endParaRPr lang="en-US" sz="1200" i="1" dirty="0" smtClean="0"/>
          </a:p>
          <a:p>
            <a:pPr>
              <a:buFont typeface="Wingdings" pitchFamily="2" charset="2"/>
              <a:buChar char="v"/>
            </a:pPr>
            <a:r>
              <a:rPr lang="bg-BG" sz="2000" i="1" dirty="0" smtClean="0"/>
              <a:t>разширяват областите на сътрудничество и се създава механизмът на “засилено сътрудничество</a:t>
            </a:r>
            <a:r>
              <a:rPr lang="bg-BG" sz="2000" dirty="0" smtClean="0"/>
              <a:t>”</a:t>
            </a:r>
          </a:p>
          <a:p>
            <a:pPr>
              <a:buFont typeface="Wingdings" pitchFamily="2" charset="2"/>
              <a:buChar char="v"/>
            </a:pPr>
            <a:endParaRPr lang="en-US" sz="1200" i="1" dirty="0" smtClean="0"/>
          </a:p>
          <a:p>
            <a:pPr>
              <a:buFont typeface="Wingdings" pitchFamily="2" charset="2"/>
              <a:buChar char="v"/>
            </a:pPr>
            <a:r>
              <a:rPr lang="bg-BG" sz="2000" i="1" dirty="0" smtClean="0"/>
              <a:t>въвеждат нови съвместни политически инициативи на базата на междуправителствените механизми</a:t>
            </a:r>
            <a:r>
              <a:rPr lang="en-US" sz="2000" i="1" dirty="0" smtClean="0"/>
              <a:t>:</a:t>
            </a:r>
            <a:endParaRPr lang="en-US" dirty="0"/>
          </a:p>
          <a:p>
            <a:pPr>
              <a:buFont typeface="Wingdings" pitchFamily="2" charset="2"/>
              <a:buChar char="ü"/>
            </a:pPr>
            <a:endParaRPr lang="en-US" sz="1200" dirty="0" smtClean="0"/>
          </a:p>
          <a:p>
            <a:pPr>
              <a:buFont typeface="Wingdings" pitchFamily="2" charset="2"/>
              <a:buChar char="ü"/>
            </a:pPr>
            <a:r>
              <a:rPr lang="bg-BG" sz="1800" dirty="0" smtClean="0"/>
              <a:t>определени като </a:t>
            </a:r>
            <a:r>
              <a:rPr lang="bg-BG" sz="1800" i="1" dirty="0" smtClean="0"/>
              <a:t>“</a:t>
            </a:r>
            <a:r>
              <a:rPr lang="bg-BG" sz="1800" b="1" i="1" dirty="0" smtClean="0"/>
              <a:t>общи стратегии</a:t>
            </a:r>
            <a:r>
              <a:rPr lang="bg-BG" sz="1800" i="1" dirty="0" smtClean="0"/>
              <a:t>” </a:t>
            </a:r>
            <a:endParaRPr lang="en-US" sz="1800" i="1" dirty="0" smtClean="0"/>
          </a:p>
          <a:p>
            <a:pPr>
              <a:buFont typeface="Wingdings" pitchFamily="2" charset="2"/>
              <a:buChar char="ü"/>
            </a:pPr>
            <a:endParaRPr lang="en-US" sz="1200" dirty="0" smtClean="0"/>
          </a:p>
          <a:p>
            <a:pPr>
              <a:buFont typeface="Wingdings" pitchFamily="2" charset="2"/>
              <a:buChar char="ü"/>
            </a:pPr>
            <a:r>
              <a:rPr lang="bg-BG" sz="1800" dirty="0" smtClean="0"/>
              <a:t>приемани от Европейския съвет с единодушие, а се гласуват с квалифицирано мнозинство.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23748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 smtClean="0"/>
              <a:t>ДЕС Амстердам – Промени в ОВППС и въвеждане на ЕПСО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bg-BG" sz="2000" dirty="0"/>
              <a:t>В</a:t>
            </a:r>
            <a:r>
              <a:rPr lang="bg-BG" sz="2000" dirty="0" smtClean="0"/>
              <a:t>ъвежда и поста </a:t>
            </a:r>
            <a:r>
              <a:rPr lang="bg-BG" sz="2000" b="1" i="1" dirty="0" smtClean="0"/>
              <a:t>Върховен представител</a:t>
            </a:r>
            <a:r>
              <a:rPr lang="bg-BG" sz="2000" dirty="0" smtClean="0"/>
              <a:t> по въпросите на външната политика и сигурността (Хавиер Солана):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може да води преговори с трети страни от името на ЕС и по поръчение на председателстваща държава</a:t>
            </a:r>
          </a:p>
          <a:p>
            <a:pPr>
              <a:buFont typeface="Arial" pitchFamily="34" charset="0"/>
              <a:buChar char="•"/>
            </a:pPr>
            <a:endParaRPr lang="bg-BG" sz="1200" b="1" i="1" dirty="0" smtClean="0"/>
          </a:p>
          <a:p>
            <a:pPr>
              <a:buFont typeface="Arial" pitchFamily="34" charset="0"/>
              <a:buChar char="•"/>
            </a:pPr>
            <a:r>
              <a:rPr lang="bg-BG" sz="2000" b="1" i="1" dirty="0" smtClean="0"/>
              <a:t>Европейската политика за сигурност и отбрана </a:t>
            </a:r>
            <a:r>
              <a:rPr lang="bg-BG" sz="2000" dirty="0" smtClean="0"/>
              <a:t>(ЕПСО) :</a:t>
            </a:r>
          </a:p>
          <a:p>
            <a:pPr>
              <a:buFont typeface="Wingdings" pitchFamily="2" charset="2"/>
              <a:buChar char="v"/>
            </a:pPr>
            <a:endParaRPr lang="bg-BG" sz="1200" i="1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най-новата форма на политическо взаимодействие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регламентирана в чл.17 на Амстердамския договор: </a:t>
            </a:r>
          </a:p>
          <a:p>
            <a:pPr>
              <a:buFont typeface="Wingdings" pitchFamily="2" charset="2"/>
              <a:buChar char="ü"/>
            </a:pPr>
            <a:endParaRPr lang="bg-BG" sz="1200" dirty="0" smtClean="0"/>
          </a:p>
          <a:p>
            <a:pPr>
              <a:buFont typeface="Wingdings" pitchFamily="2" charset="2"/>
              <a:buChar char="ü"/>
            </a:pPr>
            <a:r>
              <a:rPr lang="bg-BG" sz="1600" dirty="0" smtClean="0"/>
              <a:t>утвърждава тенденцията за взаимно </a:t>
            </a:r>
            <a:r>
              <a:rPr lang="bg-BG" sz="1600" i="1" dirty="0" smtClean="0"/>
              <a:t>сближаване на ОВППС и ЗЕС </a:t>
            </a:r>
          </a:p>
          <a:p>
            <a:pPr>
              <a:buFont typeface="Wingdings" pitchFamily="2" charset="2"/>
              <a:buChar char="ü"/>
            </a:pPr>
            <a:r>
              <a:rPr lang="bg-BG" sz="1600" dirty="0" smtClean="0"/>
              <a:t>Отваря пространство за постепенно определяне на обща отбранителна политика, което би могло да доведе до Обща Отбрана, ако Европейският съвет вземе такова решение</a:t>
            </a:r>
          </a:p>
          <a:p>
            <a:pPr>
              <a:buFont typeface="Wingdings" pitchFamily="2" charset="2"/>
              <a:buChar char="v"/>
            </a:pPr>
            <a:endParaRPr lang="bg-BG" sz="12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създава </a:t>
            </a:r>
            <a:r>
              <a:rPr lang="bg-BG" sz="1800" i="1" dirty="0" smtClean="0"/>
              <a:t>правна основа за обща отбранителна политика</a:t>
            </a:r>
            <a:r>
              <a:rPr lang="bg-BG" sz="1800" dirty="0" smtClean="0"/>
              <a:t>, която вече зависи само от практическите стъпки на държавите. </a:t>
            </a:r>
            <a:endParaRPr lang="bg-BG" sz="1800" i="1" dirty="0"/>
          </a:p>
        </p:txBody>
      </p:sp>
    </p:spTree>
    <p:extLst>
      <p:ext uri="{BB962C8B-B14F-4D97-AF65-F5344CB8AC3E}">
        <p14:creationId xmlns:p14="http://schemas.microsoft.com/office/powerpoint/2010/main" val="13078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bg-BG" sz="2000" dirty="0" smtClean="0"/>
              <a:t>ЕВРОПЕЙСКА ПОЛИТИКА ЗА СИГУРНОСТ И ОТБРАНА (ЕПСО)</a:t>
            </a: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bg-BG" sz="2000" dirty="0" smtClean="0"/>
              <a:t>Реално ЕПСО започва да се изгражда с интеграцията на ЗЕС в Европейския съюз:</a:t>
            </a:r>
          </a:p>
          <a:p>
            <a:pPr>
              <a:buFont typeface="Wingdings" pitchFamily="2" charset="2"/>
              <a:buChar char="v"/>
            </a:pPr>
            <a:endParaRPr lang="bg-BG" sz="800" b="1" dirty="0" smtClean="0"/>
          </a:p>
          <a:p>
            <a:pPr>
              <a:buFont typeface="Wingdings" pitchFamily="2" charset="2"/>
              <a:buChar char="v"/>
            </a:pPr>
            <a:r>
              <a:rPr lang="bg-BG" sz="1800" b="1" dirty="0" smtClean="0"/>
              <a:t>Декларацията от Сен Мало </a:t>
            </a:r>
            <a:r>
              <a:rPr lang="bg-BG" sz="1800" dirty="0" smtClean="0"/>
              <a:t>(декември 1998).</a:t>
            </a:r>
          </a:p>
          <a:p>
            <a:pPr>
              <a:buFont typeface="Wingdings" pitchFamily="2" charset="2"/>
              <a:buChar char="v"/>
            </a:pPr>
            <a:endParaRPr lang="bg-BG" sz="8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позицията на НАТО, в подкрепа на самостоятелните действия на ЕС, в случаите, в които Северноатлантическият съюз не е задействан.</a:t>
            </a:r>
          </a:p>
          <a:p>
            <a:pPr>
              <a:buFont typeface="Wingdings" pitchFamily="2" charset="2"/>
              <a:buChar char="v"/>
            </a:pPr>
            <a:endParaRPr lang="bg-BG" sz="800" dirty="0" smtClean="0"/>
          </a:p>
          <a:p>
            <a:pPr>
              <a:buFont typeface="Wingdings" pitchFamily="2" charset="2"/>
              <a:buChar char="v"/>
            </a:pPr>
            <a:r>
              <a:rPr lang="bg-BG" sz="1800" b="1" dirty="0" smtClean="0"/>
              <a:t>Срещата в Кьолн </a:t>
            </a:r>
            <a:r>
              <a:rPr lang="bg-BG" sz="1800" dirty="0" smtClean="0"/>
              <a:t>(юни 1999) Европейският съвет взема решения, които откриват етапа на практическото преминаване на ЗЕС към ЕПСО и изграждането на институционална структура за стратегическо планиране, самостоятелни действия и собствени въоръжени сили на Европейския съюз.</a:t>
            </a:r>
          </a:p>
          <a:p>
            <a:pPr>
              <a:buFont typeface="Wingdings" pitchFamily="2" charset="2"/>
              <a:buChar char="v"/>
            </a:pPr>
            <a:endParaRPr lang="bg-BG" sz="9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Въпреки тези решения процесът на създаване на европейска отбранителна идентичност не напредва особено:</a:t>
            </a:r>
          </a:p>
          <a:p>
            <a:pPr>
              <a:buFont typeface="Wingdings" pitchFamily="2" charset="2"/>
              <a:buChar char="ü"/>
            </a:pPr>
            <a:r>
              <a:rPr lang="bg-BG" sz="1400" dirty="0" smtClean="0"/>
              <a:t>ЕС не разполага със средства за прилагането й</a:t>
            </a:r>
            <a:endParaRPr lang="bg-BG" sz="1800" dirty="0"/>
          </a:p>
          <a:p>
            <a:pPr>
              <a:buFont typeface="Wingdings" pitchFamily="2" charset="2"/>
              <a:buChar char="ü"/>
            </a:pPr>
            <a:r>
              <a:rPr lang="bg-BG" sz="1400" dirty="0" smtClean="0"/>
              <a:t>Не се постига ефективно приложение и на възможностите на ЕС в управлението на конфликти, които са заложени в Петерсбергските задачи.</a:t>
            </a: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298071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Последващо развитие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bg-BG" sz="2000" b="1" dirty="0" smtClean="0"/>
              <a:t>Договорът от Ница</a:t>
            </a:r>
            <a:r>
              <a:rPr lang="bg-BG" sz="2000" dirty="0" smtClean="0"/>
              <a:t> (2001/2003 г.):</a:t>
            </a:r>
          </a:p>
          <a:p>
            <a:pPr>
              <a:buFont typeface="Wingdings" pitchFamily="2" charset="2"/>
              <a:buChar char="v"/>
            </a:pPr>
            <a:endParaRPr lang="bg-BG" sz="18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Допълнителен импулс в изграждането на ОВППС и ЕПСО </a:t>
            </a:r>
          </a:p>
          <a:p>
            <a:pPr>
              <a:buFont typeface="Wingdings" pitchFamily="2" charset="2"/>
              <a:buChar char="v"/>
            </a:pPr>
            <a:endParaRPr lang="bg-BG" sz="8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Цели </a:t>
            </a:r>
            <a:r>
              <a:rPr lang="bg-BG" sz="1800" b="1" i="1" dirty="0" smtClean="0"/>
              <a:t>адаптирането на ЕС в международната политика</a:t>
            </a:r>
            <a:r>
              <a:rPr lang="bg-BG" sz="1800" dirty="0" smtClean="0"/>
              <a:t>, като се отчитат новите реалности и нарасналото му значение:</a:t>
            </a:r>
          </a:p>
          <a:p>
            <a:pPr>
              <a:buFont typeface="Wingdings" pitchFamily="2" charset="2"/>
              <a:buChar char="ü"/>
            </a:pPr>
            <a:endParaRPr lang="bg-BG" sz="800" dirty="0" smtClean="0"/>
          </a:p>
          <a:p>
            <a:pPr>
              <a:buFont typeface="Wingdings" pitchFamily="2" charset="2"/>
              <a:buChar char="ü"/>
            </a:pPr>
            <a:r>
              <a:rPr lang="bg-BG" sz="1600" dirty="0" smtClean="0"/>
              <a:t>налагат по-голяма гъвкавост и повече ефективност, затова се въвежда </a:t>
            </a:r>
            <a:r>
              <a:rPr lang="bg-BG" sz="1600" i="1" dirty="0" smtClean="0"/>
              <a:t>възможност за избор с квалифицирано мнозинство</a:t>
            </a:r>
            <a:r>
              <a:rPr lang="bg-BG" sz="1600" dirty="0" smtClean="0"/>
              <a:t> на специалните пратеници на ЕС по въпросите на ОВППС и ЕПСО. ( В случай на възражение – единодушие)</a:t>
            </a:r>
          </a:p>
          <a:p>
            <a:pPr>
              <a:buFont typeface="Wingdings" pitchFamily="2" charset="2"/>
              <a:buChar char="ü"/>
            </a:pPr>
            <a:endParaRPr lang="bg-BG" sz="800" dirty="0" smtClean="0"/>
          </a:p>
          <a:p>
            <a:pPr>
              <a:buFont typeface="Wingdings" pitchFamily="2" charset="2"/>
              <a:buChar char="ü"/>
            </a:pPr>
            <a:r>
              <a:rPr lang="bg-BG" sz="1600" dirty="0" smtClean="0"/>
              <a:t>решенията за </a:t>
            </a:r>
            <a:r>
              <a:rPr lang="bg-BG" sz="1600" i="1" u="sng" dirty="0" smtClean="0"/>
              <a:t>обща позиция или общо действие </a:t>
            </a:r>
            <a:r>
              <a:rPr lang="bg-BG" sz="1600" dirty="0" smtClean="0"/>
              <a:t>се вземат с квалифицирано мнозинство от Съвета на министрите</a:t>
            </a:r>
          </a:p>
          <a:p>
            <a:pPr>
              <a:buFont typeface="Wingdings" pitchFamily="2" charset="2"/>
              <a:buChar char="ü"/>
            </a:pPr>
            <a:endParaRPr lang="bg-BG" sz="800" dirty="0" smtClean="0"/>
          </a:p>
          <a:p>
            <a:pPr>
              <a:buFont typeface="Wingdings" pitchFamily="2" charset="2"/>
              <a:buChar char="ü"/>
            </a:pPr>
            <a:r>
              <a:rPr lang="bg-BG" sz="1600" dirty="0" smtClean="0"/>
              <a:t> у</a:t>
            </a:r>
            <a:r>
              <a:rPr lang="bg-BG" sz="1600" i="1" dirty="0" smtClean="0"/>
              <a:t>твърждават промени в посока на „засиленото сътрудничество”</a:t>
            </a:r>
            <a:r>
              <a:rPr lang="bg-BG" sz="1600" dirty="0" smtClean="0"/>
              <a:t> между държавите членки на ЕС, при изпълнение на съвместни действия или общи позиции :</a:t>
            </a:r>
          </a:p>
          <a:p>
            <a:pPr>
              <a:buFont typeface="Wingdings" pitchFamily="2" charset="2"/>
              <a:buChar char="§"/>
            </a:pPr>
            <a:endParaRPr lang="bg-BG" sz="800" dirty="0" smtClean="0"/>
          </a:p>
          <a:p>
            <a:pPr>
              <a:buFont typeface="Wingdings" pitchFamily="2" charset="2"/>
              <a:buChar char="§"/>
            </a:pPr>
            <a:r>
              <a:rPr lang="bg-BG" sz="1400" dirty="0" smtClean="0"/>
              <a:t>цели да се установят по-тесни отношения между различните групи държави(не всички участват в засиленото сътрудничество) и същевременно по ефективно да се реализира политиката на ЕС</a:t>
            </a: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20222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Последващо развитие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bg-BG" sz="2400" dirty="0" smtClean="0"/>
              <a:t>В рамките на ЕПСО :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бавно се обогатяват някои от неговите измерения и се търси съвместяване на ангажиментите на НАТО и ЗЕС при управление на конфликти</a:t>
            </a:r>
          </a:p>
          <a:p>
            <a:pPr>
              <a:buFont typeface="Wingdings" pitchFamily="2" charset="2"/>
              <a:buChar char="v"/>
            </a:pPr>
            <a:endParaRPr lang="bg-BG" sz="1000" i="1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нови правни положения в ЕПСО – институционализиране чрез </a:t>
            </a:r>
            <a:r>
              <a:rPr lang="bg-BG" sz="1800" b="1" i="1" dirty="0" smtClean="0"/>
              <a:t>Комитет по политиката и сигурността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най-вече положението на ЗЕС в европейската архитектура за сигурност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отмяна на разпоредбите от ДЕС, след като ЗЕС се влива в ЕС: търси се определяне на ролята и влиянието на НАТО в европейската сигурност.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още през 2003г. е възприет </a:t>
            </a:r>
            <a:r>
              <a:rPr lang="bg-BG" sz="1800" b="1" i="1" dirty="0" smtClean="0"/>
              <a:t>механизмът „Берлин плюс”</a:t>
            </a:r>
            <a:r>
              <a:rPr lang="bg-BG" sz="1800" dirty="0" smtClean="0"/>
              <a:t>, който дава достъп на ЕС до ресурсите на НАТО</a:t>
            </a:r>
            <a:endParaRPr lang="bg-BG" sz="2000" dirty="0"/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през 2004г. е създадена </a:t>
            </a:r>
            <a:r>
              <a:rPr lang="bg-BG" sz="1800" b="1" i="1" dirty="0" smtClean="0"/>
              <a:t>Европейска агенция по отбрана</a:t>
            </a:r>
            <a:r>
              <a:rPr lang="bg-BG" sz="1800" dirty="0" smtClean="0"/>
              <a:t>, със седалище в Брюксел, оглавявана от Х.Солана. </a:t>
            </a:r>
          </a:p>
          <a:p>
            <a:pPr>
              <a:buFont typeface="Wingdings" pitchFamily="2" charset="2"/>
              <a:buChar char="v"/>
            </a:pPr>
            <a:endParaRPr lang="bg-BG" sz="2000" dirty="0" smtClean="0"/>
          </a:p>
          <a:p>
            <a:pPr>
              <a:buFont typeface="Wingdings" pitchFamily="2" charset="2"/>
              <a:buChar char="v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856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Последващо развитие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bg-BG" sz="2400" b="1" i="1" dirty="0" smtClean="0"/>
              <a:t>Европейска стратегия за сигурност</a:t>
            </a:r>
            <a:r>
              <a:rPr lang="bg-BG" sz="2400" dirty="0" smtClean="0"/>
              <a:t> 2003 г.: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изработена под ръководството на Х.Солана и е приета като официална доктрина на ЕС през декември 2003г. 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определят глобалните заплахи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утвърждава се „всеобхватния подход” като предпочитан от европейските страни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прокламира се взаимодействието между съществуващите международни организации като алтернативен подход на неформалните „коалиции на желаещи”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подчертава и ангажирането на ЕС в съседните райони – Западните Балкани, Средиземноморието, Черноморско-каспийската зона, предимно чрез превенция на кризисните ситуации</a:t>
            </a:r>
            <a:r>
              <a:rPr lang="bg-BG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426638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bg-BG" sz="2800" dirty="0" smtClean="0"/>
              <a:t>Последващо развитие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bg-BG" sz="2400" dirty="0" smtClean="0"/>
              <a:t>Работата на </a:t>
            </a:r>
            <a:r>
              <a:rPr lang="bg-BG" sz="2400" b="1" dirty="0" smtClean="0"/>
              <a:t>Конвента:</a:t>
            </a:r>
          </a:p>
          <a:p>
            <a:pPr>
              <a:buFont typeface="Wingdings" pitchFamily="2" charset="2"/>
              <a:buChar char="v"/>
            </a:pPr>
            <a:endParaRPr lang="bg-BG" sz="14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в периода 2004-2006г. се опитва да изработи Европейска конституция:</a:t>
            </a:r>
          </a:p>
          <a:p>
            <a:pPr>
              <a:buFont typeface="Wingdings" pitchFamily="2" charset="2"/>
              <a:buChar char="v"/>
            </a:pPr>
            <a:endParaRPr lang="bg-BG" sz="1400" dirty="0" smtClean="0"/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решение за създаване на Дипломатическа служба</a:t>
            </a:r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На разположение на Министър на външните работи на ЕС</a:t>
            </a:r>
          </a:p>
          <a:p>
            <a:pPr>
              <a:buFont typeface="Wingdings" pitchFamily="2" charset="2"/>
              <a:buChar char="Ø"/>
            </a:pPr>
            <a:endParaRPr lang="bg-BG" sz="1400" dirty="0" smtClean="0"/>
          </a:p>
          <a:p>
            <a:pPr>
              <a:buFont typeface="Wingdings" pitchFamily="2" charset="2"/>
              <a:buChar char="Ø"/>
            </a:pPr>
            <a:r>
              <a:rPr lang="bg-BG" sz="1800" dirty="0" smtClean="0"/>
              <a:t>Не се постига съгласие обаче за създаване на </a:t>
            </a:r>
            <a:r>
              <a:rPr lang="bg-BG" sz="1800" i="1" dirty="0" smtClean="0"/>
              <a:t>общи дипломатически мисии </a:t>
            </a:r>
          </a:p>
          <a:p>
            <a:pPr>
              <a:buFont typeface="Wingdings" pitchFamily="2" charset="2"/>
              <a:buChar char="Ø"/>
            </a:pPr>
            <a:endParaRPr lang="bg-BG" sz="1400" dirty="0" smtClean="0"/>
          </a:p>
          <a:p>
            <a:pPr>
              <a:buFont typeface="Wingdings" pitchFamily="2" charset="2"/>
              <a:buChar char="Ø"/>
            </a:pPr>
            <a:r>
              <a:rPr lang="bg-BG" sz="1800" dirty="0" smtClean="0"/>
              <a:t>Засилване на съпротивата от страна на нац.  държави - р</a:t>
            </a:r>
            <a:r>
              <a:rPr lang="ru-RU" sz="1800" dirty="0" smtClean="0"/>
              <a:t>еферендумите във Франция и Холандия отхвърлят ратификацията на Конституционния договор. 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30581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Последващо развитие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Лисабонски договор </a:t>
            </a:r>
            <a:r>
              <a:rPr lang="ru-RU" sz="2000" dirty="0" smtClean="0"/>
              <a:t>2007г. : умора в интеграцията и разширяването/ водеща линия: балансиране на интересите на общността и държавите членки:</a:t>
            </a:r>
          </a:p>
          <a:p>
            <a:pPr>
              <a:buFont typeface="Wingdings" pitchFamily="2" charset="2"/>
              <a:buChar char="v"/>
            </a:pPr>
            <a:endParaRPr lang="ru-RU" sz="8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още</a:t>
            </a:r>
            <a:r>
              <a:rPr lang="ru-RU" sz="1800" dirty="0" smtClean="0"/>
              <a:t> по-прецизно прилагане на принципа на субсидиарността</a:t>
            </a:r>
          </a:p>
          <a:p>
            <a:pPr>
              <a:buFont typeface="Wingdings" pitchFamily="2" charset="2"/>
              <a:buChar char="v"/>
            </a:pPr>
            <a:endParaRPr lang="bg-BG" sz="18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остава решението за Дипломатическа служба, която да е на разположение на Европейският министър на външните работи</a:t>
            </a:r>
          </a:p>
          <a:p>
            <a:pPr>
              <a:buFont typeface="Wingdings" pitchFamily="2" charset="2"/>
              <a:buChar char="v"/>
            </a:pPr>
            <a:endParaRPr lang="bg-BG" sz="1800" dirty="0" smtClean="0"/>
          </a:p>
          <a:p>
            <a:pPr>
              <a:buFont typeface="Wingdings" pitchFamily="2" charset="2"/>
              <a:buChar char="v"/>
            </a:pPr>
            <a:r>
              <a:rPr lang="bg-BG" sz="1800" dirty="0" smtClean="0"/>
              <a:t>самият пост на министъра  - </a:t>
            </a:r>
            <a:r>
              <a:rPr lang="bg-BG" sz="1800" b="1" i="1" dirty="0" smtClean="0"/>
              <a:t>Върховен представител по общата външна политика и политиката за сигурност:</a:t>
            </a:r>
          </a:p>
          <a:p>
            <a:pPr>
              <a:buFont typeface="Wingdings" pitchFamily="2" charset="2"/>
              <a:buChar char="ü"/>
            </a:pPr>
            <a:endParaRPr lang="bg-BG" sz="1000" dirty="0" smtClean="0"/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Постът съществува още от ДЕС Амстердам</a:t>
            </a:r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Новото - част от състава на Европейската комисия и е неин заместник председател</a:t>
            </a:r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Новото – в поста се съчетават правомощия в наднационалната сфера (ЕК) с външната политика (ОВППС)</a:t>
            </a:r>
            <a:endParaRPr lang="bg-BG" sz="1600" i="1" dirty="0"/>
          </a:p>
        </p:txBody>
      </p:sp>
    </p:spTree>
    <p:extLst>
      <p:ext uri="{BB962C8B-B14F-4D97-AF65-F5344CB8AC3E}">
        <p14:creationId xmlns:p14="http://schemas.microsoft.com/office/powerpoint/2010/main" val="42270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Последващо развитие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bg-BG" sz="2400" dirty="0" smtClean="0"/>
              <a:t>Нова правна уредба, която да подобри фактическото приложение на ОВППС:</a:t>
            </a:r>
          </a:p>
          <a:p>
            <a:pPr>
              <a:buFont typeface="Wingdings" pitchFamily="2" charset="2"/>
              <a:buChar char="v"/>
            </a:pPr>
            <a:endParaRPr lang="bg-BG" sz="1200" dirty="0" smtClean="0"/>
          </a:p>
          <a:p>
            <a:pPr>
              <a:buFont typeface="Wingdings" pitchFamily="2" charset="2"/>
              <a:buChar char="v"/>
            </a:pPr>
            <a:r>
              <a:rPr lang="bg-BG" sz="2100" dirty="0" smtClean="0"/>
              <a:t>Нов термин “външна дейност”: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/>
              <a:t>Чл. 46. – прави опит да дефинира правосубектността на ЕС </a:t>
            </a:r>
          </a:p>
          <a:p>
            <a:pPr>
              <a:buFont typeface="Wingdings" pitchFamily="2" charset="2"/>
              <a:buChar char="v"/>
            </a:pPr>
            <a:r>
              <a:rPr lang="bg-BG" sz="2100" dirty="0" smtClean="0"/>
              <a:t>Дефинират се три насоки на взаимодействие между страните-членки:</a:t>
            </a:r>
          </a:p>
          <a:p>
            <a:pPr>
              <a:buFont typeface="Wingdings" pitchFamily="2" charset="2"/>
              <a:buChar char="ü"/>
            </a:pPr>
            <a:endParaRPr lang="bg-BG" sz="1200" i="1" dirty="0" smtClean="0"/>
          </a:p>
          <a:p>
            <a:pPr>
              <a:buFont typeface="Wingdings" pitchFamily="2" charset="2"/>
              <a:buChar char="ü"/>
            </a:pPr>
            <a:r>
              <a:rPr lang="bg-BG" sz="1500" i="1" dirty="0" smtClean="0"/>
              <a:t>Външна дейност </a:t>
            </a:r>
          </a:p>
          <a:p>
            <a:pPr>
              <a:buFont typeface="Wingdings" pitchFamily="2" charset="2"/>
              <a:buChar char="ü"/>
            </a:pPr>
            <a:r>
              <a:rPr lang="bg-BG" sz="1500" i="1" dirty="0" smtClean="0"/>
              <a:t>ОВППС – не се предоставят нови правомощия на Комисията или Парламента.</a:t>
            </a:r>
          </a:p>
          <a:p>
            <a:pPr>
              <a:buFont typeface="Wingdings" pitchFamily="2" charset="2"/>
              <a:buChar char="ü"/>
            </a:pPr>
            <a:r>
              <a:rPr lang="bg-BG" sz="1500" i="1" dirty="0" smtClean="0"/>
              <a:t>ЕПСО – ОПСО – трансформирана в Обща Политика за сигурност и отбрана.</a:t>
            </a:r>
          </a:p>
          <a:p>
            <a:pPr>
              <a:buFont typeface="Wingdings" pitchFamily="2" charset="2"/>
              <a:buChar char="Ø"/>
            </a:pPr>
            <a:endParaRPr lang="bg-BG" sz="1200" dirty="0" smtClean="0"/>
          </a:p>
          <a:p>
            <a:pPr>
              <a:buFont typeface="Wingdings" pitchFamily="2" charset="2"/>
              <a:buChar char="Ø"/>
            </a:pPr>
            <a:r>
              <a:rPr lang="bg-BG" sz="2000" dirty="0" smtClean="0"/>
              <a:t>ЕПСО – ОПСО се дефинира като неделима част от външната политика и политиката за сигурност и се прави акцент върху необходимостта от създаване на европейски въоръжени сили, за изпълнение на т.нар. Петербергски мисии. 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0171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200" dirty="0" smtClean="0"/>
              <a:t>Динамика в международната среда и шансове</a:t>
            </a:r>
            <a:endParaRPr lang="bg-BG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3264"/>
          </a:xfrm>
        </p:spPr>
        <p:txBody>
          <a:bodyPr/>
          <a:lstStyle/>
          <a:p>
            <a:r>
              <a:rPr lang="bg-BG" sz="1800" dirty="0" smtClean="0"/>
              <a:t>Непосредствено след 1945 г. – сигурност.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1800" dirty="0" smtClean="0"/>
          </a:p>
          <a:p>
            <a:r>
              <a:rPr lang="bg-BG" sz="1800" dirty="0" smtClean="0"/>
              <a:t>Края на 60-те г. на 20 в. – апогей на противопоставянето между САЩ и СССР</a:t>
            </a:r>
          </a:p>
          <a:p>
            <a:endParaRPr lang="bg-BG" sz="1800" dirty="0" smtClean="0"/>
          </a:p>
          <a:p>
            <a:r>
              <a:rPr lang="bg-BG" sz="1800" dirty="0" smtClean="0"/>
              <a:t>80-те г. на 20 в.  - задълбочаване на интеграцията и ново противопоставяне между Изтока и Запада.</a:t>
            </a:r>
          </a:p>
          <a:p>
            <a:endParaRPr lang="bg-BG" sz="1800" dirty="0" smtClean="0"/>
          </a:p>
          <a:p>
            <a:r>
              <a:rPr lang="bg-BG" sz="1800" dirty="0" smtClean="0"/>
              <a:t>Непосредствено след 1989 г. – разпадът на двуполюсния свят</a:t>
            </a:r>
          </a:p>
          <a:p>
            <a:endParaRPr lang="bg-BG" sz="1800" dirty="0" smtClean="0"/>
          </a:p>
          <a:p>
            <a:r>
              <a:rPr lang="bg-BG" sz="1800" dirty="0" smtClean="0"/>
              <a:t>След 2001 – 2003 г. : нови заплахи за сигурността </a:t>
            </a:r>
          </a:p>
          <a:p>
            <a:endParaRPr lang="bg-BG" sz="1800" dirty="0"/>
          </a:p>
          <a:p>
            <a:r>
              <a:rPr lang="bg-BG" sz="1800" dirty="0" smtClean="0"/>
              <a:t>След 2008 г. нарастваща конфронтация в МО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18764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Последващо развитие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bg-BG" sz="2000" dirty="0" smtClean="0"/>
              <a:t>Въвеждат се </a:t>
            </a:r>
            <a:r>
              <a:rPr lang="bg-BG" sz="2000" i="1" dirty="0" smtClean="0"/>
              <a:t>нови механизми и правни фигури</a:t>
            </a:r>
            <a:r>
              <a:rPr lang="bg-BG" sz="2000" dirty="0" smtClean="0"/>
              <a:t>, свързани с външната политика на Съюза:</a:t>
            </a:r>
          </a:p>
          <a:p>
            <a:pPr>
              <a:buFont typeface="Wingdings" pitchFamily="2" charset="2"/>
              <a:buChar char="v"/>
            </a:pPr>
            <a:endParaRPr lang="ru-RU" sz="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постоянен </a:t>
            </a:r>
            <a:r>
              <a:rPr lang="ru-RU" sz="1800" b="1" u="sng" dirty="0" smtClean="0"/>
              <a:t>Председател на Европейския съвет</a:t>
            </a:r>
            <a:r>
              <a:rPr lang="ru-RU" sz="1800" b="1" dirty="0" smtClean="0"/>
              <a:t>:</a:t>
            </a:r>
          </a:p>
          <a:p>
            <a:pPr>
              <a:buFont typeface="Wingdings" pitchFamily="2" charset="2"/>
              <a:buChar char="ü"/>
            </a:pPr>
            <a:endParaRPr lang="bg-BG" sz="800" i="1" dirty="0" smtClean="0"/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има мандат от 2 години и половина, с възможност за удължаване само веднъж</a:t>
            </a:r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по-голяма устойчивост във външната политика на ЕС</a:t>
            </a:r>
          </a:p>
          <a:p>
            <a:pPr>
              <a:buFont typeface="Wingdings" pitchFamily="2" charset="2"/>
              <a:buChar char="ü"/>
            </a:pPr>
            <a:r>
              <a:rPr lang="bg-BG" sz="1600" i="1" dirty="0" smtClean="0"/>
              <a:t>Допълва се от практика на Председателството, което се сменя на ротационен принцип на 6 месеца</a:t>
            </a:r>
            <a:endParaRPr lang="ru-RU" sz="1600" b="1" i="1" dirty="0" smtClean="0"/>
          </a:p>
          <a:p>
            <a:pPr>
              <a:buFont typeface="Wingdings" pitchFamily="2" charset="2"/>
              <a:buChar char="v"/>
            </a:pPr>
            <a:endParaRPr lang="ru-RU" sz="8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Създава се и </a:t>
            </a:r>
            <a:r>
              <a:rPr lang="ru-RU" sz="1800" b="1" u="sng" dirty="0" smtClean="0"/>
              <a:t>Европейска служба за външна политика:</a:t>
            </a:r>
          </a:p>
          <a:p>
            <a:pPr>
              <a:buFont typeface="Wingdings" pitchFamily="2" charset="2"/>
              <a:buChar char="ü"/>
            </a:pPr>
            <a:endParaRPr lang="ru-RU" sz="8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работи в сътрудничество с дипломатическите служби на държавите членки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подпомага Върховния представител при осъществяване на неговите пълномощия</a:t>
            </a:r>
          </a:p>
          <a:p>
            <a:pPr>
              <a:buFont typeface="Wingdings" pitchFamily="2" charset="2"/>
              <a:buChar char="v"/>
            </a:pPr>
            <a:endParaRPr lang="ru-RU" sz="1400" b="1" i="1" dirty="0" smtClean="0"/>
          </a:p>
          <a:p>
            <a:pPr>
              <a:buFont typeface="Wingdings" pitchFamily="2" charset="2"/>
              <a:buChar char="v"/>
            </a:pPr>
            <a:r>
              <a:rPr lang="ru-RU" sz="1800" b="1" i="1" dirty="0" smtClean="0"/>
              <a:t>клауза за солидарност:</a:t>
            </a:r>
          </a:p>
          <a:p>
            <a:pPr>
              <a:buFont typeface="Wingdings" pitchFamily="2" charset="2"/>
              <a:buChar char="ü"/>
            </a:pPr>
            <a:endParaRPr lang="ru-RU" sz="8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дава възможност за общо действие от страна на държавите членки, когато са изправени пред терористично нападение или природно бедствие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държавите членки следва да оказват незабавна помощ в случай на въоръжено нападение на страна членка на ЕС</a:t>
            </a:r>
            <a:endParaRPr lang="bg-BG" sz="1400" i="1" dirty="0"/>
          </a:p>
        </p:txBody>
      </p:sp>
    </p:spTree>
    <p:extLst>
      <p:ext uri="{BB962C8B-B14F-4D97-AF65-F5344CB8AC3E}">
        <p14:creationId xmlns:p14="http://schemas.microsoft.com/office/powerpoint/2010/main" val="29248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03" y="116632"/>
            <a:ext cx="7055380" cy="960058"/>
          </a:xfrm>
        </p:spPr>
        <p:txBody>
          <a:bodyPr/>
          <a:lstStyle/>
          <a:p>
            <a:pPr algn="ctr"/>
            <a:r>
              <a:rPr lang="bg-BG" sz="2800" dirty="0" smtClean="0"/>
              <a:t>Последващо развитие</a:t>
            </a:r>
            <a:endParaRPr lang="de-D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424936" cy="5616624"/>
          </a:xfrm>
        </p:spPr>
        <p:txBody>
          <a:bodyPr/>
          <a:lstStyle/>
          <a:p>
            <a:r>
              <a:rPr lang="bg-BG" dirty="0" smtClean="0"/>
              <a:t>След 2008 г. ЕС постепенно започва да губи възможности за адекватна реакция в международната среда: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400" dirty="0" smtClean="0"/>
              <a:t>Значима промяна в международната среда: нарастваща конфронтация, преструктуриране на международния ред (активиране на конфликти, поява на нови конфликти, чрез които други актьори в МО се стремят да заемат нови позиции в световната политика)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400" dirty="0" smtClean="0"/>
              <a:t>Вътрешни проблеми пред ЕС – центробежни сили (</a:t>
            </a:r>
            <a:r>
              <a:rPr lang="bg-BG" sz="1400" dirty="0" err="1" smtClean="0"/>
              <a:t>Брекзит</a:t>
            </a:r>
            <a:r>
              <a:rPr lang="bg-BG" sz="1400" dirty="0" smtClean="0"/>
              <a:t>), нужда от реформи във всички сфери и политики на Съюза.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bg-BG" sz="2400" dirty="0" smtClean="0"/>
              <a:t>2016 г.: Глобална стратегия за външна политика и политика за сигурност на Европейския съюз: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400" dirty="0" smtClean="0"/>
              <a:t>Вторият значим стратегически документ на ЕС в сферата на ВП и отбраната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400" dirty="0" smtClean="0"/>
              <a:t>Опит да се дефинира по-ефективен и адекватен спрямо новите условия в международната среда подход на ЕС.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400" dirty="0" smtClean="0"/>
              <a:t>2017 г.: План за изпълнение на стратегията и въвеждане на ежегоден преглед на резултатите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400" dirty="0" smtClean="0"/>
              <a:t>Все още повечето предвидени инициативи и промени остават на ниво обсъждане и дискусии. </a:t>
            </a:r>
          </a:p>
          <a:p>
            <a:pPr>
              <a:buFont typeface="Wingdings" panose="05000000000000000000" pitchFamily="2" charset="2"/>
              <a:buChar char="v"/>
            </a:pP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958411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837" y="116632"/>
            <a:ext cx="7055380" cy="888050"/>
          </a:xfrm>
        </p:spPr>
        <p:txBody>
          <a:bodyPr/>
          <a:lstStyle/>
          <a:p>
            <a:r>
              <a:rPr lang="bg-BG" sz="4400" dirty="0"/>
              <a:t>Последващо развитие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1340769"/>
            <a:ext cx="7992772" cy="4907638"/>
          </a:xfrm>
        </p:spPr>
        <p:txBody>
          <a:bodyPr/>
          <a:lstStyle/>
          <a:p>
            <a:r>
              <a:rPr lang="bg-BG" dirty="0" smtClean="0"/>
              <a:t>Принципната философия на Глобалната стратегия: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600" dirty="0" smtClean="0"/>
              <a:t>Продължава логиката на Стратегията от 2003 г.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600" dirty="0" smtClean="0"/>
              <a:t>Откроява акцентът на ЕС върху цялостен и координиран подход по отношение въпроси като сигурността: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400" dirty="0" smtClean="0"/>
              <a:t>на базата на международното право (ООН);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400" dirty="0" smtClean="0"/>
              <a:t> във взаимодействие с всички други актьори в международната среда (координация и взаимодействие);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400" dirty="0" smtClean="0"/>
              <a:t>чрез инструменти на търговия, подпомагане на развитието, разпространение на демокрацията, защита на човешките права и др.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600" dirty="0" smtClean="0"/>
              <a:t>Необходимост от по-гъвкави ефективен ЕС: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200" dirty="0" smtClean="0"/>
              <a:t>Засилване на отбранителния потенциал на ЕС (запазване на връзката с НАТО), по-ефикасно използване на ресурсите, развитие на собствен отбранителен индустриален и производствен комплекс.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200" dirty="0" smtClean="0"/>
              <a:t>Промяна в процедурите на взимане на решение по отношение на ОВППС и ОПСО – искане за квалифицирано мнозинство.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1200" dirty="0" smtClean="0"/>
              <a:t>Изграждане на по-значими способности за управление и регулиране на кризи (собствен военен потенциал и засилено сътрудничество с НАТО)</a:t>
            </a:r>
          </a:p>
          <a:p>
            <a:pPr>
              <a:buFont typeface="Wingdings" panose="05000000000000000000" pitchFamily="2" charset="2"/>
              <a:buChar char="ü"/>
            </a:pP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404253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4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 smtClean="0"/>
              <a:t>Еволюция на способностите на ЕО/ЕС да действа и присъства в международната среда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7715200" cy="4475590"/>
          </a:xfrm>
        </p:spPr>
        <p:txBody>
          <a:bodyPr>
            <a:normAutofit/>
          </a:bodyPr>
          <a:lstStyle/>
          <a:p>
            <a:r>
              <a:rPr lang="bg-BG" dirty="0" smtClean="0"/>
              <a:t>Ясно разграничени етапи в еволюцията:</a:t>
            </a:r>
          </a:p>
          <a:p>
            <a:pPr>
              <a:buFont typeface="Calibri" pitchFamily="34" charset="0"/>
              <a:buAutoNum type="arabicPeriod"/>
            </a:pPr>
            <a:endParaRPr lang="bg-BG" sz="2000" i="1" dirty="0" smtClean="0"/>
          </a:p>
          <a:p>
            <a:pPr>
              <a:buFont typeface="Calibri" pitchFamily="34" charset="0"/>
              <a:buAutoNum type="arabicPeriod"/>
            </a:pPr>
            <a:r>
              <a:rPr lang="bg-BG" sz="2000" i="1" dirty="0" smtClean="0"/>
              <a:t>Начален етап и развитие на Европейско политическо сътрудничество във външната политика (ЕПС)</a:t>
            </a:r>
          </a:p>
          <a:p>
            <a:pPr>
              <a:buFont typeface="Calibri" pitchFamily="34" charset="0"/>
              <a:buAutoNum type="arabicPeriod"/>
            </a:pPr>
            <a:endParaRPr lang="bg-BG" sz="2000" i="1" dirty="0" smtClean="0"/>
          </a:p>
          <a:p>
            <a:pPr>
              <a:buFont typeface="Calibri" pitchFamily="34" charset="0"/>
              <a:buAutoNum type="arabicPeriod"/>
            </a:pPr>
            <a:r>
              <a:rPr lang="bg-BG" sz="2000" i="1" dirty="0" smtClean="0"/>
              <a:t>Институционализация на ЕПС</a:t>
            </a:r>
          </a:p>
          <a:p>
            <a:pPr>
              <a:buFont typeface="Calibri" pitchFamily="34" charset="0"/>
              <a:buAutoNum type="arabicPeriod"/>
            </a:pPr>
            <a:endParaRPr lang="bg-BG" sz="2000" i="1" dirty="0" smtClean="0"/>
          </a:p>
          <a:p>
            <a:pPr>
              <a:buFont typeface="Calibri" pitchFamily="34" charset="0"/>
              <a:buAutoNum type="arabicPeriod"/>
            </a:pPr>
            <a:r>
              <a:rPr lang="bg-BG" sz="2000" i="1" dirty="0" smtClean="0"/>
              <a:t>Преминаване към обща външна политика и политика за сигурност (ОВППС) и Европейска политика за сигурност и отбрана (ОПСО)</a:t>
            </a:r>
          </a:p>
          <a:p>
            <a:pPr>
              <a:buFont typeface="Calibri" pitchFamily="34" charset="0"/>
              <a:buAutoNum type="arabicPeriod"/>
            </a:pPr>
            <a:endParaRPr lang="bg-BG" sz="2000" i="1" dirty="0" smtClean="0"/>
          </a:p>
          <a:p>
            <a:pPr>
              <a:buFont typeface="Calibri" pitchFamily="34" charset="0"/>
              <a:buAutoNum type="arabicPeriod"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48457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9055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000" dirty="0"/>
              <a:t>Еволюция на способностите на ЕО/ЕС да действа и присъства в международната среда </a:t>
            </a:r>
            <a:r>
              <a:rPr lang="bg-BG" sz="2000" dirty="0" smtClean="0"/>
              <a:t> - логика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bg-BG" sz="2000" dirty="0" smtClean="0"/>
              <a:t>В рамките на европейската интеграция  политическото взаимодействие и сътрудничество се развива устойчиво и постепенно обогатява своите измерения. </a:t>
            </a:r>
          </a:p>
          <a:p>
            <a:endParaRPr lang="bg-BG" sz="2000" dirty="0" smtClean="0"/>
          </a:p>
          <a:p>
            <a:r>
              <a:rPr lang="bg-BG" sz="2000" dirty="0" smtClean="0"/>
              <a:t>Започва като координация във външната политика, след това се институциализира </a:t>
            </a:r>
          </a:p>
          <a:p>
            <a:endParaRPr lang="bg-BG" sz="2000" dirty="0" smtClean="0"/>
          </a:p>
          <a:p>
            <a:r>
              <a:rPr lang="bg-BG" sz="2000" dirty="0" smtClean="0"/>
              <a:t>Накрая преминава в обща външна политика и политика за сигурност. </a:t>
            </a:r>
          </a:p>
          <a:p>
            <a:endParaRPr lang="bg-BG" sz="2000" dirty="0" smtClean="0"/>
          </a:p>
          <a:p>
            <a:pPr>
              <a:buFont typeface="Wingdings" pitchFamily="2" charset="2"/>
              <a:buChar char="Ø"/>
            </a:pPr>
            <a:r>
              <a:rPr lang="bg-BG" sz="2000" b="1" i="1" dirty="0" smtClean="0"/>
              <a:t>Различните етапи и най-вече преходите между тях са стимулирани от динамиката на самата интеграционна общност и промените в международните отношения. </a:t>
            </a:r>
          </a:p>
        </p:txBody>
      </p:sp>
    </p:spTree>
    <p:extLst>
      <p:ext uri="{BB962C8B-B14F-4D97-AF65-F5344CB8AC3E}">
        <p14:creationId xmlns:p14="http://schemas.microsoft.com/office/powerpoint/2010/main" val="176016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44"/>
          </a:xfrm>
        </p:spPr>
        <p:txBody>
          <a:bodyPr/>
          <a:lstStyle/>
          <a:p>
            <a:pPr algn="ctr"/>
            <a:r>
              <a:rPr lang="bg-BG" sz="2400" dirty="0" smtClean="0"/>
              <a:t>От дилемата „сигурност "до началото на ЕПС във външната политика -1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2400" dirty="0" smtClean="0"/>
              <a:t>Силно влияние на нарастването на заплахите по време на кризи в епохата на Студената война</a:t>
            </a:r>
          </a:p>
          <a:p>
            <a:pPr>
              <a:buFont typeface="Wingdings" pitchFamily="2" charset="2"/>
              <a:buChar char="v"/>
            </a:pPr>
            <a:endParaRPr lang="bg-BG" sz="1000" dirty="0" smtClean="0"/>
          </a:p>
          <a:p>
            <a:pPr>
              <a:buFont typeface="Wingdings" pitchFamily="2" charset="2"/>
              <a:buChar char="v"/>
            </a:pPr>
            <a:r>
              <a:rPr lang="bg-BG" sz="2000" dirty="0" smtClean="0"/>
              <a:t>Западна Европа търси повече сигурност в рамките на </a:t>
            </a:r>
            <a:r>
              <a:rPr lang="bg-BG" sz="2000" u="sng" dirty="0" smtClean="0"/>
              <a:t>двустранни и многостранни договори</a:t>
            </a:r>
            <a:r>
              <a:rPr lang="bg-BG" sz="2000" dirty="0" smtClean="0"/>
              <a:t> за взаимна помощ с военно-политическо съдържание:</a:t>
            </a:r>
          </a:p>
          <a:p>
            <a:pPr>
              <a:buFont typeface="Wingdings" pitchFamily="2" charset="2"/>
              <a:buChar char="ü"/>
            </a:pPr>
            <a:endParaRPr lang="bg-BG" sz="1000" b="1" i="1" dirty="0" smtClean="0"/>
          </a:p>
          <a:p>
            <a:pPr>
              <a:buFont typeface="Wingdings" pitchFamily="2" charset="2"/>
              <a:buChar char="ü"/>
            </a:pPr>
            <a:r>
              <a:rPr lang="bg-BG" sz="1800" b="1" i="1" dirty="0" err="1" smtClean="0"/>
              <a:t>Дюнкерският</a:t>
            </a:r>
            <a:r>
              <a:rPr lang="bg-BG" sz="1800" b="1" i="1" dirty="0" smtClean="0"/>
              <a:t> договор</a:t>
            </a:r>
            <a:r>
              <a:rPr lang="bg-BG" sz="1800" i="1" dirty="0" smtClean="0"/>
              <a:t> (Франция и Великобритания март 1947г.)</a:t>
            </a:r>
          </a:p>
          <a:p>
            <a:pPr>
              <a:buFont typeface="Wingdings" pitchFamily="2" charset="2"/>
              <a:buChar char="ü"/>
            </a:pPr>
            <a:endParaRPr lang="bg-BG" sz="1000" b="1" i="1" dirty="0" smtClean="0"/>
          </a:p>
          <a:p>
            <a:pPr>
              <a:buFont typeface="Wingdings" pitchFamily="2" charset="2"/>
              <a:buChar char="ü"/>
            </a:pPr>
            <a:r>
              <a:rPr lang="bg-BG" sz="1800" b="1" i="1" dirty="0" smtClean="0"/>
              <a:t>Брюкселският пакт</a:t>
            </a:r>
            <a:r>
              <a:rPr lang="bg-BG" sz="1800" i="1" dirty="0" smtClean="0"/>
              <a:t> (март 1948г., присъединяват се Белгия, Холандия и Люксембург) – </a:t>
            </a:r>
            <a:r>
              <a:rPr lang="bg-BG" sz="1800" i="1" u="sng" dirty="0" smtClean="0"/>
              <a:t>Западен съюз</a:t>
            </a:r>
          </a:p>
          <a:p>
            <a:pPr>
              <a:buFont typeface="Wingdings" pitchFamily="2" charset="2"/>
              <a:buChar char="ü"/>
            </a:pPr>
            <a:endParaRPr lang="bg-BG" sz="1000" b="1" i="1" dirty="0" smtClean="0"/>
          </a:p>
          <a:p>
            <a:pPr>
              <a:buFont typeface="Wingdings" pitchFamily="2" charset="2"/>
              <a:buChar char="ü"/>
            </a:pPr>
            <a:r>
              <a:rPr lang="bg-BG" sz="1800" b="1" i="1" dirty="0" smtClean="0"/>
              <a:t>Северноатлантическия пакт</a:t>
            </a:r>
            <a:r>
              <a:rPr lang="bg-BG" sz="1800" i="1" dirty="0" smtClean="0"/>
              <a:t> и създават НАТО</a:t>
            </a:r>
            <a:r>
              <a:rPr lang="en-US" sz="1800" i="1" dirty="0" smtClean="0"/>
              <a:t> </a:t>
            </a:r>
            <a:r>
              <a:rPr lang="bg-BG" sz="1800" i="1" dirty="0" smtClean="0"/>
              <a:t>(4 април 1949г.- 10 западноевропейски държави, заедно със САЩ  и Канада)</a:t>
            </a:r>
          </a:p>
        </p:txBody>
      </p:sp>
    </p:spTree>
    <p:extLst>
      <p:ext uri="{BB962C8B-B14F-4D97-AF65-F5344CB8AC3E}">
        <p14:creationId xmlns:p14="http://schemas.microsoft.com/office/powerpoint/2010/main" val="360876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47936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/>
              <a:t>От дилемата „сигурност "до началото на ЕПС във външната политика </a:t>
            </a:r>
            <a:r>
              <a:rPr lang="bg-BG" sz="2400" dirty="0" smtClean="0"/>
              <a:t>- 2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 marL="495300" indent="-495300"/>
            <a:r>
              <a:rPr lang="bg-BG" sz="2000" dirty="0" smtClean="0"/>
              <a:t>Началото на 50-те години на ХХ век се правят първите опити за формализиране на европейското политическо сътрудничество:</a:t>
            </a:r>
          </a:p>
          <a:p>
            <a:pPr marL="495300" indent="-495300"/>
            <a:endParaRPr lang="bg-BG" sz="1000" dirty="0" smtClean="0"/>
          </a:p>
          <a:p>
            <a:pPr marL="495300" indent="-495300">
              <a:buFont typeface="Wingdings" pitchFamily="2" charset="2"/>
              <a:buChar char="v"/>
            </a:pPr>
            <a:r>
              <a:rPr lang="bg-BG" sz="1600" i="1" dirty="0" smtClean="0"/>
              <a:t>“План Плевен” (1950 г.) и договор за Европейска отбранителна общност(ЕОО – 1952 г.) – </a:t>
            </a:r>
            <a:r>
              <a:rPr lang="bg-BG" sz="1600" i="1" u="sng" dirty="0" smtClean="0"/>
              <a:t>бламиран 1954 г.</a:t>
            </a:r>
          </a:p>
          <a:p>
            <a:pPr marL="495300" indent="-495300">
              <a:buFont typeface="Wingdings" pitchFamily="2" charset="2"/>
              <a:buChar char="v"/>
            </a:pPr>
            <a:endParaRPr lang="bg-BG" sz="1000" i="1" dirty="0" smtClean="0"/>
          </a:p>
          <a:p>
            <a:pPr marL="495300" indent="-495300">
              <a:buFont typeface="Wingdings" pitchFamily="2" charset="2"/>
              <a:buChar char="v"/>
            </a:pPr>
            <a:r>
              <a:rPr lang="bg-BG" sz="1600" i="1" dirty="0" smtClean="0"/>
              <a:t>Парижки споразумения (1954 г.) и Западноевропейски съюз (ЗЕС – 1955 г. + Италия и ФРГ)</a:t>
            </a:r>
          </a:p>
          <a:p>
            <a:pPr marL="495300" indent="-495300">
              <a:buFont typeface="Wingdings" pitchFamily="2" charset="2"/>
              <a:buChar char="v"/>
            </a:pPr>
            <a:endParaRPr lang="bg-BG" sz="1000" i="1" dirty="0" smtClean="0"/>
          </a:p>
          <a:p>
            <a:pPr marL="495300" indent="-495300">
              <a:buFont typeface="Wingdings" pitchFamily="2" charset="2"/>
              <a:buChar char="v"/>
            </a:pPr>
            <a:r>
              <a:rPr lang="bg-BG" sz="1600" i="1" dirty="0" smtClean="0"/>
              <a:t>ЗЕС: военно-политически съюз за решаване на проблеми с отбраната и сигурността</a:t>
            </a:r>
            <a:r>
              <a:rPr lang="bg-BG" sz="1600" dirty="0" smtClean="0"/>
              <a:t>.</a:t>
            </a:r>
          </a:p>
          <a:p>
            <a:pPr marL="495300" indent="-495300">
              <a:buFont typeface="Wingdings" pitchFamily="2" charset="2"/>
              <a:buChar char="v"/>
            </a:pPr>
            <a:endParaRPr lang="bg-BG" sz="1000" b="1" i="1" dirty="0" smtClean="0"/>
          </a:p>
          <a:p>
            <a:pPr marL="495300" indent="-495300">
              <a:buFont typeface="Wingdings" pitchFamily="2" charset="2"/>
              <a:buChar char="v"/>
            </a:pPr>
            <a:r>
              <a:rPr lang="bg-BG" sz="1600" b="1" i="1" dirty="0" smtClean="0"/>
              <a:t>„</a:t>
            </a:r>
            <a:r>
              <a:rPr lang="bg-BG" sz="1600" i="1" dirty="0" smtClean="0"/>
              <a:t>План </a:t>
            </a:r>
            <a:r>
              <a:rPr lang="bg-BG" sz="1600" i="1" dirty="0" err="1" smtClean="0"/>
              <a:t>Фуше</a:t>
            </a:r>
            <a:r>
              <a:rPr lang="bg-BG" sz="1600" i="1" dirty="0" smtClean="0"/>
              <a:t>” 1961 г. (Берлинската криза). Идея за конфедеративна Европа (Де Гол и искане за самостоятелна Европа, конфликт с Великобритания)</a:t>
            </a:r>
          </a:p>
          <a:p>
            <a:pPr marL="495300" indent="-495300">
              <a:buFont typeface="Wingdings" pitchFamily="2" charset="2"/>
              <a:buChar char="v"/>
            </a:pPr>
            <a:r>
              <a:rPr lang="bg-BG" sz="1000" b="1" i="1" u="sng" dirty="0"/>
              <a:t>Среща в Хага 1969 г. и приемане на “доклада </a:t>
            </a:r>
            <a:r>
              <a:rPr lang="bg-BG" sz="1000" b="1" i="1" u="sng" dirty="0" err="1"/>
              <a:t>Давиньон</a:t>
            </a:r>
            <a:r>
              <a:rPr lang="bg-BG" sz="1000" b="1" i="1" u="sng" dirty="0"/>
              <a:t>” (Люксембургски доклад</a:t>
            </a:r>
            <a:r>
              <a:rPr lang="en-US" sz="1000" b="1" i="1" u="sng" dirty="0"/>
              <a:t>)</a:t>
            </a:r>
            <a:r>
              <a:rPr lang="bg-BG" sz="1000" b="1" i="1" u="sng" dirty="0"/>
              <a:t>:</a:t>
            </a:r>
          </a:p>
          <a:p>
            <a:pPr marL="495300" indent="-495300">
              <a:buFont typeface="Wingdings" pitchFamily="2" charset="2"/>
              <a:buChar char="v"/>
            </a:pPr>
            <a:endParaRPr lang="bg-BG" sz="1000" i="1" dirty="0" smtClean="0"/>
          </a:p>
          <a:p>
            <a:pPr marL="495300" indent="-495300">
              <a:buFont typeface="Wingdings" pitchFamily="2" charset="2"/>
              <a:buChar char="ü"/>
            </a:pPr>
            <a:endParaRPr lang="bg-BG" sz="1000" dirty="0" smtClean="0">
              <a:latin typeface="Arial" charset="0"/>
            </a:endParaRPr>
          </a:p>
          <a:p>
            <a:pPr marL="495300" indent="-495300">
              <a:buFont typeface="Wingdings" pitchFamily="2" charset="2"/>
              <a:buChar char="ü"/>
            </a:pPr>
            <a:r>
              <a:rPr lang="bg-BG" sz="1400" dirty="0" smtClean="0">
                <a:latin typeface="Arial" charset="0"/>
              </a:rPr>
              <a:t>Конкретни предложения за сътрудничество в областта на външната политика </a:t>
            </a:r>
          </a:p>
          <a:p>
            <a:pPr marL="495300" indent="-495300">
              <a:buFont typeface="Wingdings" pitchFamily="2" charset="2"/>
              <a:buChar char="ü"/>
            </a:pPr>
            <a:r>
              <a:rPr lang="bg-BG" sz="1400" dirty="0" smtClean="0">
                <a:latin typeface="Arial" charset="0"/>
              </a:rPr>
              <a:t>Конкретни механизми на сътрудничество</a:t>
            </a:r>
          </a:p>
        </p:txBody>
      </p:sp>
    </p:spTree>
    <p:extLst>
      <p:ext uri="{BB962C8B-B14F-4D97-AF65-F5344CB8AC3E}">
        <p14:creationId xmlns:p14="http://schemas.microsoft.com/office/powerpoint/2010/main" val="266921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81994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/>
              <a:t>От </a:t>
            </a:r>
            <a:r>
              <a:rPr lang="bg-BG" sz="2400" dirty="0" smtClean="0"/>
              <a:t>дилемата „сигурност“ до начало на ЕПС във външната политика - 3</a:t>
            </a:r>
          </a:p>
        </p:txBody>
      </p:sp>
      <p:sp>
        <p:nvSpPr>
          <p:cNvPr id="24579" name="Rectangle 3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g-BG" sz="1800" dirty="0" smtClean="0"/>
              <a:t>С приемането на “доклада </a:t>
            </a:r>
            <a:r>
              <a:rPr lang="bg-BG" sz="1800" dirty="0" err="1" smtClean="0"/>
              <a:t>Давиньон</a:t>
            </a:r>
            <a:r>
              <a:rPr lang="bg-BG" sz="1800" dirty="0" smtClean="0"/>
              <a:t>” приключва първият етап от формулирането на съюзнически ангажименти на страните от ЕО</a:t>
            </a:r>
          </a:p>
          <a:p>
            <a:pPr>
              <a:buFont typeface="Wingdings" pitchFamily="2" charset="2"/>
              <a:buChar char="Ø"/>
            </a:pPr>
            <a:endParaRPr lang="bg-BG" sz="1800" dirty="0" smtClean="0"/>
          </a:p>
          <a:p>
            <a:pPr>
              <a:buFont typeface="Wingdings" pitchFamily="2" charset="2"/>
              <a:buChar char="Ø"/>
            </a:pPr>
            <a:r>
              <a:rPr lang="bg-BG" sz="1800" dirty="0" smtClean="0"/>
              <a:t>Той е характерен с подписване на традиционни съюзи и създаване на тази база на международни организации с конкретни договорености в сферата на сигурността и отбраната.  </a:t>
            </a:r>
          </a:p>
          <a:p>
            <a:pPr>
              <a:buFont typeface="Wingdings" pitchFamily="2" charset="2"/>
              <a:buChar char="Ø"/>
            </a:pPr>
            <a:endParaRPr lang="bg-BG" sz="1800" dirty="0" smtClean="0"/>
          </a:p>
          <a:p>
            <a:pPr>
              <a:buFont typeface="Wingdings" pitchFamily="2" charset="2"/>
              <a:buChar char="Ø"/>
            </a:pPr>
            <a:r>
              <a:rPr lang="bg-BG" sz="1800" dirty="0" smtClean="0"/>
              <a:t>Въпреки това политическото сътрудничество между европейските страни няма своята институционализация и функционира изключително </a:t>
            </a:r>
            <a:r>
              <a:rPr lang="bg-BG" sz="1800" b="1" u="sng" dirty="0" smtClean="0"/>
              <a:t>на доброволна междуправителствена основа</a:t>
            </a:r>
            <a:r>
              <a:rPr lang="bg-BG" sz="1800" dirty="0" smtClean="0"/>
              <a:t>.  </a:t>
            </a:r>
          </a:p>
          <a:p>
            <a:pPr>
              <a:buFont typeface="Wingdings" pitchFamily="2" charset="2"/>
              <a:buChar char="Ø"/>
            </a:pPr>
            <a:endParaRPr lang="bg-BG" sz="1800" dirty="0" smtClean="0"/>
          </a:p>
          <a:p>
            <a:pPr>
              <a:buFont typeface="Wingdings" pitchFamily="2" charset="2"/>
              <a:buChar char="Ø"/>
            </a:pPr>
            <a:r>
              <a:rPr lang="bg-BG" sz="1800" dirty="0" smtClean="0"/>
              <a:t>Именно институционализацията и развитието на политическото сътрудничество са основната насока на развитие след срещата в Хага. </a:t>
            </a:r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115970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bg-BG" sz="2400" dirty="0" smtClean="0"/>
              <a:t>Развитие на ЕПС и институционализация - 1</a:t>
            </a:r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bg-BG" sz="2000" dirty="0" smtClean="0"/>
              <a:t>“</a:t>
            </a:r>
            <a:r>
              <a:rPr lang="bg-BG" dirty="0" smtClean="0"/>
              <a:t>Д</a:t>
            </a:r>
            <a:r>
              <a:rPr lang="bg-BG" sz="2000" dirty="0" smtClean="0"/>
              <a:t>окладът </a:t>
            </a:r>
            <a:r>
              <a:rPr lang="bg-BG" sz="2000" dirty="0" err="1" smtClean="0"/>
              <a:t>Давиньон</a:t>
            </a:r>
            <a:r>
              <a:rPr lang="bg-BG" sz="2000" dirty="0" smtClean="0"/>
              <a:t>” - първи процедури по отношение на политическото сътрудничество в сферата на външната политика: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bg-BG" sz="1000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sz="1700" dirty="0" smtClean="0"/>
              <a:t>провеждат </a:t>
            </a:r>
            <a:r>
              <a:rPr lang="bg-BG" sz="1700" i="1" u="sng" dirty="0" smtClean="0"/>
              <a:t>редовни срещи</a:t>
            </a:r>
            <a:r>
              <a:rPr lang="bg-BG" sz="1700" dirty="0" smtClean="0"/>
              <a:t> на министрите на външните работи на страните членки(най-малко два пъти годишно)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sz="1700" i="1" u="sng" dirty="0" smtClean="0"/>
              <a:t>постоянен Политически комитет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bg-BG" sz="1700" dirty="0" smtClean="0"/>
              <a:t>т.нар. </a:t>
            </a:r>
            <a:r>
              <a:rPr lang="bg-BG" sz="1700" i="1" u="sng" dirty="0" smtClean="0"/>
              <a:t>европейски кореспонденти</a:t>
            </a:r>
            <a:r>
              <a:rPr lang="bg-BG" sz="1700" dirty="0" smtClean="0"/>
              <a:t>, които са експерти от външните министерства на страните членки  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bg-BG" sz="14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bg-BG" sz="2100" dirty="0" smtClean="0"/>
              <a:t>Инструмент за </a:t>
            </a:r>
            <a:r>
              <a:rPr lang="bg-BG" sz="2100" u="sng" dirty="0" smtClean="0"/>
              <a:t>доброволна координация</a:t>
            </a:r>
            <a:r>
              <a:rPr lang="bg-BG" sz="2100" dirty="0" smtClean="0"/>
              <a:t> между държавите –членки в сферата на ВП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bg-BG" sz="2100" dirty="0" smtClean="0"/>
              <a:t>Ясно </a:t>
            </a:r>
            <a:r>
              <a:rPr lang="bg-BG" sz="2100" b="1" u="sng" dirty="0" smtClean="0"/>
              <a:t>разграничено от структурите на интеграционната общност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bg-BG" sz="2100" dirty="0" smtClean="0"/>
              <a:t>До 1986 г. европейските институции могат да участват в политическото сътрудничество: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bg-BG" sz="1000" i="1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bg-BG" sz="1700" i="1" dirty="0" smtClean="0"/>
              <a:t>Комисията със съвещателно мнение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bg-BG" sz="1700" i="1" dirty="0" smtClean="0"/>
              <a:t>Парламентът може да обсъжда външнополитически теми без право на задължаващи решения </a:t>
            </a:r>
          </a:p>
        </p:txBody>
      </p:sp>
    </p:spTree>
    <p:extLst>
      <p:ext uri="{BB962C8B-B14F-4D97-AF65-F5344CB8AC3E}">
        <p14:creationId xmlns:p14="http://schemas.microsoft.com/office/powerpoint/2010/main" val="2520657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321</TotalTime>
  <Words>3140</Words>
  <Application>Microsoft Office PowerPoint</Application>
  <PresentationFormat>On-screen Show (4:3)</PresentationFormat>
  <Paragraphs>358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Century Gothic</vt:lpstr>
      <vt:lpstr>Times New Roman</vt:lpstr>
      <vt:lpstr>Wingdings</vt:lpstr>
      <vt:lpstr>Wingdings 2</vt:lpstr>
      <vt:lpstr>Wingdings 3</vt:lpstr>
      <vt:lpstr>Ion</vt:lpstr>
      <vt:lpstr>Polb 285 ЕС в глобалната политика </vt:lpstr>
      <vt:lpstr>Позицията на ЕС в МО  </vt:lpstr>
      <vt:lpstr>Динамика в международната среда и шансове</vt:lpstr>
      <vt:lpstr>Еволюция на способностите на ЕО/ЕС да действа и присъства в международната среда </vt:lpstr>
      <vt:lpstr>Еволюция на способностите на ЕО/ЕС да действа и присъства в международната среда  - логика</vt:lpstr>
      <vt:lpstr>От дилемата „сигурност "до началото на ЕПС във външната политика -1</vt:lpstr>
      <vt:lpstr>От дилемата „сигурност "до началото на ЕПС във външната политика - 2</vt:lpstr>
      <vt:lpstr>От дилемата „сигурност“ до начало на ЕПС във външната политика - 3</vt:lpstr>
      <vt:lpstr>Развитие на ЕПС и институционализация - 1</vt:lpstr>
      <vt:lpstr>Развитие на ЕПС и институционализация - 2</vt:lpstr>
      <vt:lpstr>Развитие на ЕПС и институционализация - 3</vt:lpstr>
      <vt:lpstr>Развитие на ЕПС и институционализация - 4</vt:lpstr>
      <vt:lpstr>Развитие на ЕПС и институционализация - ЕАА</vt:lpstr>
      <vt:lpstr>Развитие на ЕПС и институционализация - ЕАА</vt:lpstr>
      <vt:lpstr>ЕЕА и ЕПС във външната политика</vt:lpstr>
      <vt:lpstr>Обща външна политика и политика за сигурност (ОВППС)</vt:lpstr>
      <vt:lpstr>Маастрихт - 1</vt:lpstr>
      <vt:lpstr>Маастрихт - 2</vt:lpstr>
      <vt:lpstr>Маастрихт - 3</vt:lpstr>
      <vt:lpstr>Маастрихт - 4</vt:lpstr>
      <vt:lpstr>ДЕС Амстердам – Промени в ОВППС и въвеждане на ЕПСО</vt:lpstr>
      <vt:lpstr>ДЕС Амстердам – Промени в ОВППС и въвеждане на ЕПСО</vt:lpstr>
      <vt:lpstr>ЕВРОПЕЙСКА ПОЛИТИКА ЗА СИГУРНОСТ И ОТБРАНА (ЕПСО)</vt:lpstr>
      <vt:lpstr>Последващо развитие</vt:lpstr>
      <vt:lpstr>Последващо развитие</vt:lpstr>
      <vt:lpstr>Последващо развитие</vt:lpstr>
      <vt:lpstr>Последващо развитие</vt:lpstr>
      <vt:lpstr>Последващо развитие</vt:lpstr>
      <vt:lpstr>Последващо развитие</vt:lpstr>
      <vt:lpstr>Последващо развитие</vt:lpstr>
      <vt:lpstr>Последващо развитие</vt:lpstr>
      <vt:lpstr>Последващо развитие</vt:lpstr>
    </vt:vector>
  </TitlesOfParts>
  <Company>NBU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POLM 063  ЕС КАТО ФАКТОР В МЕЖДУНАРОДНИТ Е ОТНОШЕНИЯ</dc:title>
  <dc:creator>User</dc:creator>
  <cp:lastModifiedBy>Office</cp:lastModifiedBy>
  <cp:revision>22</cp:revision>
  <dcterms:created xsi:type="dcterms:W3CDTF">2017-10-23T09:52:07Z</dcterms:created>
  <dcterms:modified xsi:type="dcterms:W3CDTF">2024-03-20T07:23:00Z</dcterms:modified>
</cp:coreProperties>
</file>