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92" r:id="rId5"/>
    <p:sldId id="271" r:id="rId6"/>
    <p:sldId id="269" r:id="rId7"/>
    <p:sldId id="267" r:id="rId8"/>
    <p:sldId id="273" r:id="rId9"/>
    <p:sldId id="304" r:id="rId10"/>
    <p:sldId id="305" r:id="rId11"/>
    <p:sldId id="306" r:id="rId12"/>
    <p:sldId id="278" r:id="rId13"/>
    <p:sldId id="279" r:id="rId14"/>
    <p:sldId id="280" r:id="rId15"/>
    <p:sldId id="281" r:id="rId16"/>
    <p:sldId id="283" r:id="rId17"/>
    <p:sldId id="284" r:id="rId18"/>
    <p:sldId id="285" r:id="rId19"/>
    <p:sldId id="288" r:id="rId20"/>
    <p:sldId id="307" r:id="rId21"/>
    <p:sldId id="289" r:id="rId22"/>
    <p:sldId id="308" r:id="rId23"/>
    <p:sldId id="262" r:id="rId24"/>
    <p:sldId id="258" r:id="rId25"/>
    <p:sldId id="294" r:id="rId26"/>
    <p:sldId id="295" r:id="rId27"/>
    <p:sldId id="298" r:id="rId28"/>
    <p:sldId id="299" r:id="rId29"/>
    <p:sldId id="300" r:id="rId30"/>
    <p:sldId id="301" r:id="rId31"/>
    <p:sldId id="303" r:id="rId32"/>
    <p:sldId id="261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501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100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146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95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035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30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631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163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37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665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4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09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285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40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684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25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583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129F-C9E1-49D8-8745-C47CFEF1426D}" type="datetimeFigureOut">
              <a:rPr lang="bg-BG" smtClean="0"/>
              <a:pPr/>
              <a:t>23.11.2025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4823-6A11-4142-8BC1-5CD524B55D6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2408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POLM203</a:t>
            </a:r>
            <a:r>
              <a:rPr lang="bg-BG" dirty="0" smtClean="0"/>
              <a:t> Съвременни международни проблеми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473200"/>
          </a:xfrm>
        </p:spPr>
        <p:txBody>
          <a:bodyPr/>
          <a:lstStyle/>
          <a:p>
            <a:r>
              <a:rPr lang="bg-BG" dirty="0" smtClean="0"/>
              <a:t>Тема </a:t>
            </a:r>
            <a:r>
              <a:rPr lang="en-US" dirty="0" smtClean="0"/>
              <a:t>7  </a:t>
            </a:r>
            <a:r>
              <a:rPr lang="bg-BG" dirty="0" smtClean="0"/>
              <a:t>Геополитически предизвикателства пред Европейския съюз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4892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1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r>
              <a:rPr lang="bg-BG" sz="2800" smtClean="0"/>
              <a:t>Кипър в гръцко-турските отношения</a:t>
            </a:r>
            <a:endParaRPr lang="en-US" sz="2800" smtClean="0"/>
          </a:p>
        </p:txBody>
      </p:sp>
      <p:pic>
        <p:nvPicPr>
          <p:cNvPr id="14339" name="Picture 4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7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3979" y="188640"/>
            <a:ext cx="7429499" cy="1478570"/>
          </a:xfrm>
        </p:spPr>
        <p:txBody>
          <a:bodyPr/>
          <a:lstStyle/>
          <a:p>
            <a:pPr algn="ctr"/>
            <a:r>
              <a:rPr lang="bg-BG" altLang="bg-BG" sz="2800" dirty="0" smtClean="0"/>
              <a:t>Нарастване на геополитическото значение на Турция след Студената война</a:t>
            </a:r>
            <a:endParaRPr lang="en-US" altLang="bg-BG" sz="28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11560" y="1957387"/>
            <a:ext cx="8034338" cy="490061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ДО КРАЯ НА ПЪРВОТО ДЕСЕТИЛЕТИЕ НА 21-ВИ ВЕК</a:t>
            </a:r>
          </a:p>
          <a:p>
            <a:pPr eaLnBrk="1" hangingPunct="1"/>
            <a:r>
              <a:rPr lang="bg-BG" altLang="bg-BG" dirty="0" smtClean="0"/>
              <a:t>Турция е мюсюлманска държава, която може да изнася  светски политически модел в ислямския свят.</a:t>
            </a:r>
            <a:endParaRPr lang="en-US" altLang="bg-BG" dirty="0" smtClean="0"/>
          </a:p>
          <a:p>
            <a:pPr lvl="4" eaLnBrk="1" hangingPunct="1"/>
            <a:endParaRPr lang="bg-BG" altLang="bg-BG" dirty="0" smtClean="0"/>
          </a:p>
          <a:p>
            <a:pPr eaLnBrk="1" hangingPunct="1"/>
            <a:r>
              <a:rPr lang="bg-BG" altLang="bg-BG" dirty="0" smtClean="0"/>
              <a:t>Турция има възходящо развиваща се икономика и активни външнотърговски отношения. </a:t>
            </a:r>
            <a:endParaRPr lang="en-US" altLang="bg-BG" dirty="0" smtClean="0"/>
          </a:p>
          <a:p>
            <a:pPr lvl="4" eaLnBrk="1" hangingPunct="1"/>
            <a:endParaRPr lang="bg-BG" altLang="bg-BG" dirty="0" smtClean="0"/>
          </a:p>
          <a:p>
            <a:pPr eaLnBrk="1" hangingPunct="1"/>
            <a:r>
              <a:rPr lang="bg-BG" altLang="bg-BG" dirty="0" smtClean="0"/>
              <a:t>Турция има значима армия.</a:t>
            </a:r>
          </a:p>
          <a:p>
            <a:endParaRPr lang="en-US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76974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bg-BG" altLang="bg-BG" sz="2800" smtClean="0"/>
              <a:t>Етнически групи в Турция</a:t>
            </a:r>
            <a:endParaRPr lang="en-US" altLang="bg-BG" sz="2800" smtClean="0"/>
          </a:p>
        </p:txBody>
      </p:sp>
      <p:pic>
        <p:nvPicPr>
          <p:cNvPr id="17411" name="Picture 2" descr="http://www.geocurrents.info/wp-content/uploads/2015/06/Turkey-Language-Map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642938"/>
            <a:ext cx="9167813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6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>
            <a:normAutofit fontScale="90000"/>
          </a:bodyPr>
          <a:lstStyle/>
          <a:p>
            <a:r>
              <a:rPr lang="bg-BG" altLang="bg-BG" sz="2800" smtClean="0"/>
              <a:t>Кюрдските райони в Турция и съседните държави</a:t>
            </a:r>
            <a:endParaRPr lang="en-US" altLang="bg-BG" sz="2800" smtClean="0"/>
          </a:p>
        </p:txBody>
      </p:sp>
      <p:pic>
        <p:nvPicPr>
          <p:cNvPr id="18435" name="Picture 2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50875"/>
            <a:ext cx="8715375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6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31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1438" y="0"/>
            <a:ext cx="8929687" cy="642938"/>
          </a:xfrm>
        </p:spPr>
        <p:txBody>
          <a:bodyPr>
            <a:normAutofit fontScale="90000"/>
          </a:bodyPr>
          <a:lstStyle/>
          <a:p>
            <a:r>
              <a:rPr lang="bg-BG" altLang="bg-BG" sz="2400" smtClean="0"/>
              <a:t>Нарастване на брутния вътрешен продукт през 2011-2012</a:t>
            </a:r>
            <a:endParaRPr lang="en-US" altLang="bg-BG" sz="2400" smtClean="0"/>
          </a:p>
        </p:txBody>
      </p:sp>
      <p:pic>
        <p:nvPicPr>
          <p:cNvPr id="21507" name="Picture 2" descr="https://davidruyet.files.wordpress.com/2012/02/tasas-de-crecimiento-de-las-economc3adas-previstas-en-2011-2012-como-verc3a1-algunos-van-como-mo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857250"/>
            <a:ext cx="883285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08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1520" y="285750"/>
            <a:ext cx="8401050" cy="785813"/>
          </a:xfrm>
        </p:spPr>
        <p:txBody>
          <a:bodyPr>
            <a:normAutofit/>
          </a:bodyPr>
          <a:lstStyle/>
          <a:p>
            <a:r>
              <a:rPr lang="bg-BG" altLang="bg-BG" sz="2400" dirty="0" smtClean="0"/>
              <a:t>Нарастване на брутния вътрешен продукт на Турция в първото десетилетие на 21 в.</a:t>
            </a:r>
            <a:endParaRPr lang="en-US" altLang="bg-BG" sz="2400" dirty="0" smtClean="0"/>
          </a:p>
        </p:txBody>
      </p:sp>
      <p:pic>
        <p:nvPicPr>
          <p:cNvPr id="22531" name="Picture 2" descr="http://cdncms.todayszaman.com/todayszaman/2011/06/01/grafik_news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88582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3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bg-BG" altLang="bg-BG" sz="2400" smtClean="0"/>
              <a:t>Икономически профил на Турция в сравнителен план</a:t>
            </a:r>
            <a:endParaRPr lang="en-US" altLang="bg-BG" sz="2400" smtClean="0"/>
          </a:p>
        </p:txBody>
      </p:sp>
      <p:pic>
        <p:nvPicPr>
          <p:cNvPr id="23555" name="Picture 2" descr="http://invest-ks.org/repository/images/foto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28688"/>
            <a:ext cx="84296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47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333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g-BG" altLang="bg-BG" sz="2100" dirty="0" smtClean="0"/>
              <a:t>Турция в енергийната политика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050" cy="4565650"/>
          </a:xfrm>
        </p:spPr>
        <p:txBody>
          <a:bodyPr/>
          <a:lstStyle/>
          <a:p>
            <a:pPr eaLnBrk="1" hangingPunct="1"/>
            <a:endParaRPr lang="en-US" altLang="bg-BG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85813"/>
            <a:ext cx="809625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4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dirty="0" smtClean="0"/>
              <a:t>Геополитически предизвикателства пред ЕС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713663" cy="54003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bg-BG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bg-BG" altLang="bg-BG" sz="2400" dirty="0" smtClean="0"/>
              <a:t>Те са предизвикани от други значими глобални и регионални фактори, които имат активен интерес и политики в региони, които са значими за Европейския съюз.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bg-BG" altLang="bg-BG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g-BG" altLang="bg-BG" sz="1800" dirty="0" smtClean="0"/>
              <a:t>Такива региони са Западните Балкани, </a:t>
            </a:r>
            <a:r>
              <a:rPr lang="bg-BG" altLang="bg-BG" sz="1800" dirty="0" err="1" smtClean="0"/>
              <a:t>постсъветското</a:t>
            </a:r>
            <a:r>
              <a:rPr lang="bg-BG" altLang="bg-BG" sz="1800" dirty="0" smtClean="0"/>
              <a:t> пространство (Източното партньорство) и Черноморският и Средиземноморският региони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bg-BG" altLang="bg-BG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g-BG" altLang="bg-BG" sz="1800" dirty="0" smtClean="0"/>
              <a:t>Геополитическо съперничество в тези региони има най-вече с Русия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bg-BG" altLang="bg-BG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bg-BG" altLang="bg-BG" sz="1800" dirty="0" smtClean="0"/>
              <a:t>Геополитически предизвикателства излъчват и САЩ, Турция, Китай и Саудитска Арабия</a:t>
            </a:r>
          </a:p>
        </p:txBody>
      </p:sp>
    </p:spTree>
    <p:extLst>
      <p:ext uri="{BB962C8B-B14F-4D97-AF65-F5344CB8AC3E}">
        <p14:creationId xmlns:p14="http://schemas.microsoft.com/office/powerpoint/2010/main" val="94943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50"/>
          </a:xfrm>
        </p:spPr>
        <p:txBody>
          <a:bodyPr/>
          <a:lstStyle/>
          <a:p>
            <a:r>
              <a:rPr lang="bg-BG" sz="2400" smtClean="0"/>
              <a:t>Пренос на енергопродукти от Каспийско море през Турция</a:t>
            </a:r>
            <a:endParaRPr lang="en-US" sz="2400" smtClean="0"/>
          </a:p>
        </p:txBody>
      </p:sp>
      <p:pic>
        <p:nvPicPr>
          <p:cNvPr id="26627" name="Picture 2" descr="http://cfile238.uf.daum.net/image/1157461E4B434DFD85EE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32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71525"/>
          </a:xfrm>
        </p:spPr>
        <p:txBody>
          <a:bodyPr>
            <a:normAutofit fontScale="90000"/>
          </a:bodyPr>
          <a:lstStyle/>
          <a:p>
            <a:pPr algn="ctr"/>
            <a:r>
              <a:rPr lang="bg-BG" altLang="bg-BG" sz="2400" dirty="0" smtClean="0"/>
              <a:t>Пренос на </a:t>
            </a:r>
            <a:r>
              <a:rPr lang="bg-BG" altLang="bg-BG" sz="2400" dirty="0" err="1" smtClean="0"/>
              <a:t>енергопродукти</a:t>
            </a:r>
            <a:r>
              <a:rPr lang="bg-BG" altLang="bg-BG" sz="2400" dirty="0" smtClean="0"/>
              <a:t> през Турция – първият вариант на турски поток, </a:t>
            </a:r>
            <a:br>
              <a:rPr lang="bg-BG" altLang="bg-BG" sz="2400" dirty="0" smtClean="0"/>
            </a:br>
            <a:r>
              <a:rPr lang="bg-BG" altLang="bg-BG" sz="2400" dirty="0" smtClean="0"/>
              <a:t>който не се реализира</a:t>
            </a:r>
            <a:endParaRPr lang="en-US" altLang="bg-BG" sz="2400" dirty="0" smtClean="0"/>
          </a:p>
        </p:txBody>
      </p:sp>
      <p:pic>
        <p:nvPicPr>
          <p:cNvPr id="27651" name="Picture 4" descr="https://arirusila.files.wordpress.com/2015/08/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066800"/>
            <a:ext cx="87757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01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bg-BG" sz="2800" dirty="0" smtClean="0"/>
              <a:t>Турски поток реализирания вариант</a:t>
            </a:r>
            <a:endParaRPr lang="en-US" sz="2800" dirty="0" smtClean="0"/>
          </a:p>
        </p:txBody>
      </p:sp>
      <p:sp>
        <p:nvSpPr>
          <p:cNvPr id="28675" name="AutoShape 2" descr="Резултат с изображение за maps of turkish stream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6" name="Picture 4" descr="Both parts of Turkish Stream will be ready in Dec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7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dirty="0" smtClean="0"/>
              <a:t>Източното партньорство</a:t>
            </a:r>
            <a:endParaRPr lang="bg-BG" sz="2800" dirty="0"/>
          </a:p>
        </p:txBody>
      </p:sp>
      <p:pic>
        <p:nvPicPr>
          <p:cNvPr id="30723" name="Picture 2" descr="https://upload.wikimedia.org/wikipedia/commons/thumb/0/02/EU-Eastern_Partnership.svg/680px-EU-Eastern_Partnershi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93062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96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8347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sz="2800" dirty="0" smtClean="0"/>
              <a:t>Източното партньорство – Беларус, Украйна, Грузия , Молдова, Армения, </a:t>
            </a:r>
            <a:r>
              <a:rPr lang="bg-BG" sz="2800" dirty="0" smtClean="0"/>
              <a:t>Азербайджан</a:t>
            </a:r>
            <a:endParaRPr lang="en-US" sz="2800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072093"/>
          </a:xfrm>
        </p:spPr>
        <p:txBody>
          <a:bodyPr>
            <a:normAutofit fontScale="77500" lnSpcReduction="20000"/>
          </a:bodyPr>
          <a:lstStyle/>
          <a:p>
            <a:endParaRPr lang="en-US" altLang="bg-BG" dirty="0" smtClean="0"/>
          </a:p>
          <a:p>
            <a:r>
              <a:rPr lang="bg-BG" altLang="bg-BG" sz="2000" dirty="0" smtClean="0"/>
              <a:t>Дилемата между ЕС и Евразийския съюз създава значима динамика и затруднява Източното партньорство.</a:t>
            </a:r>
          </a:p>
          <a:p>
            <a:endParaRPr lang="bg-BG" altLang="bg-BG" sz="2000" dirty="0" smtClean="0"/>
          </a:p>
          <a:p>
            <a:r>
              <a:rPr lang="bg-BG" altLang="bg-BG" sz="2000" dirty="0" smtClean="0"/>
              <a:t>В него са включени страните от Черноморския регион, защото той има стратегическо значение за контрола на Черно море и геополитическото влияние на ЕС и НАТО.</a:t>
            </a:r>
          </a:p>
          <a:p>
            <a:endParaRPr lang="bg-BG" altLang="bg-BG" sz="2000" dirty="0" smtClean="0"/>
          </a:p>
          <a:p>
            <a:r>
              <a:rPr lang="bg-BG" altLang="bg-BG" sz="2000" dirty="0" smtClean="0"/>
              <a:t>ЕС подписва Споразумения за асоцииране с Украйна, Грузия и Молдова през 2014 г.</a:t>
            </a:r>
          </a:p>
          <a:p>
            <a:endParaRPr lang="en-US" altLang="bg-BG" sz="2000" dirty="0" smtClean="0"/>
          </a:p>
          <a:p>
            <a:r>
              <a:rPr lang="bg-BG" altLang="bg-BG" sz="2000" dirty="0" smtClean="0"/>
              <a:t>Геополитическото съперничество води до Украинската криза през 2014 г.</a:t>
            </a:r>
          </a:p>
          <a:p>
            <a:endParaRPr lang="bg-BG" altLang="bg-BG" sz="2000" dirty="0" smtClean="0"/>
          </a:p>
          <a:p>
            <a:r>
              <a:rPr lang="bg-BG" altLang="bg-BG" sz="2000" dirty="0" smtClean="0"/>
              <a:t>Тя е последвана от анексията на Крим през 2016 г., която </a:t>
            </a:r>
            <a:r>
              <a:rPr lang="bg-BG" altLang="bg-BG" sz="2000" dirty="0" smtClean="0"/>
              <a:t>е насочена към утвърждаване на геополитическата </a:t>
            </a:r>
            <a:r>
              <a:rPr lang="bg-BG" altLang="bg-BG" sz="2000" dirty="0" smtClean="0"/>
              <a:t>позиция и влияние на Русия в Черноморския регион.</a:t>
            </a:r>
          </a:p>
          <a:p>
            <a:endParaRPr lang="bg-BG" alt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3253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algn="ctr">
              <a:defRPr/>
            </a:pPr>
            <a:r>
              <a:rPr lang="bg-BG" sz="2400" dirty="0" smtClean="0"/>
              <a:t>Западните Балкани – 2000 - 2020</a:t>
            </a:r>
            <a:endParaRPr lang="en-US" sz="2400" dirty="0"/>
          </a:p>
        </p:txBody>
      </p:sp>
      <p:pic>
        <p:nvPicPr>
          <p:cNvPr id="13315" name="Picture 2" descr="&amp;Rcy;&amp;iecy;&amp;zcy;&amp;ucy;&amp;lcy;&amp;tcy;&amp;acy;&amp;tcy; &amp;scy; &amp;icy;&amp;zcy;&amp;ocy;&amp;bcy;&amp;rcy;&amp;acy;&amp;zhcy;&amp;iecy;&amp;ncy;&amp;icy;&amp;iecy; &amp;zcy;&amp;acy; map of western balk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63588"/>
            <a:ext cx="771525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61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25"/>
          </a:xfrm>
        </p:spPr>
        <p:txBody>
          <a:bodyPr/>
          <a:lstStyle/>
          <a:p>
            <a:pPr algn="ctr">
              <a:defRPr/>
            </a:pPr>
            <a:r>
              <a:rPr lang="bg-BG" sz="2800" dirty="0" smtClean="0"/>
              <a:t>Западните Балкани</a:t>
            </a:r>
            <a:endParaRPr lang="en-US" sz="28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000125"/>
            <a:ext cx="8964488" cy="5380632"/>
          </a:xfrm>
        </p:spPr>
        <p:txBody>
          <a:bodyPr>
            <a:normAutofit fontScale="92500" lnSpcReduction="20000"/>
          </a:bodyPr>
          <a:lstStyle/>
          <a:p>
            <a:r>
              <a:rPr lang="bg-BG" altLang="bg-BG" sz="2000" dirty="0" smtClean="0"/>
              <a:t>Инициативата Западни Балкани, създадена през 2000 г (след войната в Косово), е свързана с  </a:t>
            </a:r>
            <a:r>
              <a:rPr lang="bg-BG" altLang="bg-BG" sz="2000" b="1" dirty="0" smtClean="0"/>
              <a:t>обособяването на нов </a:t>
            </a:r>
            <a:r>
              <a:rPr lang="bg-BG" altLang="bg-BG" sz="2000" b="1" dirty="0" err="1" smtClean="0"/>
              <a:t>субрегион</a:t>
            </a:r>
            <a:r>
              <a:rPr lang="bg-BG" altLang="bg-BG" sz="2000" dirty="0" smtClean="0"/>
              <a:t> в Югоизточна Европа</a:t>
            </a:r>
          </a:p>
          <a:p>
            <a:r>
              <a:rPr lang="bg-BG" altLang="bg-BG" sz="2000" dirty="0" smtClean="0"/>
              <a:t>Най-обобщено нейната цел, е реконструкция и стабилизация. </a:t>
            </a:r>
          </a:p>
          <a:p>
            <a:r>
              <a:rPr lang="bg-BG" altLang="bg-BG" sz="2000" dirty="0" smtClean="0"/>
              <a:t>Географският обхват – всички от бивша Югославия, без Словения, плюс Албания. </a:t>
            </a:r>
            <a:r>
              <a:rPr lang="ru-RU" altLang="bg-BG" sz="2000" dirty="0" smtClean="0"/>
              <a:t>В </a:t>
            </a:r>
            <a:r>
              <a:rPr lang="bg-BG" altLang="bg-BG" sz="2000" dirty="0" smtClean="0"/>
              <a:t>числени измерения Западните Балкани обхващат площ от 264 000 квадратни километра и население около 24 400 000 души. </a:t>
            </a:r>
          </a:p>
          <a:p>
            <a:endParaRPr lang="bg-BG" altLang="bg-BG" sz="2000" dirty="0" smtClean="0"/>
          </a:p>
          <a:p>
            <a:r>
              <a:rPr lang="bg-BG" altLang="bg-BG" sz="2000" dirty="0" smtClean="0"/>
              <a:t>Стратегията на ЕС е да се ангажира с критичната точка на сигурност в Европа в </a:t>
            </a:r>
            <a:r>
              <a:rPr lang="bg-BG" altLang="bg-BG" sz="2000" dirty="0" err="1" smtClean="0"/>
              <a:t>постконфликтния</a:t>
            </a:r>
            <a:r>
              <a:rPr lang="bg-BG" altLang="bg-BG" sz="2000" dirty="0" smtClean="0"/>
              <a:t> период, като финансира икономическото и социално “европеизиране” на страните от Западните Балкани.</a:t>
            </a:r>
          </a:p>
          <a:p>
            <a:pPr lvl="2"/>
            <a:endParaRPr lang="bg-BG" altLang="bg-BG" sz="1400" dirty="0" smtClean="0"/>
          </a:p>
          <a:p>
            <a:r>
              <a:rPr lang="bg-BG" altLang="bg-BG" sz="2000" dirty="0" smtClean="0"/>
              <a:t>С инициативата се прави опит да се преодолеят характеристиките на „наследството” и се изгражда нова същност на западната част от Балканския полуостров, като </a:t>
            </a:r>
            <a:r>
              <a:rPr lang="bg-BG" altLang="bg-BG" sz="2000" b="1" i="1" dirty="0" smtClean="0"/>
              <a:t>своеобразно европейско пространство</a:t>
            </a:r>
            <a:r>
              <a:rPr lang="bg-BG" altLang="bg-BG" sz="2000" dirty="0" smtClean="0"/>
              <a:t>.</a:t>
            </a:r>
            <a:endParaRPr lang="en-US" altLang="bg-BG" sz="2000" dirty="0" smtClean="0"/>
          </a:p>
          <a:p>
            <a:endParaRPr lang="bg-BG" altLang="bg-BG" sz="2000" dirty="0" smtClean="0"/>
          </a:p>
          <a:p>
            <a:endParaRPr lang="ru-RU" altLang="bg-BG" sz="2400" dirty="0" smtClean="0"/>
          </a:p>
          <a:p>
            <a:pPr lvl="2"/>
            <a:endParaRPr lang="ru-RU" altLang="bg-BG" sz="1600" dirty="0" smtClean="0"/>
          </a:p>
          <a:p>
            <a:endParaRPr lang="en-US" altLang="bg-BG" sz="2400" dirty="0" smtClean="0"/>
          </a:p>
          <a:p>
            <a:endParaRPr lang="en-US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96637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2400" dirty="0" smtClean="0"/>
              <a:t>Балканският коридор на бежанците активен през 2015-2016</a:t>
            </a:r>
            <a:endParaRPr lang="en-US" sz="2400" dirty="0"/>
          </a:p>
        </p:txBody>
      </p:sp>
      <p:pic>
        <p:nvPicPr>
          <p:cNvPr id="17411" name="Picture 2" descr="&amp;Rcy;&amp;iecy;&amp;zcy;&amp;ucy;&amp;lcy;&amp;tcy;&amp;acy;&amp;tcy; &amp;scy; &amp;icy;&amp;zcy;&amp;ocy;&amp;bcy;&amp;rcy;&amp;acy;&amp;zhcy;&amp;iecy;&amp;ncy;&amp;icy;&amp;iecy; &amp;zcy;&amp;acy; map of western balk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8072437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0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2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459" name="Picture 2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-30163"/>
            <a:ext cx="850106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10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bg-BG" dirty="0" smtClean="0"/>
              <a:t>Направления</a:t>
            </a:r>
            <a:endParaRPr lang="bg-B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1484784"/>
            <a:ext cx="7668840" cy="5040560"/>
          </a:xfrm>
        </p:spPr>
        <p:txBody>
          <a:bodyPr/>
          <a:lstStyle/>
          <a:p>
            <a:endParaRPr lang="bg-BG" dirty="0" smtClean="0"/>
          </a:p>
          <a:p>
            <a:r>
              <a:rPr lang="bg-BG" dirty="0" smtClean="0"/>
              <a:t>Три основни направления:</a:t>
            </a:r>
          </a:p>
          <a:p>
            <a:pPr>
              <a:buFont typeface="Wingdings" panose="05000000000000000000" pitchFamily="2" charset="2"/>
              <a:buChar char="ü"/>
            </a:pPr>
            <a:endParaRPr lang="bg-BG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 smtClean="0"/>
              <a:t>Турция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 smtClean="0"/>
              <a:t>На Изток (</a:t>
            </a:r>
            <a:r>
              <a:rPr lang="bg-BG" sz="1600" dirty="0" err="1" smtClean="0"/>
              <a:t>постсъветското</a:t>
            </a:r>
            <a:r>
              <a:rPr lang="bg-BG" sz="1600" dirty="0" smtClean="0"/>
              <a:t> пространство)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 smtClean="0"/>
              <a:t>Западните Балкани</a:t>
            </a:r>
          </a:p>
          <a:p>
            <a:endParaRPr lang="bg-BG" dirty="0" smtClean="0"/>
          </a:p>
          <a:p>
            <a:r>
              <a:rPr lang="bg-BG" dirty="0" smtClean="0"/>
              <a:t>Едно допълнително измерение: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 smtClean="0"/>
              <a:t>Средиземноморието и Северна Африка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353762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iecy;&amp;zcy;&amp;ucy;&amp;lcy;&amp;tcy;&amp;acy;&amp;tcy; &amp;scy; &amp;icy;&amp;zcy;&amp;ocy;&amp;bcy;&amp;rcy;&amp;acy;&amp;zhcy;&amp;iecy;&amp;ncy;&amp;icy;&amp;iecy; &amp;zcy;&amp;acy; map of western balk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8996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40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685800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/>
              <a:t>Процент на емигрантите в европейските държави – 2015 Г.</a:t>
            </a:r>
            <a:endParaRPr lang="en-US" sz="2000" dirty="0"/>
          </a:p>
        </p:txBody>
      </p:sp>
      <p:pic>
        <p:nvPicPr>
          <p:cNvPr id="3" name="Picture 2" descr="Резултат с изображение за map of Europe integrat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22" y="609600"/>
            <a:ext cx="9180922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88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dirty="0" smtClean="0"/>
              <a:t>Голямото бъдещо разширяване на </a:t>
            </a:r>
            <a:r>
              <a:rPr lang="bg-BG" sz="2800" smtClean="0"/>
              <a:t>ЕС ???</a:t>
            </a:r>
            <a:endParaRPr lang="bg-BG" sz="2800" dirty="0"/>
          </a:p>
        </p:txBody>
      </p:sp>
      <p:pic>
        <p:nvPicPr>
          <p:cNvPr id="34819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77716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8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449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z="2900" smtClean="0"/>
              <a:t>Същност на геополитическата оценка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7993062" cy="5040313"/>
          </a:xfrm>
        </p:spPr>
        <p:txBody>
          <a:bodyPr/>
          <a:lstStyle/>
          <a:p>
            <a:pPr eaLnBrk="1" hangingPunct="1"/>
            <a:endParaRPr lang="bg-BG" altLang="bg-BG" smtClean="0"/>
          </a:p>
          <a:p>
            <a:pPr eaLnBrk="1" hangingPunct="1"/>
            <a:r>
              <a:rPr lang="bg-BG" altLang="bg-BG" smtClean="0"/>
              <a:t>Формира се от динамиката на вътрешните и външните фактори, които определят облика на конкретно географско пространство</a:t>
            </a:r>
          </a:p>
          <a:p>
            <a:pPr eaLnBrk="1" hangingPunct="1"/>
            <a:endParaRPr lang="bg-BG" altLang="bg-BG" smtClean="0"/>
          </a:p>
          <a:p>
            <a:pPr eaLnBrk="1" hangingPunct="1"/>
            <a:r>
              <a:rPr lang="bg-BG" altLang="bg-BG" smtClean="0"/>
              <a:t>Зависи от значимостта на региона (държавата) в международната среда в конкретен исторически контекст</a:t>
            </a:r>
          </a:p>
        </p:txBody>
      </p:sp>
    </p:spTree>
    <p:extLst>
      <p:ext uri="{BB962C8B-B14F-4D97-AF65-F5344CB8AC3E}">
        <p14:creationId xmlns:p14="http://schemas.microsoft.com/office/powerpoint/2010/main" val="18887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500" smtClean="0"/>
              <a:t>Нарастване на </a:t>
            </a:r>
            <a:r>
              <a:rPr lang="bg-BG" altLang="bg-BG" sz="2800" smtClean="0"/>
              <a:t>геополитическото</a:t>
            </a:r>
            <a:r>
              <a:rPr lang="bg-BG" altLang="bg-BG" sz="2500" smtClean="0"/>
              <a:t> значение на Турция след Студената война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204864"/>
            <a:ext cx="7408333" cy="374441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bg-BG" altLang="bg-BG" sz="2400" dirty="0" smtClean="0"/>
              <a:t>Тя е държава, която има стратегическа позиция в новия център на международните отношения – Близкия Изток</a:t>
            </a:r>
          </a:p>
          <a:p>
            <a:pPr eaLnBrk="1" hangingPunct="1"/>
            <a:r>
              <a:rPr lang="bg-BG" altLang="bg-BG" sz="2400" dirty="0" smtClean="0"/>
              <a:t>Намира се в центъра на няколко важни региона – Балканите, Средна Азия (</a:t>
            </a:r>
            <a:r>
              <a:rPr lang="bg-BG" altLang="bg-BG" sz="2400" dirty="0" err="1" smtClean="0"/>
              <a:t>постсъветското</a:t>
            </a:r>
            <a:r>
              <a:rPr lang="bg-BG" altLang="bg-BG" sz="2400" dirty="0" smtClean="0"/>
              <a:t> пространство), Северна Африка и Близкия Изток.</a:t>
            </a:r>
          </a:p>
          <a:p>
            <a:pPr eaLnBrk="1" hangingPunct="1"/>
            <a:r>
              <a:rPr lang="bg-BG" altLang="bg-BG" sz="2400" dirty="0" smtClean="0"/>
              <a:t>Турция е член на НАТО и активно участва в регулирането на конфликти.</a:t>
            </a:r>
          </a:p>
          <a:p>
            <a:pPr eaLnBrk="1" hangingPunct="1"/>
            <a:r>
              <a:rPr lang="bg-BG" altLang="bg-BG" sz="2400" dirty="0" smtClean="0"/>
              <a:t>Географски Турция допира до външна граница на Европейския съюз и от 2005 г. е със статут на преговаряща страна.</a:t>
            </a:r>
          </a:p>
        </p:txBody>
      </p:sp>
    </p:spTree>
    <p:extLst>
      <p:ext uri="{BB962C8B-B14F-4D97-AF65-F5344CB8AC3E}">
        <p14:creationId xmlns:p14="http://schemas.microsoft.com/office/powerpoint/2010/main" val="84697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71500"/>
          </a:xfrm>
        </p:spPr>
        <p:txBody>
          <a:bodyPr/>
          <a:lstStyle/>
          <a:p>
            <a:r>
              <a:rPr lang="bg-BG" altLang="bg-BG" sz="2400" smtClean="0"/>
              <a:t>Конфликтите през 21 век</a:t>
            </a:r>
            <a:endParaRPr lang="en-US" altLang="bg-BG" sz="2400" smtClean="0"/>
          </a:p>
        </p:txBody>
      </p:sp>
      <p:pic>
        <p:nvPicPr>
          <p:cNvPr id="7171" name="Picture 2" descr="http://www.securityassistance.org/sites/default/files/Screen%20Shot%202015-01-17%20at%209.54.11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8955088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428625"/>
          </a:xfrm>
        </p:spPr>
        <p:txBody>
          <a:bodyPr>
            <a:normAutofit fontScale="90000"/>
          </a:bodyPr>
          <a:lstStyle/>
          <a:p>
            <a:r>
              <a:rPr lang="bg-BG" altLang="bg-BG" sz="2400" dirty="0" smtClean="0"/>
              <a:t>Турция</a:t>
            </a:r>
            <a:r>
              <a:rPr lang="en-US" altLang="bg-BG" sz="2400" dirty="0" smtClean="0"/>
              <a:t> </a:t>
            </a:r>
            <a:r>
              <a:rPr lang="bg-BG" altLang="bg-BG" sz="2400" dirty="0" smtClean="0"/>
              <a:t>като средищна държава през 21 век</a:t>
            </a:r>
            <a:r>
              <a:rPr lang="en-US" altLang="bg-BG" sz="2400" dirty="0" smtClean="0"/>
              <a:t> </a:t>
            </a:r>
            <a:r>
              <a:rPr lang="bg-BG" altLang="bg-BG" sz="2400" dirty="0" smtClean="0"/>
              <a:t>С МНОГОПОСОЧНИ ГЕОПОЛИТИЧЕСКИ ИНТЕРЕСИ</a:t>
            </a:r>
            <a:endParaRPr lang="en-US" altLang="bg-BG" sz="2400" dirty="0" smtClean="0"/>
          </a:p>
        </p:txBody>
      </p:sp>
      <p:pic>
        <p:nvPicPr>
          <p:cNvPr id="5123" name="Picture 5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5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r>
              <a:rPr lang="bg-BG" altLang="bg-BG" sz="2800" smtClean="0"/>
              <a:t>Турция и съседните държави</a:t>
            </a:r>
            <a:endParaRPr lang="en-US" altLang="bg-BG" sz="2800" smtClean="0"/>
          </a:p>
        </p:txBody>
      </p:sp>
      <p:pic>
        <p:nvPicPr>
          <p:cNvPr id="11267" name="Picture 5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08526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12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bg-BG" sz="2800" smtClean="0"/>
              <a:t>Гръцко-турския спор за островите</a:t>
            </a:r>
            <a:endParaRPr lang="en-US" sz="2800" smtClean="0"/>
          </a:p>
        </p:txBody>
      </p:sp>
      <p:pic>
        <p:nvPicPr>
          <p:cNvPr id="12291" name="Picture 2" descr="Резултат с изображение за maps of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086850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8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334</TotalTime>
  <Words>560</Words>
  <Application>Microsoft Office PowerPoint</Application>
  <PresentationFormat>On-screen Show (4:3)</PresentationFormat>
  <Paragraphs>80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Circuit</vt:lpstr>
      <vt:lpstr>POLM203 Съвременни международни проблеми</vt:lpstr>
      <vt:lpstr>Геополитически предизвикателства пред ЕС</vt:lpstr>
      <vt:lpstr>Направления</vt:lpstr>
      <vt:lpstr>Същност на геополитическата оценка</vt:lpstr>
      <vt:lpstr>Нарастване на геополитическото значение на Турция след Студената война</vt:lpstr>
      <vt:lpstr>Конфликтите през 21 век</vt:lpstr>
      <vt:lpstr>Турция като средищна държава през 21 век С МНОГОПОСОЧНИ ГЕОПОЛИТИЧЕСКИ ИНТЕРЕСИ</vt:lpstr>
      <vt:lpstr>Турция и съседните държави</vt:lpstr>
      <vt:lpstr>Гръцко-турския спор за островите</vt:lpstr>
      <vt:lpstr>PowerPoint Presentation</vt:lpstr>
      <vt:lpstr>Кипър в гръцко-турските отношения</vt:lpstr>
      <vt:lpstr>Нарастване на геополитическото значение на Турция след Студената война</vt:lpstr>
      <vt:lpstr>Етнически групи в Турция</vt:lpstr>
      <vt:lpstr>Кюрдските райони в Турция и съседните държави</vt:lpstr>
      <vt:lpstr>PowerPoint Presentation</vt:lpstr>
      <vt:lpstr>Нарастване на брутния вътрешен продукт през 2011-2012</vt:lpstr>
      <vt:lpstr>Нарастване на брутния вътрешен продукт на Турция в първото десетилетие на 21 в.</vt:lpstr>
      <vt:lpstr>Икономически профил на Турция в сравнителен план</vt:lpstr>
      <vt:lpstr>Турция в енергийната политика</vt:lpstr>
      <vt:lpstr>Пренос на енергопродукти от Каспийско море през Турция</vt:lpstr>
      <vt:lpstr>Пренос на енергопродукти през Турция – първият вариант на турски поток,  който не се реализира</vt:lpstr>
      <vt:lpstr>Турски поток реализирания вариант</vt:lpstr>
      <vt:lpstr>Източното партньорство</vt:lpstr>
      <vt:lpstr>Източното партньорство – Беларус, Украйна, Грузия , Молдова, Армения, Азербайджан</vt:lpstr>
      <vt:lpstr>Западните Балкани – 2000 - 2020</vt:lpstr>
      <vt:lpstr>Западните Балкани</vt:lpstr>
      <vt:lpstr>Балканският коридор на бежанците активен през 2015-2016</vt:lpstr>
      <vt:lpstr>PowerPoint Presentation</vt:lpstr>
      <vt:lpstr>PowerPoint Presentation</vt:lpstr>
      <vt:lpstr>PowerPoint Presentation</vt:lpstr>
      <vt:lpstr>Процент на емигрантите в европейските държави – 2015 Г.</vt:lpstr>
      <vt:lpstr>Голямото бъдещо разширяване на ЕС ???</vt:lpstr>
    </vt:vector>
  </TitlesOfParts>
  <Company>NBU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POLM203 Съвременни международни проблеми</dc:title>
  <dc:creator>User</dc:creator>
  <cp:lastModifiedBy>Sonia</cp:lastModifiedBy>
  <cp:revision>17</cp:revision>
  <dcterms:created xsi:type="dcterms:W3CDTF">2018-05-22T10:09:44Z</dcterms:created>
  <dcterms:modified xsi:type="dcterms:W3CDTF">2025-11-23T11:26:08Z</dcterms:modified>
</cp:coreProperties>
</file>