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al Bold" panose="020B0704020202020204" pitchFamily="34" charset="0"/>
      <p:regular r:id="rId16"/>
      <p:bold r:id="rId17"/>
    </p:embeddedFont>
    <p:embeddedFont>
      <p:font typeface="Calibri (MS)" panose="020B0604020202020204" charset="0"/>
      <p:regular r:id="rId18"/>
    </p:embeddedFont>
    <p:embeddedFont>
      <p:font typeface="Calibri (MS) Bold" panose="020B0604020202020204" charset="0"/>
      <p:regular r:id="rId19"/>
    </p:embeddedFont>
    <p:embeddedFont>
      <p:font typeface="Segoe Script" panose="030B0504020000000003" pitchFamily="66" charset="0"/>
      <p:regular r:id="rId20"/>
      <p:bold r:id="rId21"/>
    </p:embeddedFont>
    <p:embeddedFont>
      <p:font typeface="Segoe Script Bold" panose="030B0804020000000003" pitchFamily="66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  <a:p>
            <a:r>
              <a:rPr lang="en-US"/>
              <a:t>TELL AUDIENCE:</a:t>
            </a:r>
          </a:p>
          <a:p>
            <a:r>
              <a:rPr lang="en-US"/>
              <a:t> The third step in developing an affective spending plan is to balance your income (what comes in), with your expenses (what goes out). These should be equal.</a:t>
            </a:r>
          </a:p>
          <a:p>
            <a:endParaRPr lang="en-US"/>
          </a:p>
          <a:p>
            <a:r>
              <a:rPr lang="en-US"/>
              <a:t>Savings = expense column</a:t>
            </a:r>
          </a:p>
          <a:p>
            <a:r>
              <a:rPr lang="en-US"/>
              <a:t>Emergency fund!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  <a:p>
            <a:r>
              <a:rPr lang="en-US"/>
              <a:t>TELL AUDIENCE:</a:t>
            </a:r>
          </a:p>
          <a:p>
            <a:r>
              <a:rPr lang="en-US"/>
              <a:t> The third step in developing an affective spending plan is to balance your income (what comes in), with your expenses (what goes out). These should be equal.</a:t>
            </a:r>
          </a:p>
          <a:p>
            <a:endParaRPr lang="en-US"/>
          </a:p>
          <a:p>
            <a:r>
              <a:rPr lang="en-US"/>
              <a:t>Savings = expense column</a:t>
            </a:r>
          </a:p>
          <a:p>
            <a:r>
              <a:rPr lang="en-US"/>
              <a:t>Emergency fund!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  <a:p>
            <a:r>
              <a:rPr lang="en-US"/>
              <a:t>TELL AUDIENCE:</a:t>
            </a:r>
          </a:p>
          <a:p>
            <a:r>
              <a:rPr lang="en-US"/>
              <a:t> The third step in developing an affective spending plan is to balance your income (what comes in), with your expenses (what goes out). These should be equal.</a:t>
            </a:r>
          </a:p>
          <a:p>
            <a:endParaRPr lang="en-US"/>
          </a:p>
          <a:p>
            <a:r>
              <a:rPr lang="en-US"/>
              <a:t>Savings = expense column</a:t>
            </a:r>
          </a:p>
          <a:p>
            <a:r>
              <a:rPr lang="en-US"/>
              <a:t>Emergency fund!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  <a:p>
            <a:r>
              <a:rPr lang="en-US"/>
              <a:t>TELL AUDIENCE:</a:t>
            </a:r>
          </a:p>
          <a:p>
            <a:r>
              <a:rPr lang="en-US"/>
              <a:t> The third step in developing an affective spending plan is to balance your income (what comes in), with your expenses (what goes out). These should be equal.</a:t>
            </a:r>
          </a:p>
          <a:p>
            <a:endParaRPr lang="en-US"/>
          </a:p>
          <a:p>
            <a:r>
              <a:rPr lang="en-US"/>
              <a:t>Savings = expense column</a:t>
            </a:r>
          </a:p>
          <a:p>
            <a:r>
              <a:rPr lang="en-US"/>
              <a:t>Emergency fund!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</a:p>
          <a:p>
            <a:r>
              <a:rPr lang="en-US"/>
              <a:t>TELL AUDIENCE:</a:t>
            </a:r>
          </a:p>
          <a:p>
            <a:r>
              <a:rPr lang="en-US"/>
              <a:t> The third step in developing an affective spending plan is to balance your income (what comes in), with your expenses (what goes out). These should be equal.</a:t>
            </a:r>
          </a:p>
          <a:p>
            <a:endParaRPr lang="en-US"/>
          </a:p>
          <a:p>
            <a:r>
              <a:rPr lang="en-US"/>
              <a:t>Savings = expense column</a:t>
            </a:r>
          </a:p>
          <a:p>
            <a:r>
              <a:rPr lang="en-US"/>
              <a:t>Emergency fund!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</a:p>
          <a:p>
            <a:r>
              <a:rPr lang="en-US"/>
              <a:t>TELL AUDIENCE:</a:t>
            </a:r>
          </a:p>
          <a:p>
            <a:r>
              <a:rPr lang="en-US"/>
              <a:t> The third step in developing an affective spending plan is to balance your income (what comes in), with your expenses (what goes out). These should be equal.</a:t>
            </a:r>
          </a:p>
          <a:p>
            <a:endParaRPr lang="en-US"/>
          </a:p>
          <a:p>
            <a:r>
              <a:rPr lang="en-US"/>
              <a:t>Savings = expense column</a:t>
            </a:r>
          </a:p>
          <a:p>
            <a:r>
              <a:rPr lang="en-US"/>
              <a:t>Emergency fund!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1540" y="2446020"/>
            <a:ext cx="7018022" cy="327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960"/>
              </a:lnSpc>
            </a:pPr>
            <a:r>
              <a:rPr lang="en-US" sz="10800" b="1">
                <a:solidFill>
                  <a:srgbClr val="000000"/>
                </a:solidFill>
                <a:latin typeface="Segoe Script Bold"/>
                <a:ea typeface="Segoe Script Bold"/>
                <a:cs typeface="Segoe Script Bold"/>
                <a:sym typeface="Segoe Script Bold"/>
              </a:rPr>
              <a:t>Техника № 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83885" y="2834730"/>
            <a:ext cx="5417820" cy="434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Правилният начин да разтегнете снимка, за да запълните пространство</a:t>
            </a:r>
          </a:p>
        </p:txBody>
      </p:sp>
      <p:sp>
        <p:nvSpPr>
          <p:cNvPr id="4" name="AutoShape 4"/>
          <p:cNvSpPr/>
          <p:nvPr/>
        </p:nvSpPr>
        <p:spPr>
          <a:xfrm rot="5391240">
            <a:off x="6222197" y="4624388"/>
            <a:ext cx="5615007" cy="0"/>
          </a:xfrm>
          <a:prstGeom prst="line">
            <a:avLst/>
          </a:prstGeom>
          <a:ln w="9525" cap="rnd">
            <a:solidFill>
              <a:srgbClr val="9999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4A9899-BF7C-5E97-0F92-F2DCA8D99CEE}"/>
              </a:ext>
            </a:extLst>
          </p:cNvPr>
          <p:cNvGrpSpPr/>
          <p:nvPr/>
        </p:nvGrpSpPr>
        <p:grpSpPr>
          <a:xfrm>
            <a:off x="990599" y="6286500"/>
            <a:ext cx="6357871" cy="3276600"/>
            <a:chOff x="3352800" y="6983610"/>
            <a:chExt cx="3762900" cy="17147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F1652D-FA0D-63E0-2001-DD0961F1A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0" y="6983610"/>
              <a:ext cx="3762900" cy="1714739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2A5DEBF-4D03-30A5-C66E-0D04C7C60651}"/>
                </a:ext>
              </a:extLst>
            </p:cNvPr>
            <p:cNvSpPr/>
            <p:nvPr/>
          </p:nvSpPr>
          <p:spPr>
            <a:xfrm>
              <a:off x="4777050" y="7759497"/>
              <a:ext cx="914400" cy="914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9601200"/>
            <a:ext cx="4571532" cy="685800"/>
            <a:chOff x="0" y="0"/>
            <a:chExt cx="6095376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689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4571844" y="9605176"/>
            <a:ext cx="4571532" cy="685800"/>
            <a:chOff x="0" y="0"/>
            <a:chExt cx="6095376" cy="914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6B7B6E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0" y="9601200"/>
            <a:ext cx="4571532" cy="685800"/>
            <a:chOff x="0" y="0"/>
            <a:chExt cx="6095376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3715844" y="9601200"/>
            <a:ext cx="4571532" cy="685800"/>
            <a:chOff x="0" y="0"/>
            <a:chExt cx="6095376" cy="914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9EAFA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063358" y="9398254"/>
            <a:ext cx="1219202" cy="884769"/>
            <a:chOff x="0" y="0"/>
            <a:chExt cx="1625602" cy="11796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25600" cy="1179703"/>
            </a:xfrm>
            <a:custGeom>
              <a:avLst/>
              <a:gdLst/>
              <a:ahLst/>
              <a:cxnLst/>
              <a:rect l="l" t="t" r="r" b="b"/>
              <a:pathLst>
                <a:path w="1625600" h="1179703">
                  <a:moveTo>
                    <a:pt x="0" y="0"/>
                  </a:moveTo>
                  <a:lnTo>
                    <a:pt x="1625600" y="0"/>
                  </a:lnTo>
                  <a:lnTo>
                    <a:pt x="1625600" y="1179703"/>
                  </a:lnTo>
                  <a:lnTo>
                    <a:pt x="0" y="1179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24928" b="-112138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5144471" y="3068614"/>
            <a:ext cx="2000529" cy="2000529"/>
            <a:chOff x="0" y="0"/>
            <a:chExt cx="2667372" cy="26673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67381" cy="2667381"/>
            </a:xfrm>
            <a:custGeom>
              <a:avLst/>
              <a:gdLst/>
              <a:ahLst/>
              <a:cxnLst/>
              <a:rect l="l" t="t" r="r" b="b"/>
              <a:pathLst>
                <a:path w="2667381" h="2667381">
                  <a:moveTo>
                    <a:pt x="0" y="0"/>
                  </a:moveTo>
                  <a:lnTo>
                    <a:pt x="2667381" y="0"/>
                  </a:lnTo>
                  <a:lnTo>
                    <a:pt x="2667381" y="2667381"/>
                  </a:lnTo>
                  <a:lnTo>
                    <a:pt x="0" y="2667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5384912" y="2566308"/>
            <a:ext cx="1519649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2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Разходи</a:t>
            </a: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7735903" y="5357636"/>
            <a:ext cx="2077213" cy="1271764"/>
            <a:chOff x="0" y="0"/>
            <a:chExt cx="2769618" cy="16956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69616" cy="1695704"/>
            </a:xfrm>
            <a:custGeom>
              <a:avLst/>
              <a:gdLst/>
              <a:ahLst/>
              <a:cxnLst/>
              <a:rect l="l" t="t" r="r" b="b"/>
              <a:pathLst>
                <a:path w="2769616" h="1695704">
                  <a:moveTo>
                    <a:pt x="0" y="0"/>
                  </a:moveTo>
                  <a:lnTo>
                    <a:pt x="2769616" y="0"/>
                  </a:lnTo>
                  <a:lnTo>
                    <a:pt x="2769616" y="1695704"/>
                  </a:lnTo>
                  <a:lnTo>
                    <a:pt x="0" y="1695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8207047" y="4859031"/>
            <a:ext cx="113492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2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Доход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0" y="0"/>
            <a:ext cx="18288000" cy="1257300"/>
            <a:chOff x="0" y="0"/>
            <a:chExt cx="24384000" cy="167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384000" cy="1676400"/>
            </a:xfrm>
            <a:custGeom>
              <a:avLst/>
              <a:gdLst/>
              <a:ahLst/>
              <a:cxnLst/>
              <a:rect l="l" t="t" r="r" b="b"/>
              <a:pathLst>
                <a:path w="24384000" h="1676400">
                  <a:moveTo>
                    <a:pt x="0" y="0"/>
                  </a:moveTo>
                  <a:lnTo>
                    <a:pt x="24384000" y="0"/>
                  </a:lnTo>
                  <a:lnTo>
                    <a:pt x="24384000" y="1676400"/>
                  </a:lnTo>
                  <a:lnTo>
                    <a:pt x="0" y="1676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14300"/>
              <a:ext cx="24384000" cy="1790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480"/>
                </a:lnSpc>
              </a:pPr>
              <a:r>
                <a:rPr lang="en-US" sz="5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Балансиране на приходите и разходите</a:t>
              </a:r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041438" y="6154950"/>
            <a:ext cx="2886479" cy="1160250"/>
            <a:chOff x="0" y="0"/>
            <a:chExt cx="3848638" cy="1547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848608" cy="1546987"/>
            </a:xfrm>
            <a:custGeom>
              <a:avLst/>
              <a:gdLst/>
              <a:ahLst/>
              <a:cxnLst/>
              <a:rect l="l" t="t" r="r" b="b"/>
              <a:pathLst>
                <a:path w="3848608" h="1546987">
                  <a:moveTo>
                    <a:pt x="0" y="0"/>
                  </a:moveTo>
                  <a:lnTo>
                    <a:pt x="3848608" y="0"/>
                  </a:lnTo>
                  <a:lnTo>
                    <a:pt x="3848608" y="1546987"/>
                  </a:lnTo>
                  <a:lnTo>
                    <a:pt x="0" y="1546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-800100" y="-936171"/>
            <a:ext cx="2171700" cy="2171700"/>
            <a:chOff x="0" y="0"/>
            <a:chExt cx="2895600" cy="28956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95600" cy="2895600"/>
            </a:xfrm>
            <a:custGeom>
              <a:avLst/>
              <a:gdLst/>
              <a:ahLst/>
              <a:cxnLst/>
              <a:rect l="l" t="t" r="r" b="b"/>
              <a:pathLst>
                <a:path w="2895600" h="2895600">
                  <a:moveTo>
                    <a:pt x="0" y="1447800"/>
                  </a:moveTo>
                  <a:cubicBezTo>
                    <a:pt x="0" y="648208"/>
                    <a:pt x="648208" y="0"/>
                    <a:pt x="1447800" y="0"/>
                  </a:cubicBezTo>
                  <a:cubicBezTo>
                    <a:pt x="2247392" y="0"/>
                    <a:pt x="2895600" y="648208"/>
                    <a:pt x="2895600" y="1447800"/>
                  </a:cubicBezTo>
                  <a:cubicBezTo>
                    <a:pt x="2895600" y="2247392"/>
                    <a:pt x="2247392" y="2895600"/>
                    <a:pt x="1447800" y="2895600"/>
                  </a:cubicBezTo>
                  <a:cubicBezTo>
                    <a:pt x="648208" y="2895600"/>
                    <a:pt x="0" y="2247392"/>
                    <a:pt x="0" y="1447800"/>
                  </a:cubicBezTo>
                  <a:close/>
                </a:path>
              </a:pathLst>
            </a:custGeom>
            <a:solidFill>
              <a:srgbClr val="006897"/>
            </a:solidFill>
            <a:ln w="12700">
              <a:solidFill>
                <a:srgbClr val="000000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142875"/>
              <a:ext cx="2895600" cy="3038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8640"/>
                </a:lnSpc>
              </a:pPr>
              <a:r>
                <a:rPr lang="en-US" sz="7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0" y="9601200"/>
            <a:ext cx="4469370" cy="673895"/>
            <a:chOff x="0" y="0"/>
            <a:chExt cx="5959160" cy="89852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959160" cy="898526"/>
            </a:xfrm>
            <a:custGeom>
              <a:avLst/>
              <a:gdLst/>
              <a:ahLst/>
              <a:cxnLst/>
              <a:rect l="l" t="t" r="r" b="b"/>
              <a:pathLst>
                <a:path w="5959160" h="898526">
                  <a:moveTo>
                    <a:pt x="0" y="0"/>
                  </a:moveTo>
                  <a:lnTo>
                    <a:pt x="5959160" y="0"/>
                  </a:lnTo>
                  <a:lnTo>
                    <a:pt x="595916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595916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1. Доход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674630" y="9613107"/>
            <a:ext cx="4456663" cy="673895"/>
            <a:chOff x="0" y="0"/>
            <a:chExt cx="5942218" cy="89852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942218" cy="898526"/>
            </a:xfrm>
            <a:custGeom>
              <a:avLst/>
              <a:gdLst/>
              <a:ahLst/>
              <a:cxnLst/>
              <a:rect l="l" t="t" r="r" b="b"/>
              <a:pathLst>
                <a:path w="5942218" h="898526">
                  <a:moveTo>
                    <a:pt x="0" y="0"/>
                  </a:moveTo>
                  <a:lnTo>
                    <a:pt x="5942218" y="0"/>
                  </a:lnTo>
                  <a:lnTo>
                    <a:pt x="5942218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5942218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A6A6A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2. Разходи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156708" y="9601199"/>
            <a:ext cx="4469370" cy="673895"/>
            <a:chOff x="0" y="0"/>
            <a:chExt cx="5959160" cy="89852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959160" cy="898526"/>
            </a:xfrm>
            <a:custGeom>
              <a:avLst/>
              <a:gdLst/>
              <a:ahLst/>
              <a:cxnLst/>
              <a:rect l="l" t="t" r="r" b="b"/>
              <a:pathLst>
                <a:path w="5959160" h="898526">
                  <a:moveTo>
                    <a:pt x="0" y="0"/>
                  </a:moveTo>
                  <a:lnTo>
                    <a:pt x="5959160" y="0"/>
                  </a:lnTo>
                  <a:lnTo>
                    <a:pt x="595916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595916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3. Балансиране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651492" y="9601196"/>
            <a:ext cx="4636508" cy="673894"/>
            <a:chOff x="0" y="0"/>
            <a:chExt cx="6182010" cy="89852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182010" cy="898526"/>
            </a:xfrm>
            <a:custGeom>
              <a:avLst/>
              <a:gdLst/>
              <a:ahLst/>
              <a:cxnLst/>
              <a:rect l="l" t="t" r="r" b="b"/>
              <a:pathLst>
                <a:path w="6182010" h="898526">
                  <a:moveTo>
                    <a:pt x="0" y="0"/>
                  </a:moveTo>
                  <a:lnTo>
                    <a:pt x="6182010" y="0"/>
                  </a:lnTo>
                  <a:lnTo>
                    <a:pt x="618201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618201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4. Преглед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163361" y="2193471"/>
            <a:ext cx="4234544" cy="573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Това не е нищо повече от проста подмяна на елементите от всеки край на скалата.</a:t>
            </a:r>
          </a:p>
          <a:p>
            <a:pPr marL="0" lvl="0" indent="0" algn="l">
              <a:lnSpc>
                <a:spcPts val="3240"/>
              </a:lnSpc>
            </a:pPr>
            <a:endParaRPr lang="en-US" sz="2700">
              <a:solidFill>
                <a:srgbClr val="000000"/>
              </a:solidFill>
              <a:latin typeface="Segoe Script"/>
              <a:ea typeface="Segoe Script"/>
              <a:cs typeface="Segoe Script"/>
              <a:sym typeface="Segoe Script"/>
            </a:endParaRPr>
          </a:p>
          <a:p>
            <a:pPr marL="0" lvl="0" indent="0"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За реализъм обаче, скалите (и предполагам, че текстът) ще трябва да бъдат леко наклонени, за да реагират на гравитацията...</a:t>
            </a:r>
          </a:p>
        </p:txBody>
      </p:sp>
      <p:grpSp>
        <p:nvGrpSpPr>
          <p:cNvPr id="39" name="Group 39"/>
          <p:cNvGrpSpPr/>
          <p:nvPr/>
        </p:nvGrpSpPr>
        <p:grpSpPr>
          <a:xfrm rot="-696046">
            <a:off x="8107065" y="5826549"/>
            <a:ext cx="9360930" cy="228600"/>
            <a:chOff x="0" y="0"/>
            <a:chExt cx="12481240" cy="304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2481179" cy="304800"/>
            </a:xfrm>
            <a:custGeom>
              <a:avLst/>
              <a:gdLst/>
              <a:ahLst/>
              <a:cxnLst/>
              <a:rect l="l" t="t" r="r" b="b"/>
              <a:pathLst>
                <a:path w="12481179" h="304800">
                  <a:moveTo>
                    <a:pt x="0" y="0"/>
                  </a:moveTo>
                  <a:lnTo>
                    <a:pt x="12481179" y="0"/>
                  </a:lnTo>
                  <a:lnTo>
                    <a:pt x="12481179" y="304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9601200"/>
            <a:ext cx="4571532" cy="685800"/>
            <a:chOff x="0" y="0"/>
            <a:chExt cx="6095376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689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4571844" y="9605176"/>
            <a:ext cx="4571532" cy="685800"/>
            <a:chOff x="0" y="0"/>
            <a:chExt cx="6095376" cy="914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6B7B6E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0" y="9601200"/>
            <a:ext cx="4571532" cy="685800"/>
            <a:chOff x="0" y="0"/>
            <a:chExt cx="6095376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3715844" y="9601200"/>
            <a:ext cx="4571532" cy="685800"/>
            <a:chOff x="0" y="0"/>
            <a:chExt cx="6095376" cy="914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9EAFA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063358" y="9398254"/>
            <a:ext cx="1219202" cy="884769"/>
            <a:chOff x="0" y="0"/>
            <a:chExt cx="1625602" cy="11796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25600" cy="1179703"/>
            </a:xfrm>
            <a:custGeom>
              <a:avLst/>
              <a:gdLst/>
              <a:ahLst/>
              <a:cxnLst/>
              <a:rect l="l" t="t" r="r" b="b"/>
              <a:pathLst>
                <a:path w="1625600" h="1179703">
                  <a:moveTo>
                    <a:pt x="0" y="0"/>
                  </a:moveTo>
                  <a:lnTo>
                    <a:pt x="1625600" y="0"/>
                  </a:lnTo>
                  <a:lnTo>
                    <a:pt x="1625600" y="1179703"/>
                  </a:lnTo>
                  <a:lnTo>
                    <a:pt x="0" y="1179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24928" b="-112138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503957">
            <a:off x="15179766" y="3153107"/>
            <a:ext cx="2000529" cy="2000529"/>
            <a:chOff x="0" y="0"/>
            <a:chExt cx="2667372" cy="26673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67381" cy="2667381"/>
            </a:xfrm>
            <a:custGeom>
              <a:avLst/>
              <a:gdLst/>
              <a:ahLst/>
              <a:cxnLst/>
              <a:rect l="l" t="t" r="r" b="b"/>
              <a:pathLst>
                <a:path w="2667381" h="2667381">
                  <a:moveTo>
                    <a:pt x="0" y="0"/>
                  </a:moveTo>
                  <a:lnTo>
                    <a:pt x="2667381" y="0"/>
                  </a:lnTo>
                  <a:lnTo>
                    <a:pt x="2667381" y="2667381"/>
                  </a:lnTo>
                  <a:lnTo>
                    <a:pt x="0" y="2667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 rot="-503957">
            <a:off x="15232030" y="2664618"/>
            <a:ext cx="1519649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2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Разходи</a:t>
            </a: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 rot="-693166">
            <a:off x="7783924" y="5374549"/>
            <a:ext cx="2077214" cy="1271764"/>
            <a:chOff x="0" y="0"/>
            <a:chExt cx="2769618" cy="16956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69616" cy="1695704"/>
            </a:xfrm>
            <a:custGeom>
              <a:avLst/>
              <a:gdLst/>
              <a:ahLst/>
              <a:cxnLst/>
              <a:rect l="l" t="t" r="r" b="b"/>
              <a:pathLst>
                <a:path w="2769616" h="1695704">
                  <a:moveTo>
                    <a:pt x="0" y="0"/>
                  </a:moveTo>
                  <a:lnTo>
                    <a:pt x="2769616" y="0"/>
                  </a:lnTo>
                  <a:lnTo>
                    <a:pt x="2769616" y="1695704"/>
                  </a:lnTo>
                  <a:lnTo>
                    <a:pt x="0" y="1695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 rot="-693166">
            <a:off x="8070784" y="4894586"/>
            <a:ext cx="113492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2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Доход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0" y="0"/>
            <a:ext cx="18288000" cy="1257300"/>
            <a:chOff x="0" y="0"/>
            <a:chExt cx="24384000" cy="167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384000" cy="1676400"/>
            </a:xfrm>
            <a:custGeom>
              <a:avLst/>
              <a:gdLst/>
              <a:ahLst/>
              <a:cxnLst/>
              <a:rect l="l" t="t" r="r" b="b"/>
              <a:pathLst>
                <a:path w="24384000" h="1676400">
                  <a:moveTo>
                    <a:pt x="0" y="0"/>
                  </a:moveTo>
                  <a:lnTo>
                    <a:pt x="24384000" y="0"/>
                  </a:lnTo>
                  <a:lnTo>
                    <a:pt x="24384000" y="1676400"/>
                  </a:lnTo>
                  <a:lnTo>
                    <a:pt x="0" y="1676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14300"/>
              <a:ext cx="24384000" cy="1790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480"/>
                </a:lnSpc>
              </a:pPr>
              <a:r>
                <a:rPr lang="en-US" sz="5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Балансиране на приходите и разходите</a:t>
              </a:r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041438" y="6154950"/>
            <a:ext cx="2886479" cy="1160250"/>
            <a:chOff x="0" y="0"/>
            <a:chExt cx="3848638" cy="1547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848608" cy="1546987"/>
            </a:xfrm>
            <a:custGeom>
              <a:avLst/>
              <a:gdLst/>
              <a:ahLst/>
              <a:cxnLst/>
              <a:rect l="l" t="t" r="r" b="b"/>
              <a:pathLst>
                <a:path w="3848608" h="1546987">
                  <a:moveTo>
                    <a:pt x="0" y="0"/>
                  </a:moveTo>
                  <a:lnTo>
                    <a:pt x="3848608" y="0"/>
                  </a:lnTo>
                  <a:lnTo>
                    <a:pt x="3848608" y="1546987"/>
                  </a:lnTo>
                  <a:lnTo>
                    <a:pt x="0" y="1546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-800100" y="-936171"/>
            <a:ext cx="2171700" cy="2171700"/>
            <a:chOff x="0" y="0"/>
            <a:chExt cx="2895600" cy="28956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95600" cy="2895600"/>
            </a:xfrm>
            <a:custGeom>
              <a:avLst/>
              <a:gdLst/>
              <a:ahLst/>
              <a:cxnLst/>
              <a:rect l="l" t="t" r="r" b="b"/>
              <a:pathLst>
                <a:path w="2895600" h="2895600">
                  <a:moveTo>
                    <a:pt x="0" y="1447800"/>
                  </a:moveTo>
                  <a:cubicBezTo>
                    <a:pt x="0" y="648208"/>
                    <a:pt x="648208" y="0"/>
                    <a:pt x="1447800" y="0"/>
                  </a:cubicBezTo>
                  <a:cubicBezTo>
                    <a:pt x="2247392" y="0"/>
                    <a:pt x="2895600" y="648208"/>
                    <a:pt x="2895600" y="1447800"/>
                  </a:cubicBezTo>
                  <a:cubicBezTo>
                    <a:pt x="2895600" y="2247392"/>
                    <a:pt x="2247392" y="2895600"/>
                    <a:pt x="1447800" y="2895600"/>
                  </a:cubicBezTo>
                  <a:cubicBezTo>
                    <a:pt x="648208" y="2895600"/>
                    <a:pt x="0" y="2247392"/>
                    <a:pt x="0" y="1447800"/>
                  </a:cubicBezTo>
                  <a:close/>
                </a:path>
              </a:pathLst>
            </a:custGeom>
            <a:solidFill>
              <a:srgbClr val="006897"/>
            </a:solidFill>
            <a:ln w="12700">
              <a:solidFill>
                <a:srgbClr val="000000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142875"/>
              <a:ext cx="2895600" cy="3038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8640"/>
                </a:lnSpc>
              </a:pPr>
              <a:r>
                <a:rPr lang="en-US" sz="7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0" y="9601200"/>
            <a:ext cx="4469370" cy="673895"/>
            <a:chOff x="0" y="0"/>
            <a:chExt cx="5959160" cy="89852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959160" cy="898526"/>
            </a:xfrm>
            <a:custGeom>
              <a:avLst/>
              <a:gdLst/>
              <a:ahLst/>
              <a:cxnLst/>
              <a:rect l="l" t="t" r="r" b="b"/>
              <a:pathLst>
                <a:path w="5959160" h="898526">
                  <a:moveTo>
                    <a:pt x="0" y="0"/>
                  </a:moveTo>
                  <a:lnTo>
                    <a:pt x="5959160" y="0"/>
                  </a:lnTo>
                  <a:lnTo>
                    <a:pt x="595916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595916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1. Доход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674630" y="9613107"/>
            <a:ext cx="4456663" cy="673895"/>
            <a:chOff x="0" y="0"/>
            <a:chExt cx="5942218" cy="89852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942218" cy="898526"/>
            </a:xfrm>
            <a:custGeom>
              <a:avLst/>
              <a:gdLst/>
              <a:ahLst/>
              <a:cxnLst/>
              <a:rect l="l" t="t" r="r" b="b"/>
              <a:pathLst>
                <a:path w="5942218" h="898526">
                  <a:moveTo>
                    <a:pt x="0" y="0"/>
                  </a:moveTo>
                  <a:lnTo>
                    <a:pt x="5942218" y="0"/>
                  </a:lnTo>
                  <a:lnTo>
                    <a:pt x="5942218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5942218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A6A6A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2. Разходи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156708" y="9601199"/>
            <a:ext cx="4469370" cy="673895"/>
            <a:chOff x="0" y="0"/>
            <a:chExt cx="5959160" cy="89852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959160" cy="898526"/>
            </a:xfrm>
            <a:custGeom>
              <a:avLst/>
              <a:gdLst/>
              <a:ahLst/>
              <a:cxnLst/>
              <a:rect l="l" t="t" r="r" b="b"/>
              <a:pathLst>
                <a:path w="5959160" h="898526">
                  <a:moveTo>
                    <a:pt x="0" y="0"/>
                  </a:moveTo>
                  <a:lnTo>
                    <a:pt x="5959160" y="0"/>
                  </a:lnTo>
                  <a:lnTo>
                    <a:pt x="595916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595916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3. Балансиране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651492" y="9601196"/>
            <a:ext cx="4636508" cy="673894"/>
            <a:chOff x="0" y="0"/>
            <a:chExt cx="6182010" cy="89852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182010" cy="898526"/>
            </a:xfrm>
            <a:custGeom>
              <a:avLst/>
              <a:gdLst/>
              <a:ahLst/>
              <a:cxnLst/>
              <a:rect l="l" t="t" r="r" b="b"/>
              <a:pathLst>
                <a:path w="6182010" h="898526">
                  <a:moveTo>
                    <a:pt x="0" y="0"/>
                  </a:moveTo>
                  <a:lnTo>
                    <a:pt x="6182010" y="0"/>
                  </a:lnTo>
                  <a:lnTo>
                    <a:pt x="618201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618201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4. Преглед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163361" y="2193471"/>
            <a:ext cx="4234544" cy="204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По-добре.</a:t>
            </a:r>
          </a:p>
          <a:p>
            <a:pPr marL="0" lvl="0" indent="0" algn="l">
              <a:lnSpc>
                <a:spcPts val="3240"/>
              </a:lnSpc>
            </a:pPr>
            <a:endParaRPr lang="en-US" sz="2700">
              <a:solidFill>
                <a:srgbClr val="000000"/>
              </a:solidFill>
              <a:latin typeface="Segoe Script"/>
              <a:ea typeface="Segoe Script"/>
              <a:cs typeface="Segoe Script"/>
              <a:sym typeface="Segoe Script"/>
            </a:endParaRPr>
          </a:p>
          <a:p>
            <a:pPr marL="0" lvl="0" indent="0"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Продължете напред, за да видите целия ефект наведнъж…</a:t>
            </a:r>
          </a:p>
        </p:txBody>
      </p:sp>
      <p:grpSp>
        <p:nvGrpSpPr>
          <p:cNvPr id="39" name="Group 39"/>
          <p:cNvGrpSpPr/>
          <p:nvPr/>
        </p:nvGrpSpPr>
        <p:grpSpPr>
          <a:xfrm rot="-696046">
            <a:off x="8107065" y="5826549"/>
            <a:ext cx="9360930" cy="228600"/>
            <a:chOff x="0" y="0"/>
            <a:chExt cx="12481240" cy="304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2481179" cy="304800"/>
            </a:xfrm>
            <a:custGeom>
              <a:avLst/>
              <a:gdLst/>
              <a:ahLst/>
              <a:cxnLst/>
              <a:rect l="l" t="t" r="r" b="b"/>
              <a:pathLst>
                <a:path w="12481179" h="304800">
                  <a:moveTo>
                    <a:pt x="0" y="0"/>
                  </a:moveTo>
                  <a:lnTo>
                    <a:pt x="12481179" y="0"/>
                  </a:lnTo>
                  <a:lnTo>
                    <a:pt x="12481179" y="304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9601200"/>
            <a:ext cx="4571532" cy="685800"/>
            <a:chOff x="0" y="0"/>
            <a:chExt cx="6095376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689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4571844" y="9605176"/>
            <a:ext cx="4571532" cy="685800"/>
            <a:chOff x="0" y="0"/>
            <a:chExt cx="6095376" cy="914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6B7B6E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0" y="9601200"/>
            <a:ext cx="4571532" cy="685800"/>
            <a:chOff x="0" y="0"/>
            <a:chExt cx="6095376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3715844" y="9601200"/>
            <a:ext cx="4571532" cy="685800"/>
            <a:chOff x="0" y="0"/>
            <a:chExt cx="6095376" cy="914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9EAFA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063358" y="9398254"/>
            <a:ext cx="1219202" cy="884769"/>
            <a:chOff x="0" y="0"/>
            <a:chExt cx="1625602" cy="11796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25600" cy="1179703"/>
            </a:xfrm>
            <a:custGeom>
              <a:avLst/>
              <a:gdLst/>
              <a:ahLst/>
              <a:cxnLst/>
              <a:rect l="l" t="t" r="r" b="b"/>
              <a:pathLst>
                <a:path w="1625600" h="1179703">
                  <a:moveTo>
                    <a:pt x="0" y="0"/>
                  </a:moveTo>
                  <a:lnTo>
                    <a:pt x="1625600" y="0"/>
                  </a:lnTo>
                  <a:lnTo>
                    <a:pt x="1625600" y="1179703"/>
                  </a:lnTo>
                  <a:lnTo>
                    <a:pt x="0" y="1179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24928" b="-112138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5144471" y="3958827"/>
            <a:ext cx="2000529" cy="2000529"/>
            <a:chOff x="0" y="0"/>
            <a:chExt cx="2667372" cy="26673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67381" cy="2667381"/>
            </a:xfrm>
            <a:custGeom>
              <a:avLst/>
              <a:gdLst/>
              <a:ahLst/>
              <a:cxnLst/>
              <a:rect l="l" t="t" r="r" b="b"/>
              <a:pathLst>
                <a:path w="2667381" h="2667381">
                  <a:moveTo>
                    <a:pt x="0" y="0"/>
                  </a:moveTo>
                  <a:lnTo>
                    <a:pt x="2667381" y="0"/>
                  </a:lnTo>
                  <a:lnTo>
                    <a:pt x="2667381" y="2667381"/>
                  </a:lnTo>
                  <a:lnTo>
                    <a:pt x="0" y="2667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5384912" y="3456521"/>
            <a:ext cx="1519649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2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Разходи</a:t>
            </a: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7735903" y="4704396"/>
            <a:ext cx="2077213" cy="1271765"/>
            <a:chOff x="0" y="0"/>
            <a:chExt cx="2769618" cy="16956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69616" cy="1695704"/>
            </a:xfrm>
            <a:custGeom>
              <a:avLst/>
              <a:gdLst/>
              <a:ahLst/>
              <a:cxnLst/>
              <a:rect l="l" t="t" r="r" b="b"/>
              <a:pathLst>
                <a:path w="2769616" h="1695704">
                  <a:moveTo>
                    <a:pt x="0" y="0"/>
                  </a:moveTo>
                  <a:lnTo>
                    <a:pt x="2769616" y="0"/>
                  </a:lnTo>
                  <a:lnTo>
                    <a:pt x="2769616" y="1695704"/>
                  </a:lnTo>
                  <a:lnTo>
                    <a:pt x="0" y="1695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8207047" y="4205792"/>
            <a:ext cx="113492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2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Доход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0" y="0"/>
            <a:ext cx="18288000" cy="1257300"/>
            <a:chOff x="0" y="0"/>
            <a:chExt cx="24384000" cy="167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384000" cy="1676400"/>
            </a:xfrm>
            <a:custGeom>
              <a:avLst/>
              <a:gdLst/>
              <a:ahLst/>
              <a:cxnLst/>
              <a:rect l="l" t="t" r="r" b="b"/>
              <a:pathLst>
                <a:path w="24384000" h="1676400">
                  <a:moveTo>
                    <a:pt x="0" y="0"/>
                  </a:moveTo>
                  <a:lnTo>
                    <a:pt x="24384000" y="0"/>
                  </a:lnTo>
                  <a:lnTo>
                    <a:pt x="24384000" y="1676400"/>
                  </a:lnTo>
                  <a:lnTo>
                    <a:pt x="0" y="1676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14300"/>
              <a:ext cx="24384000" cy="1790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480"/>
                </a:lnSpc>
              </a:pPr>
              <a:r>
                <a:rPr lang="en-US" sz="5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Балансиране на приходите и разходите</a:t>
              </a:r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041438" y="6154950"/>
            <a:ext cx="2886479" cy="1160250"/>
            <a:chOff x="0" y="0"/>
            <a:chExt cx="3848638" cy="1547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848608" cy="1546987"/>
            </a:xfrm>
            <a:custGeom>
              <a:avLst/>
              <a:gdLst/>
              <a:ahLst/>
              <a:cxnLst/>
              <a:rect l="l" t="t" r="r" b="b"/>
              <a:pathLst>
                <a:path w="3848608" h="1546987">
                  <a:moveTo>
                    <a:pt x="0" y="0"/>
                  </a:moveTo>
                  <a:lnTo>
                    <a:pt x="3848608" y="0"/>
                  </a:lnTo>
                  <a:lnTo>
                    <a:pt x="3848608" y="1546987"/>
                  </a:lnTo>
                  <a:lnTo>
                    <a:pt x="0" y="1546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7767386" y="5935502"/>
            <a:ext cx="9360930" cy="228600"/>
            <a:chOff x="0" y="0"/>
            <a:chExt cx="12481240" cy="304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481179" cy="304800"/>
            </a:xfrm>
            <a:custGeom>
              <a:avLst/>
              <a:gdLst/>
              <a:ahLst/>
              <a:cxnLst/>
              <a:rect l="l" t="t" r="r" b="b"/>
              <a:pathLst>
                <a:path w="12481179" h="304800">
                  <a:moveTo>
                    <a:pt x="0" y="0"/>
                  </a:moveTo>
                  <a:lnTo>
                    <a:pt x="12481179" y="0"/>
                  </a:lnTo>
                  <a:lnTo>
                    <a:pt x="12481179" y="304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-800100" y="-936171"/>
            <a:ext cx="2171700" cy="2171700"/>
            <a:chOff x="0" y="0"/>
            <a:chExt cx="2895600" cy="28956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95600" cy="2895600"/>
            </a:xfrm>
            <a:custGeom>
              <a:avLst/>
              <a:gdLst/>
              <a:ahLst/>
              <a:cxnLst/>
              <a:rect l="l" t="t" r="r" b="b"/>
              <a:pathLst>
                <a:path w="2895600" h="2895600">
                  <a:moveTo>
                    <a:pt x="0" y="1447800"/>
                  </a:moveTo>
                  <a:cubicBezTo>
                    <a:pt x="0" y="648208"/>
                    <a:pt x="648208" y="0"/>
                    <a:pt x="1447800" y="0"/>
                  </a:cubicBezTo>
                  <a:cubicBezTo>
                    <a:pt x="2247392" y="0"/>
                    <a:pt x="2895600" y="648208"/>
                    <a:pt x="2895600" y="1447800"/>
                  </a:cubicBezTo>
                  <a:cubicBezTo>
                    <a:pt x="2895600" y="2247392"/>
                    <a:pt x="2247392" y="2895600"/>
                    <a:pt x="1447800" y="2895600"/>
                  </a:cubicBezTo>
                  <a:cubicBezTo>
                    <a:pt x="648208" y="2895600"/>
                    <a:pt x="0" y="2247392"/>
                    <a:pt x="0" y="1447800"/>
                  </a:cubicBezTo>
                  <a:close/>
                </a:path>
              </a:pathLst>
            </a:custGeom>
            <a:solidFill>
              <a:srgbClr val="006897"/>
            </a:solidFill>
            <a:ln w="12700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142875"/>
              <a:ext cx="2895600" cy="3038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8640"/>
                </a:lnSpc>
              </a:pPr>
              <a:r>
                <a:rPr lang="en-US" sz="7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0" y="9601200"/>
            <a:ext cx="4469370" cy="673895"/>
            <a:chOff x="0" y="0"/>
            <a:chExt cx="5959160" cy="89852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959160" cy="898526"/>
            </a:xfrm>
            <a:custGeom>
              <a:avLst/>
              <a:gdLst/>
              <a:ahLst/>
              <a:cxnLst/>
              <a:rect l="l" t="t" r="r" b="b"/>
              <a:pathLst>
                <a:path w="5959160" h="898526">
                  <a:moveTo>
                    <a:pt x="0" y="0"/>
                  </a:moveTo>
                  <a:lnTo>
                    <a:pt x="5959160" y="0"/>
                  </a:lnTo>
                  <a:lnTo>
                    <a:pt x="595916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595916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1. Доход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674630" y="9613107"/>
            <a:ext cx="4456663" cy="673895"/>
            <a:chOff x="0" y="0"/>
            <a:chExt cx="5942218" cy="89852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942218" cy="898526"/>
            </a:xfrm>
            <a:custGeom>
              <a:avLst/>
              <a:gdLst/>
              <a:ahLst/>
              <a:cxnLst/>
              <a:rect l="l" t="t" r="r" b="b"/>
              <a:pathLst>
                <a:path w="5942218" h="898526">
                  <a:moveTo>
                    <a:pt x="0" y="0"/>
                  </a:moveTo>
                  <a:lnTo>
                    <a:pt x="5942218" y="0"/>
                  </a:lnTo>
                  <a:lnTo>
                    <a:pt x="5942218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5942218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A6A6A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2. Разходи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156708" y="9601199"/>
            <a:ext cx="4469370" cy="673895"/>
            <a:chOff x="0" y="0"/>
            <a:chExt cx="5959160" cy="89852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959160" cy="898526"/>
            </a:xfrm>
            <a:custGeom>
              <a:avLst/>
              <a:gdLst/>
              <a:ahLst/>
              <a:cxnLst/>
              <a:rect l="l" t="t" r="r" b="b"/>
              <a:pathLst>
                <a:path w="5959160" h="898526">
                  <a:moveTo>
                    <a:pt x="0" y="0"/>
                  </a:moveTo>
                  <a:lnTo>
                    <a:pt x="5959160" y="0"/>
                  </a:lnTo>
                  <a:lnTo>
                    <a:pt x="595916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595916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3. Балансиране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651492" y="9601196"/>
            <a:ext cx="4636508" cy="673894"/>
            <a:chOff x="0" y="0"/>
            <a:chExt cx="6182010" cy="89852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182010" cy="898526"/>
            </a:xfrm>
            <a:custGeom>
              <a:avLst/>
              <a:gdLst/>
              <a:ahLst/>
              <a:cxnLst/>
              <a:rect l="l" t="t" r="r" b="b"/>
              <a:pathLst>
                <a:path w="6182010" h="898526">
                  <a:moveTo>
                    <a:pt x="0" y="0"/>
                  </a:moveTo>
                  <a:lnTo>
                    <a:pt x="6182010" y="0"/>
                  </a:lnTo>
                  <a:lnTo>
                    <a:pt x="618201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618201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4. Преглед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371600" y="4696781"/>
            <a:ext cx="4026304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Segoe Script Bold"/>
                <a:ea typeface="Segoe Script Bold"/>
                <a:cs typeface="Segoe Script Bold"/>
                <a:sym typeface="Segoe Script Bold"/>
              </a:rPr>
              <a:t>Балансиран кантар…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9601200"/>
            <a:ext cx="4571532" cy="685800"/>
            <a:chOff x="0" y="0"/>
            <a:chExt cx="6095376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689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4571844" y="9605176"/>
            <a:ext cx="4571532" cy="685800"/>
            <a:chOff x="0" y="0"/>
            <a:chExt cx="6095376" cy="914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6B7B6E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0" y="9601200"/>
            <a:ext cx="4571532" cy="685800"/>
            <a:chOff x="0" y="0"/>
            <a:chExt cx="6095376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3715844" y="9601200"/>
            <a:ext cx="4571532" cy="685800"/>
            <a:chOff x="0" y="0"/>
            <a:chExt cx="6095376" cy="914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9EAFA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063358" y="9398254"/>
            <a:ext cx="1219202" cy="884769"/>
            <a:chOff x="0" y="0"/>
            <a:chExt cx="1625602" cy="11796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25600" cy="1179703"/>
            </a:xfrm>
            <a:custGeom>
              <a:avLst/>
              <a:gdLst/>
              <a:ahLst/>
              <a:cxnLst/>
              <a:rect l="l" t="t" r="r" b="b"/>
              <a:pathLst>
                <a:path w="1625600" h="1179703">
                  <a:moveTo>
                    <a:pt x="0" y="0"/>
                  </a:moveTo>
                  <a:lnTo>
                    <a:pt x="1625600" y="0"/>
                  </a:lnTo>
                  <a:lnTo>
                    <a:pt x="1625600" y="1179703"/>
                  </a:lnTo>
                  <a:lnTo>
                    <a:pt x="0" y="1179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24928" b="-112138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503957">
            <a:off x="15179766" y="3153107"/>
            <a:ext cx="2000529" cy="2000529"/>
            <a:chOff x="0" y="0"/>
            <a:chExt cx="2667372" cy="26673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67381" cy="2667381"/>
            </a:xfrm>
            <a:custGeom>
              <a:avLst/>
              <a:gdLst/>
              <a:ahLst/>
              <a:cxnLst/>
              <a:rect l="l" t="t" r="r" b="b"/>
              <a:pathLst>
                <a:path w="2667381" h="2667381">
                  <a:moveTo>
                    <a:pt x="0" y="0"/>
                  </a:moveTo>
                  <a:lnTo>
                    <a:pt x="2667381" y="0"/>
                  </a:lnTo>
                  <a:lnTo>
                    <a:pt x="2667381" y="2667381"/>
                  </a:lnTo>
                  <a:lnTo>
                    <a:pt x="0" y="2667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 rot="-503957">
            <a:off x="15232030" y="2664618"/>
            <a:ext cx="1519649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2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Разходи</a:t>
            </a: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 rot="-693166">
            <a:off x="7783924" y="5374549"/>
            <a:ext cx="2077214" cy="1271764"/>
            <a:chOff x="0" y="0"/>
            <a:chExt cx="2769618" cy="16956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69616" cy="1695704"/>
            </a:xfrm>
            <a:custGeom>
              <a:avLst/>
              <a:gdLst/>
              <a:ahLst/>
              <a:cxnLst/>
              <a:rect l="l" t="t" r="r" b="b"/>
              <a:pathLst>
                <a:path w="2769616" h="1695704">
                  <a:moveTo>
                    <a:pt x="0" y="0"/>
                  </a:moveTo>
                  <a:lnTo>
                    <a:pt x="2769616" y="0"/>
                  </a:lnTo>
                  <a:lnTo>
                    <a:pt x="2769616" y="1695704"/>
                  </a:lnTo>
                  <a:lnTo>
                    <a:pt x="0" y="1695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 rot="-693166">
            <a:off x="8070784" y="4894586"/>
            <a:ext cx="113492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2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Доход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0" y="0"/>
            <a:ext cx="18288000" cy="1257300"/>
            <a:chOff x="0" y="0"/>
            <a:chExt cx="24384000" cy="167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384000" cy="1676400"/>
            </a:xfrm>
            <a:custGeom>
              <a:avLst/>
              <a:gdLst/>
              <a:ahLst/>
              <a:cxnLst/>
              <a:rect l="l" t="t" r="r" b="b"/>
              <a:pathLst>
                <a:path w="24384000" h="1676400">
                  <a:moveTo>
                    <a:pt x="0" y="0"/>
                  </a:moveTo>
                  <a:lnTo>
                    <a:pt x="24384000" y="0"/>
                  </a:lnTo>
                  <a:lnTo>
                    <a:pt x="24384000" y="1676400"/>
                  </a:lnTo>
                  <a:lnTo>
                    <a:pt x="0" y="1676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14300"/>
              <a:ext cx="24384000" cy="1790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480"/>
                </a:lnSpc>
              </a:pPr>
              <a:r>
                <a:rPr lang="en-US" sz="5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Балансиране на приходите и разходите</a:t>
              </a:r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041438" y="6154950"/>
            <a:ext cx="2886479" cy="1160250"/>
            <a:chOff x="0" y="0"/>
            <a:chExt cx="3848638" cy="1547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848608" cy="1546987"/>
            </a:xfrm>
            <a:custGeom>
              <a:avLst/>
              <a:gdLst/>
              <a:ahLst/>
              <a:cxnLst/>
              <a:rect l="l" t="t" r="r" b="b"/>
              <a:pathLst>
                <a:path w="3848608" h="1546987">
                  <a:moveTo>
                    <a:pt x="0" y="0"/>
                  </a:moveTo>
                  <a:lnTo>
                    <a:pt x="3848608" y="0"/>
                  </a:lnTo>
                  <a:lnTo>
                    <a:pt x="3848608" y="1546987"/>
                  </a:lnTo>
                  <a:lnTo>
                    <a:pt x="0" y="1546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-800100" y="-936171"/>
            <a:ext cx="2171700" cy="2171700"/>
            <a:chOff x="0" y="0"/>
            <a:chExt cx="2895600" cy="28956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95600" cy="2895600"/>
            </a:xfrm>
            <a:custGeom>
              <a:avLst/>
              <a:gdLst/>
              <a:ahLst/>
              <a:cxnLst/>
              <a:rect l="l" t="t" r="r" b="b"/>
              <a:pathLst>
                <a:path w="2895600" h="2895600">
                  <a:moveTo>
                    <a:pt x="0" y="1447800"/>
                  </a:moveTo>
                  <a:cubicBezTo>
                    <a:pt x="0" y="648208"/>
                    <a:pt x="648208" y="0"/>
                    <a:pt x="1447800" y="0"/>
                  </a:cubicBezTo>
                  <a:cubicBezTo>
                    <a:pt x="2247392" y="0"/>
                    <a:pt x="2895600" y="648208"/>
                    <a:pt x="2895600" y="1447800"/>
                  </a:cubicBezTo>
                  <a:cubicBezTo>
                    <a:pt x="2895600" y="2247392"/>
                    <a:pt x="2247392" y="2895600"/>
                    <a:pt x="1447800" y="2895600"/>
                  </a:cubicBezTo>
                  <a:cubicBezTo>
                    <a:pt x="648208" y="2895600"/>
                    <a:pt x="0" y="2247392"/>
                    <a:pt x="0" y="1447800"/>
                  </a:cubicBezTo>
                  <a:close/>
                </a:path>
              </a:pathLst>
            </a:custGeom>
            <a:solidFill>
              <a:srgbClr val="006897"/>
            </a:solidFill>
            <a:ln w="12700">
              <a:solidFill>
                <a:srgbClr val="000000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142875"/>
              <a:ext cx="2895600" cy="3038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8640"/>
                </a:lnSpc>
              </a:pPr>
              <a:r>
                <a:rPr lang="en-US" sz="7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0" y="9601200"/>
            <a:ext cx="4469370" cy="673895"/>
            <a:chOff x="0" y="0"/>
            <a:chExt cx="5959160" cy="89852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959160" cy="898526"/>
            </a:xfrm>
            <a:custGeom>
              <a:avLst/>
              <a:gdLst/>
              <a:ahLst/>
              <a:cxnLst/>
              <a:rect l="l" t="t" r="r" b="b"/>
              <a:pathLst>
                <a:path w="5959160" h="898526">
                  <a:moveTo>
                    <a:pt x="0" y="0"/>
                  </a:moveTo>
                  <a:lnTo>
                    <a:pt x="5959160" y="0"/>
                  </a:lnTo>
                  <a:lnTo>
                    <a:pt x="595916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595916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1. Доход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674630" y="9613107"/>
            <a:ext cx="4456663" cy="673895"/>
            <a:chOff x="0" y="0"/>
            <a:chExt cx="5942218" cy="89852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942218" cy="898526"/>
            </a:xfrm>
            <a:custGeom>
              <a:avLst/>
              <a:gdLst/>
              <a:ahLst/>
              <a:cxnLst/>
              <a:rect l="l" t="t" r="r" b="b"/>
              <a:pathLst>
                <a:path w="5942218" h="898526">
                  <a:moveTo>
                    <a:pt x="0" y="0"/>
                  </a:moveTo>
                  <a:lnTo>
                    <a:pt x="5942218" y="0"/>
                  </a:lnTo>
                  <a:lnTo>
                    <a:pt x="5942218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5942218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A6A6A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2. Разходи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156708" y="9601199"/>
            <a:ext cx="4469370" cy="673895"/>
            <a:chOff x="0" y="0"/>
            <a:chExt cx="5959160" cy="89852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959160" cy="898526"/>
            </a:xfrm>
            <a:custGeom>
              <a:avLst/>
              <a:gdLst/>
              <a:ahLst/>
              <a:cxnLst/>
              <a:rect l="l" t="t" r="r" b="b"/>
              <a:pathLst>
                <a:path w="5959160" h="898526">
                  <a:moveTo>
                    <a:pt x="0" y="0"/>
                  </a:moveTo>
                  <a:lnTo>
                    <a:pt x="5959160" y="0"/>
                  </a:lnTo>
                  <a:lnTo>
                    <a:pt x="595916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595916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 b="1">
                  <a:solidFill>
                    <a:srgbClr val="9EAFA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3. Балансиране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651492" y="9601196"/>
            <a:ext cx="4636508" cy="673894"/>
            <a:chOff x="0" y="0"/>
            <a:chExt cx="6182010" cy="89852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182010" cy="898526"/>
            </a:xfrm>
            <a:custGeom>
              <a:avLst/>
              <a:gdLst/>
              <a:ahLst/>
              <a:cxnLst/>
              <a:rect l="l" t="t" r="r" b="b"/>
              <a:pathLst>
                <a:path w="6182010" h="898526">
                  <a:moveTo>
                    <a:pt x="0" y="0"/>
                  </a:moveTo>
                  <a:lnTo>
                    <a:pt x="6182010" y="0"/>
                  </a:lnTo>
                  <a:lnTo>
                    <a:pt x="618201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618201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4. Преглед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 rot="-696046">
            <a:off x="8107065" y="5826549"/>
            <a:ext cx="9360930" cy="228600"/>
            <a:chOff x="0" y="0"/>
            <a:chExt cx="12481240" cy="304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2481179" cy="304800"/>
            </a:xfrm>
            <a:custGeom>
              <a:avLst/>
              <a:gdLst/>
              <a:ahLst/>
              <a:cxnLst/>
              <a:rect l="l" t="t" r="r" b="b"/>
              <a:pathLst>
                <a:path w="12481179" h="304800">
                  <a:moveTo>
                    <a:pt x="0" y="0"/>
                  </a:moveTo>
                  <a:lnTo>
                    <a:pt x="12481179" y="0"/>
                  </a:lnTo>
                  <a:lnTo>
                    <a:pt x="12481179" y="304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0" name="TextBox 40"/>
          <p:cNvSpPr txBox="1"/>
          <p:nvPr/>
        </p:nvSpPr>
        <p:spPr>
          <a:xfrm>
            <a:off x="1371600" y="4696781"/>
            <a:ext cx="4546782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Segoe Script Bold"/>
                <a:ea typeface="Segoe Script Bold"/>
                <a:cs typeface="Segoe Script Bold"/>
                <a:sym typeface="Segoe Script Bold"/>
              </a:rPr>
              <a:t>Мащабът е неравномерен…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552950" y="0"/>
            <a:ext cx="13735050" cy="10286997"/>
            <a:chOff x="0" y="0"/>
            <a:chExt cx="18313400" cy="137159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313400" cy="13716000"/>
            </a:xfrm>
            <a:custGeom>
              <a:avLst/>
              <a:gdLst/>
              <a:ahLst/>
              <a:cxnLst/>
              <a:rect l="l" t="t" r="r" b="b"/>
              <a:pathLst>
                <a:path w="18313400" h="13716000">
                  <a:moveTo>
                    <a:pt x="0" y="0"/>
                  </a:moveTo>
                  <a:lnTo>
                    <a:pt x="18313400" y="0"/>
                  </a:lnTo>
                  <a:lnTo>
                    <a:pt x="18313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06" r="-70789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685800" y="2057400"/>
            <a:ext cx="2739212" cy="720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9"/>
              </a:lnSpc>
            </a:pPr>
            <a:r>
              <a:rPr lang="en-US" sz="2632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Тази снимка не се побира в ширината на пързалката и преоразмеряването ѝ може да отреже твърде голяма част от атракциона, за да се осигури контекст.</a:t>
            </a:r>
          </a:p>
          <a:p>
            <a:pPr marL="0" lvl="0" indent="0" algn="l">
              <a:lnSpc>
                <a:spcPts val="3159"/>
              </a:lnSpc>
            </a:pPr>
            <a:endParaRPr lang="en-US" sz="2632">
              <a:solidFill>
                <a:srgbClr val="000000"/>
              </a:solidFill>
              <a:latin typeface="Segoe Script"/>
              <a:ea typeface="Segoe Script"/>
              <a:cs typeface="Segoe Script"/>
              <a:sym typeface="Segoe Script"/>
            </a:endParaRPr>
          </a:p>
          <a:p>
            <a:pPr marL="0" lvl="0" indent="0" algn="l">
              <a:lnSpc>
                <a:spcPts val="3159"/>
              </a:lnSpc>
            </a:pPr>
            <a:r>
              <a:rPr lang="en-US" sz="2632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Моля те, не прави това…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0286997"/>
            <a:chOff x="0" y="0"/>
            <a:chExt cx="24384000" cy="137159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839" r="-2827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85800" y="7200900"/>
            <a:ext cx="4914900" cy="2400300"/>
            <a:chOff x="0" y="0"/>
            <a:chExt cx="6553200" cy="320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3200" cy="3200400"/>
            </a:xfrm>
            <a:custGeom>
              <a:avLst/>
              <a:gdLst/>
              <a:ahLst/>
              <a:cxnLst/>
              <a:rect l="l" t="t" r="r" b="b"/>
              <a:pathLst>
                <a:path w="6553200" h="3200400">
                  <a:moveTo>
                    <a:pt x="0" y="0"/>
                  </a:moveTo>
                  <a:lnTo>
                    <a:pt x="6553200" y="0"/>
                  </a:lnTo>
                  <a:lnTo>
                    <a:pt x="6553200" y="3200400"/>
                  </a:lnTo>
                  <a:lnTo>
                    <a:pt x="0" y="32004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6553200" cy="320040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Segoe Script"/>
                  <a:ea typeface="Segoe Script"/>
                  <a:cs typeface="Segoe Script"/>
                  <a:sym typeface="Segoe Script"/>
                </a:rPr>
                <a:t>Изкривяването на снимка, за да се запълни форма, никога не е решението, но има начин да се измами...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552950" y="0"/>
            <a:ext cx="13735050" cy="10286997"/>
            <a:chOff x="0" y="0"/>
            <a:chExt cx="18313400" cy="137159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313400" cy="13716000"/>
            </a:xfrm>
            <a:custGeom>
              <a:avLst/>
              <a:gdLst/>
              <a:ahLst/>
              <a:cxnLst/>
              <a:rect l="l" t="t" r="r" b="b"/>
              <a:pathLst>
                <a:path w="18313400" h="13716000">
                  <a:moveTo>
                    <a:pt x="0" y="0"/>
                  </a:moveTo>
                  <a:lnTo>
                    <a:pt x="18313400" y="0"/>
                  </a:lnTo>
                  <a:lnTo>
                    <a:pt x="18313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06" r="-70789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552950" y="0"/>
            <a:ext cx="5048250" cy="10286997"/>
            <a:chOff x="0" y="0"/>
            <a:chExt cx="6731000" cy="13715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31000" cy="13716000"/>
            </a:xfrm>
            <a:custGeom>
              <a:avLst/>
              <a:gdLst/>
              <a:ahLst/>
              <a:cxnLst/>
              <a:rect l="l" t="t" r="r" b="b"/>
              <a:pathLst>
                <a:path w="6731000" h="13716000">
                  <a:moveTo>
                    <a:pt x="0" y="0"/>
                  </a:moveTo>
                  <a:lnTo>
                    <a:pt x="6731000" y="0"/>
                  </a:lnTo>
                  <a:lnTo>
                    <a:pt x="6731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4776" r="-364677"/>
              </a:stretch>
            </a:blipFill>
          </p:spPr>
        </p:sp>
      </p:grpSp>
      <p:sp>
        <p:nvSpPr>
          <p:cNvPr id="6" name="AutoShape 6"/>
          <p:cNvSpPr/>
          <p:nvPr/>
        </p:nvSpPr>
        <p:spPr>
          <a:xfrm rot="5390460">
            <a:off x="4443393" y="5133975"/>
            <a:ext cx="10315613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5390460">
            <a:off x="-604857" y="5133975"/>
            <a:ext cx="10315613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685800" y="1828800"/>
            <a:ext cx="3200400" cy="723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0"/>
              </a:lnSpc>
            </a:pPr>
            <a:r>
              <a:rPr lang="en-US" sz="2392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Направих копие на снимката и го изрязах, така че единствената видима част е вертикалната лента между двете пунктирани линии.</a:t>
            </a:r>
          </a:p>
          <a:p>
            <a:pPr marL="0" lvl="0" indent="0" algn="l">
              <a:lnSpc>
                <a:spcPts val="2870"/>
              </a:lnSpc>
            </a:pPr>
            <a:endParaRPr lang="en-US" sz="2392">
              <a:solidFill>
                <a:srgbClr val="000000"/>
              </a:solidFill>
              <a:latin typeface="Segoe Script"/>
              <a:ea typeface="Segoe Script"/>
              <a:cs typeface="Segoe Script"/>
              <a:sym typeface="Segoe Script"/>
            </a:endParaRPr>
          </a:p>
          <a:p>
            <a:pPr marL="0" lvl="0" indent="0" algn="l">
              <a:lnSpc>
                <a:spcPts val="2870"/>
              </a:lnSpc>
            </a:pPr>
            <a:r>
              <a:rPr lang="en-US" sz="2392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Ако натиснете Esc, за да влезете в режим на редактиране, можете да видите това сами, като изберете снимката отгоре.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552950" y="0"/>
            <a:ext cx="13735050" cy="10286997"/>
            <a:chOff x="0" y="0"/>
            <a:chExt cx="18313400" cy="137159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313400" cy="13716000"/>
            </a:xfrm>
            <a:custGeom>
              <a:avLst/>
              <a:gdLst/>
              <a:ahLst/>
              <a:cxnLst/>
              <a:rect l="l" t="t" r="r" b="b"/>
              <a:pathLst>
                <a:path w="18313400" h="13716000">
                  <a:moveTo>
                    <a:pt x="0" y="0"/>
                  </a:moveTo>
                  <a:lnTo>
                    <a:pt x="18313400" y="0"/>
                  </a:lnTo>
                  <a:lnTo>
                    <a:pt x="18313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06" r="-70789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552950" y="0"/>
            <a:ext cx="5048250" cy="10286997"/>
            <a:chOff x="0" y="0"/>
            <a:chExt cx="6731000" cy="13715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31000" cy="13716000"/>
            </a:xfrm>
            <a:custGeom>
              <a:avLst/>
              <a:gdLst/>
              <a:ahLst/>
              <a:cxnLst/>
              <a:rect l="l" t="t" r="r" b="b"/>
              <a:pathLst>
                <a:path w="6731000" h="13716000">
                  <a:moveTo>
                    <a:pt x="0" y="0"/>
                  </a:moveTo>
                  <a:lnTo>
                    <a:pt x="6731000" y="0"/>
                  </a:lnTo>
                  <a:lnTo>
                    <a:pt x="6731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4776" r="-364677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685800" y="1828800"/>
            <a:ext cx="3200400" cy="742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36"/>
              </a:lnSpc>
            </a:pPr>
            <a:r>
              <a:rPr lang="en-US" sz="2446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Номерът е сега да разтегнете изрязаното копие. Това ще изкриви облаците и небето, но това няма да бъде забележимо, освен за тези, които разглеждат и двете снимки (т.е. абсолютно никой от публиката ви).</a:t>
            </a:r>
          </a:p>
          <a:p>
            <a:pPr marL="0" lvl="0" indent="0" algn="l">
              <a:lnSpc>
                <a:spcPts val="2936"/>
              </a:lnSpc>
            </a:pPr>
            <a:endParaRPr lang="en-US" sz="2446">
              <a:solidFill>
                <a:srgbClr val="000000"/>
              </a:solidFill>
              <a:latin typeface="Segoe Script"/>
              <a:ea typeface="Segoe Script"/>
              <a:cs typeface="Segoe Script"/>
              <a:sym typeface="Segoe Script"/>
            </a:endParaRPr>
          </a:p>
          <a:p>
            <a:pPr marL="0" lvl="0" indent="0" algn="l">
              <a:lnSpc>
                <a:spcPts val="2936"/>
              </a:lnSpc>
            </a:pPr>
            <a:r>
              <a:rPr lang="en-US" sz="2446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Напред, за да видите това в действие…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552950" y="0"/>
            <a:ext cx="13735050" cy="10286997"/>
            <a:chOff x="0" y="0"/>
            <a:chExt cx="18313400" cy="137159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313400" cy="13716000"/>
            </a:xfrm>
            <a:custGeom>
              <a:avLst/>
              <a:gdLst/>
              <a:ahLst/>
              <a:cxnLst/>
              <a:rect l="l" t="t" r="r" b="b"/>
              <a:pathLst>
                <a:path w="18313400" h="13716000">
                  <a:moveTo>
                    <a:pt x="0" y="0"/>
                  </a:moveTo>
                  <a:lnTo>
                    <a:pt x="18313400" y="0"/>
                  </a:lnTo>
                  <a:lnTo>
                    <a:pt x="18313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06" r="-70789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0"/>
            <a:ext cx="9601200" cy="10286997"/>
            <a:chOff x="0" y="0"/>
            <a:chExt cx="12801600" cy="13715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01600" cy="13716000"/>
            </a:xfrm>
            <a:custGeom>
              <a:avLst/>
              <a:gdLst/>
              <a:ahLst/>
              <a:cxnLst/>
              <a:rect l="l" t="t" r="r" b="b"/>
              <a:pathLst>
                <a:path w="12801600" h="13716000">
                  <a:moveTo>
                    <a:pt x="0" y="0"/>
                  </a:moveTo>
                  <a:lnTo>
                    <a:pt x="12801600" y="0"/>
                  </a:lnTo>
                  <a:lnTo>
                    <a:pt x="128016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848" r="-197247" b="-21661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448582" y="1028700"/>
            <a:ext cx="7123918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59"/>
              </a:lnSpc>
            </a:pPr>
            <a:r>
              <a:rPr lang="en-US" sz="6300" b="1">
                <a:solidFill>
                  <a:srgbClr val="000000"/>
                </a:solidFill>
                <a:latin typeface="Segoe Script Bold"/>
                <a:ea typeface="Segoe Script Bold"/>
                <a:cs typeface="Segoe Script Bold"/>
                <a:sym typeface="Segoe Script Bold"/>
              </a:rPr>
              <a:t>Нищо чудно, че губят неща...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8582" y="342900"/>
            <a:ext cx="433868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45"/>
              </a:lnSpc>
            </a:pPr>
            <a:r>
              <a:rPr lang="en-US" sz="1788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Възстановяване на изгубени статии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34640" y="3550920"/>
            <a:ext cx="6332220" cy="5218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70"/>
              </a:lnSpc>
            </a:pPr>
            <a:r>
              <a:rPr lang="en-US" sz="3093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Енергийна изолация Всички са заключени Десет минути за възстановяване на предмета</a:t>
            </a:r>
          </a:p>
          <a:p>
            <a:pPr marL="0" lvl="0" indent="0" algn="l">
              <a:lnSpc>
                <a:spcPts val="2970"/>
              </a:lnSpc>
            </a:pPr>
            <a:endParaRPr lang="en-US" sz="3093">
              <a:solidFill>
                <a:srgbClr val="000000"/>
              </a:solidFill>
              <a:latin typeface="Segoe Script"/>
              <a:ea typeface="Segoe Script"/>
              <a:cs typeface="Segoe Script"/>
              <a:sym typeface="Segoe Script"/>
            </a:endParaRPr>
          </a:p>
          <a:p>
            <a:pPr marL="0" lvl="0" indent="0" algn="l">
              <a:lnSpc>
                <a:spcPts val="2970"/>
              </a:lnSpc>
            </a:pPr>
            <a:r>
              <a:rPr lang="en-US" sz="3093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Зоните с ограничен достъп са чисти. Дневникът за отчетност е попълнен. Захранването е възстановено.</a:t>
            </a:r>
          </a:p>
          <a:p>
            <a:pPr marL="0" lvl="0" indent="0" algn="l">
              <a:lnSpc>
                <a:spcPts val="2970"/>
              </a:lnSpc>
            </a:pPr>
            <a:endParaRPr lang="en-US" sz="3093">
              <a:solidFill>
                <a:srgbClr val="000000"/>
              </a:solidFill>
              <a:latin typeface="Segoe Script"/>
              <a:ea typeface="Segoe Script"/>
              <a:cs typeface="Segoe Script"/>
              <a:sym typeface="Segoe Script"/>
            </a:endParaRPr>
          </a:p>
          <a:p>
            <a:pPr marL="0" lvl="0" indent="0" algn="l">
              <a:lnSpc>
                <a:spcPts val="2970"/>
              </a:lnSpc>
            </a:pPr>
            <a:r>
              <a:rPr lang="en-US" sz="3093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Каране с колело. Извършени са проверки на блоковете. Препоръчана е станция 1.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48582" y="4000500"/>
            <a:ext cx="800100" cy="1063526"/>
            <a:chOff x="0" y="0"/>
            <a:chExt cx="1066800" cy="14180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6800" cy="1418034"/>
            </a:xfrm>
            <a:custGeom>
              <a:avLst/>
              <a:gdLst/>
              <a:ahLst/>
              <a:cxnLst/>
              <a:rect l="l" t="t" r="r" b="b"/>
              <a:pathLst>
                <a:path w="1066800" h="1418034">
                  <a:moveTo>
                    <a:pt x="0" y="709017"/>
                  </a:moveTo>
                  <a:cubicBezTo>
                    <a:pt x="0" y="317370"/>
                    <a:pt x="238760" y="0"/>
                    <a:pt x="533400" y="0"/>
                  </a:cubicBezTo>
                  <a:cubicBezTo>
                    <a:pt x="828040" y="0"/>
                    <a:pt x="1066800" y="317370"/>
                    <a:pt x="1066800" y="709017"/>
                  </a:cubicBezTo>
                  <a:cubicBezTo>
                    <a:pt x="1066800" y="1100665"/>
                    <a:pt x="828040" y="1418034"/>
                    <a:pt x="533400" y="1418034"/>
                  </a:cubicBezTo>
                  <a:cubicBezTo>
                    <a:pt x="238760" y="1418034"/>
                    <a:pt x="0" y="1100665"/>
                    <a:pt x="0" y="709017"/>
                  </a:cubicBezTo>
                  <a:close/>
                </a:path>
              </a:pathLst>
            </a:custGeom>
            <a:solidFill>
              <a:srgbClr val="00007D"/>
            </a:solidFill>
            <a:ln w="12700">
              <a:solidFill>
                <a:srgbClr val="000000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1066800" cy="1437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759"/>
                </a:lnSpc>
              </a:pPr>
              <a:r>
                <a:rPr lang="en-US" sz="48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8582" y="6172200"/>
            <a:ext cx="800100" cy="1063526"/>
            <a:chOff x="0" y="0"/>
            <a:chExt cx="1066800" cy="14180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66800" cy="1418034"/>
            </a:xfrm>
            <a:custGeom>
              <a:avLst/>
              <a:gdLst/>
              <a:ahLst/>
              <a:cxnLst/>
              <a:rect l="l" t="t" r="r" b="b"/>
              <a:pathLst>
                <a:path w="1066800" h="1418034">
                  <a:moveTo>
                    <a:pt x="0" y="709017"/>
                  </a:moveTo>
                  <a:cubicBezTo>
                    <a:pt x="0" y="317370"/>
                    <a:pt x="238760" y="0"/>
                    <a:pt x="533400" y="0"/>
                  </a:cubicBezTo>
                  <a:cubicBezTo>
                    <a:pt x="828040" y="0"/>
                    <a:pt x="1066800" y="317370"/>
                    <a:pt x="1066800" y="709017"/>
                  </a:cubicBezTo>
                  <a:cubicBezTo>
                    <a:pt x="1066800" y="1100665"/>
                    <a:pt x="828040" y="1418034"/>
                    <a:pt x="533400" y="1418034"/>
                  </a:cubicBezTo>
                  <a:cubicBezTo>
                    <a:pt x="238760" y="1418034"/>
                    <a:pt x="0" y="1100665"/>
                    <a:pt x="0" y="709017"/>
                  </a:cubicBezTo>
                  <a:close/>
                </a:path>
              </a:pathLst>
            </a:custGeom>
            <a:solidFill>
              <a:srgbClr val="00007D"/>
            </a:solidFill>
            <a:ln w="12700">
              <a:solidFill>
                <a:srgbClr val="000000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066800" cy="1437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759"/>
                </a:lnSpc>
              </a:pPr>
              <a:r>
                <a:rPr lang="en-US" sz="48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48582" y="8401050"/>
            <a:ext cx="800100" cy="1063526"/>
            <a:chOff x="0" y="0"/>
            <a:chExt cx="1066800" cy="14180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66800" cy="1418034"/>
            </a:xfrm>
            <a:custGeom>
              <a:avLst/>
              <a:gdLst/>
              <a:ahLst/>
              <a:cxnLst/>
              <a:rect l="l" t="t" r="r" b="b"/>
              <a:pathLst>
                <a:path w="1066800" h="1418034">
                  <a:moveTo>
                    <a:pt x="0" y="709017"/>
                  </a:moveTo>
                  <a:cubicBezTo>
                    <a:pt x="0" y="317370"/>
                    <a:pt x="238760" y="0"/>
                    <a:pt x="533400" y="0"/>
                  </a:cubicBezTo>
                  <a:cubicBezTo>
                    <a:pt x="828040" y="0"/>
                    <a:pt x="1066800" y="317370"/>
                    <a:pt x="1066800" y="709017"/>
                  </a:cubicBezTo>
                  <a:cubicBezTo>
                    <a:pt x="1066800" y="1100665"/>
                    <a:pt x="828040" y="1418034"/>
                    <a:pt x="533400" y="1418034"/>
                  </a:cubicBezTo>
                  <a:cubicBezTo>
                    <a:pt x="238760" y="1418034"/>
                    <a:pt x="0" y="1100665"/>
                    <a:pt x="0" y="709017"/>
                  </a:cubicBezTo>
                  <a:close/>
                </a:path>
              </a:pathLst>
            </a:custGeom>
            <a:solidFill>
              <a:srgbClr val="00007D"/>
            </a:solidFill>
            <a:ln w="12700">
              <a:solidFill>
                <a:srgbClr val="000000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066800" cy="1437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759"/>
                </a:lnSpc>
              </a:pPr>
              <a:r>
                <a:rPr lang="en-US" sz="48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1540" y="2446020"/>
            <a:ext cx="7018022" cy="327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960"/>
              </a:lnSpc>
            </a:pPr>
            <a:r>
              <a:rPr lang="en-US" sz="10800" b="1">
                <a:solidFill>
                  <a:srgbClr val="000000"/>
                </a:solidFill>
                <a:latin typeface="Segoe Script Bold"/>
                <a:ea typeface="Segoe Script Bold"/>
                <a:cs typeface="Segoe Script Bold"/>
                <a:sym typeface="Segoe Script Bold"/>
              </a:rPr>
              <a:t>Техника № 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83885" y="4083457"/>
            <a:ext cx="5417820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Накланяне на везните</a:t>
            </a:r>
          </a:p>
        </p:txBody>
      </p:sp>
      <p:sp>
        <p:nvSpPr>
          <p:cNvPr id="4" name="AutoShape 4"/>
          <p:cNvSpPr/>
          <p:nvPr/>
        </p:nvSpPr>
        <p:spPr>
          <a:xfrm rot="5391240">
            <a:off x="6222197" y="4624388"/>
            <a:ext cx="5615007" cy="0"/>
          </a:xfrm>
          <a:prstGeom prst="line">
            <a:avLst/>
          </a:prstGeom>
          <a:ln w="9525" cap="rnd">
            <a:solidFill>
              <a:srgbClr val="9999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9601200"/>
            <a:ext cx="4571532" cy="685800"/>
            <a:chOff x="0" y="0"/>
            <a:chExt cx="6095376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689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4571844" y="9605176"/>
            <a:ext cx="4571532" cy="685800"/>
            <a:chOff x="0" y="0"/>
            <a:chExt cx="6095376" cy="914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6B7B6E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0" y="9601200"/>
            <a:ext cx="4571532" cy="685800"/>
            <a:chOff x="0" y="0"/>
            <a:chExt cx="6095376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3715844" y="9601200"/>
            <a:ext cx="4571532" cy="685800"/>
            <a:chOff x="0" y="0"/>
            <a:chExt cx="6095376" cy="914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9EAFA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063358" y="9398254"/>
            <a:ext cx="1219202" cy="884769"/>
            <a:chOff x="0" y="0"/>
            <a:chExt cx="1625602" cy="11796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25600" cy="1179703"/>
            </a:xfrm>
            <a:custGeom>
              <a:avLst/>
              <a:gdLst/>
              <a:ahLst/>
              <a:cxnLst/>
              <a:rect l="l" t="t" r="r" b="b"/>
              <a:pathLst>
                <a:path w="1625600" h="1179703">
                  <a:moveTo>
                    <a:pt x="0" y="0"/>
                  </a:moveTo>
                  <a:lnTo>
                    <a:pt x="1625600" y="0"/>
                  </a:lnTo>
                  <a:lnTo>
                    <a:pt x="1625600" y="1179703"/>
                  </a:lnTo>
                  <a:lnTo>
                    <a:pt x="0" y="1179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24928" b="-112138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5144471" y="3958827"/>
            <a:ext cx="2000529" cy="2000529"/>
            <a:chOff x="0" y="0"/>
            <a:chExt cx="2667372" cy="26673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67381" cy="2667381"/>
            </a:xfrm>
            <a:custGeom>
              <a:avLst/>
              <a:gdLst/>
              <a:ahLst/>
              <a:cxnLst/>
              <a:rect l="l" t="t" r="r" b="b"/>
              <a:pathLst>
                <a:path w="2667381" h="2667381">
                  <a:moveTo>
                    <a:pt x="0" y="0"/>
                  </a:moveTo>
                  <a:lnTo>
                    <a:pt x="2667381" y="0"/>
                  </a:lnTo>
                  <a:lnTo>
                    <a:pt x="2667381" y="2667381"/>
                  </a:lnTo>
                  <a:lnTo>
                    <a:pt x="0" y="2667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5384912" y="3456521"/>
            <a:ext cx="1519649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2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Разходи</a:t>
            </a: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7735903" y="4682625"/>
            <a:ext cx="2077213" cy="1271764"/>
            <a:chOff x="0" y="0"/>
            <a:chExt cx="2769618" cy="16956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69616" cy="1695704"/>
            </a:xfrm>
            <a:custGeom>
              <a:avLst/>
              <a:gdLst/>
              <a:ahLst/>
              <a:cxnLst/>
              <a:rect l="l" t="t" r="r" b="b"/>
              <a:pathLst>
                <a:path w="2769616" h="1695704">
                  <a:moveTo>
                    <a:pt x="0" y="0"/>
                  </a:moveTo>
                  <a:lnTo>
                    <a:pt x="2769616" y="0"/>
                  </a:lnTo>
                  <a:lnTo>
                    <a:pt x="2769616" y="1695704"/>
                  </a:lnTo>
                  <a:lnTo>
                    <a:pt x="0" y="1695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8207047" y="4184020"/>
            <a:ext cx="113492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2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Доход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0" y="0"/>
            <a:ext cx="18288000" cy="1257300"/>
            <a:chOff x="0" y="0"/>
            <a:chExt cx="24384000" cy="167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384000" cy="1676400"/>
            </a:xfrm>
            <a:custGeom>
              <a:avLst/>
              <a:gdLst/>
              <a:ahLst/>
              <a:cxnLst/>
              <a:rect l="l" t="t" r="r" b="b"/>
              <a:pathLst>
                <a:path w="24384000" h="1676400">
                  <a:moveTo>
                    <a:pt x="0" y="0"/>
                  </a:moveTo>
                  <a:lnTo>
                    <a:pt x="24384000" y="0"/>
                  </a:lnTo>
                  <a:lnTo>
                    <a:pt x="24384000" y="1676400"/>
                  </a:lnTo>
                  <a:lnTo>
                    <a:pt x="0" y="1676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14300"/>
              <a:ext cx="24384000" cy="1790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480"/>
                </a:lnSpc>
              </a:pPr>
              <a:r>
                <a:rPr lang="en-US" sz="5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Балансиране на приходите и разходите</a:t>
              </a:r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041438" y="6154950"/>
            <a:ext cx="2886479" cy="1160250"/>
            <a:chOff x="0" y="0"/>
            <a:chExt cx="3848638" cy="1547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848608" cy="1546987"/>
            </a:xfrm>
            <a:custGeom>
              <a:avLst/>
              <a:gdLst/>
              <a:ahLst/>
              <a:cxnLst/>
              <a:rect l="l" t="t" r="r" b="b"/>
              <a:pathLst>
                <a:path w="3848608" h="1546987">
                  <a:moveTo>
                    <a:pt x="0" y="0"/>
                  </a:moveTo>
                  <a:lnTo>
                    <a:pt x="3848608" y="0"/>
                  </a:lnTo>
                  <a:lnTo>
                    <a:pt x="3848608" y="1546987"/>
                  </a:lnTo>
                  <a:lnTo>
                    <a:pt x="0" y="1546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7767386" y="5935502"/>
            <a:ext cx="9360930" cy="228600"/>
            <a:chOff x="0" y="0"/>
            <a:chExt cx="12481240" cy="304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481179" cy="304800"/>
            </a:xfrm>
            <a:custGeom>
              <a:avLst/>
              <a:gdLst/>
              <a:ahLst/>
              <a:cxnLst/>
              <a:rect l="l" t="t" r="r" b="b"/>
              <a:pathLst>
                <a:path w="12481179" h="304800">
                  <a:moveTo>
                    <a:pt x="0" y="0"/>
                  </a:moveTo>
                  <a:lnTo>
                    <a:pt x="12481179" y="0"/>
                  </a:lnTo>
                  <a:lnTo>
                    <a:pt x="12481179" y="304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-800100" y="-936171"/>
            <a:ext cx="2171700" cy="2171700"/>
            <a:chOff x="0" y="0"/>
            <a:chExt cx="2895600" cy="28956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95600" cy="2895600"/>
            </a:xfrm>
            <a:custGeom>
              <a:avLst/>
              <a:gdLst/>
              <a:ahLst/>
              <a:cxnLst/>
              <a:rect l="l" t="t" r="r" b="b"/>
              <a:pathLst>
                <a:path w="2895600" h="2895600">
                  <a:moveTo>
                    <a:pt x="0" y="1447800"/>
                  </a:moveTo>
                  <a:cubicBezTo>
                    <a:pt x="0" y="648208"/>
                    <a:pt x="648208" y="0"/>
                    <a:pt x="1447800" y="0"/>
                  </a:cubicBezTo>
                  <a:cubicBezTo>
                    <a:pt x="2247392" y="0"/>
                    <a:pt x="2895600" y="648208"/>
                    <a:pt x="2895600" y="1447800"/>
                  </a:cubicBezTo>
                  <a:cubicBezTo>
                    <a:pt x="2895600" y="2247392"/>
                    <a:pt x="2247392" y="2895600"/>
                    <a:pt x="1447800" y="2895600"/>
                  </a:cubicBezTo>
                  <a:cubicBezTo>
                    <a:pt x="648208" y="2895600"/>
                    <a:pt x="0" y="2247392"/>
                    <a:pt x="0" y="1447800"/>
                  </a:cubicBezTo>
                  <a:close/>
                </a:path>
              </a:pathLst>
            </a:custGeom>
            <a:solidFill>
              <a:srgbClr val="006897"/>
            </a:solidFill>
            <a:ln w="12700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142875"/>
              <a:ext cx="2895600" cy="3038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8640"/>
                </a:lnSpc>
              </a:pPr>
              <a:r>
                <a:rPr lang="en-US" sz="7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0" y="9601200"/>
            <a:ext cx="4469370" cy="673895"/>
            <a:chOff x="0" y="0"/>
            <a:chExt cx="5959160" cy="89852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959160" cy="898526"/>
            </a:xfrm>
            <a:custGeom>
              <a:avLst/>
              <a:gdLst/>
              <a:ahLst/>
              <a:cxnLst/>
              <a:rect l="l" t="t" r="r" b="b"/>
              <a:pathLst>
                <a:path w="5959160" h="898526">
                  <a:moveTo>
                    <a:pt x="0" y="0"/>
                  </a:moveTo>
                  <a:lnTo>
                    <a:pt x="5959160" y="0"/>
                  </a:lnTo>
                  <a:lnTo>
                    <a:pt x="595916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595916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1. Доход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674630" y="9613107"/>
            <a:ext cx="4456663" cy="673895"/>
            <a:chOff x="0" y="0"/>
            <a:chExt cx="5942218" cy="89852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942218" cy="898526"/>
            </a:xfrm>
            <a:custGeom>
              <a:avLst/>
              <a:gdLst/>
              <a:ahLst/>
              <a:cxnLst/>
              <a:rect l="l" t="t" r="r" b="b"/>
              <a:pathLst>
                <a:path w="5942218" h="898526">
                  <a:moveTo>
                    <a:pt x="0" y="0"/>
                  </a:moveTo>
                  <a:lnTo>
                    <a:pt x="5942218" y="0"/>
                  </a:lnTo>
                  <a:lnTo>
                    <a:pt x="5942218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5942218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A6A6A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2. Разходи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156708" y="9601199"/>
            <a:ext cx="4469370" cy="673895"/>
            <a:chOff x="0" y="0"/>
            <a:chExt cx="5959160" cy="89852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959160" cy="898526"/>
            </a:xfrm>
            <a:custGeom>
              <a:avLst/>
              <a:gdLst/>
              <a:ahLst/>
              <a:cxnLst/>
              <a:rect l="l" t="t" r="r" b="b"/>
              <a:pathLst>
                <a:path w="5959160" h="898526">
                  <a:moveTo>
                    <a:pt x="0" y="0"/>
                  </a:moveTo>
                  <a:lnTo>
                    <a:pt x="5959160" y="0"/>
                  </a:lnTo>
                  <a:lnTo>
                    <a:pt x="595916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595916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3. Балансиране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651492" y="9601196"/>
            <a:ext cx="4636508" cy="673894"/>
            <a:chOff x="0" y="0"/>
            <a:chExt cx="6182010" cy="89852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182010" cy="898526"/>
            </a:xfrm>
            <a:custGeom>
              <a:avLst/>
              <a:gdLst/>
              <a:ahLst/>
              <a:cxnLst/>
              <a:rect l="l" t="t" r="r" b="b"/>
              <a:pathLst>
                <a:path w="6182010" h="898526">
                  <a:moveTo>
                    <a:pt x="0" y="0"/>
                  </a:moveTo>
                  <a:lnTo>
                    <a:pt x="6182010" y="0"/>
                  </a:lnTo>
                  <a:lnTo>
                    <a:pt x="618201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618201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4. Преглед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163361" y="2202996"/>
            <a:ext cx="4234544" cy="665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0"/>
              </a:lnSpc>
            </a:pPr>
            <a:r>
              <a:rPr lang="en-US" sz="2242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Ако камъкът „Доход“ тежи повече от камъните „Разходи“, тогава везните би трябвало да се наклонят в тази посока. Когато това се случи, камъните и текстът би трябвало да реагират по същия начин.</a:t>
            </a:r>
          </a:p>
          <a:p>
            <a:pPr marL="0" lvl="0" indent="0" algn="l">
              <a:lnSpc>
                <a:spcPts val="2690"/>
              </a:lnSpc>
            </a:pPr>
            <a:endParaRPr lang="en-US" sz="2242">
              <a:solidFill>
                <a:srgbClr val="000000"/>
              </a:solidFill>
              <a:latin typeface="Segoe Script"/>
              <a:ea typeface="Segoe Script"/>
              <a:cs typeface="Segoe Script"/>
              <a:sym typeface="Segoe Script"/>
            </a:endParaRPr>
          </a:p>
          <a:p>
            <a:pPr marL="0" lvl="0" indent="0" algn="l">
              <a:lnSpc>
                <a:spcPts val="2690"/>
              </a:lnSpc>
            </a:pPr>
            <a:r>
              <a:rPr lang="en-US" sz="2242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Някога това беше областта на сложната анимация, но сега командата Morph прави тази задача много по-лесна.</a:t>
            </a:r>
          </a:p>
          <a:p>
            <a:pPr marL="0" lvl="0" indent="0" algn="l">
              <a:lnSpc>
                <a:spcPts val="2690"/>
              </a:lnSpc>
            </a:pPr>
            <a:endParaRPr lang="en-US" sz="2242">
              <a:solidFill>
                <a:srgbClr val="000000"/>
              </a:solidFill>
              <a:latin typeface="Segoe Script"/>
              <a:ea typeface="Segoe Script"/>
              <a:cs typeface="Segoe Script"/>
              <a:sym typeface="Segoe Script"/>
            </a:endParaRPr>
          </a:p>
          <a:p>
            <a:pPr marL="0" lvl="0" indent="0" algn="l">
              <a:lnSpc>
                <a:spcPts val="2690"/>
              </a:lnSpc>
            </a:pPr>
            <a:r>
              <a:rPr lang="en-US" sz="2242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Ще правим това едно по едно…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9601200"/>
            <a:ext cx="4571532" cy="685800"/>
            <a:chOff x="0" y="0"/>
            <a:chExt cx="6095376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689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4571844" y="9605176"/>
            <a:ext cx="4571532" cy="685800"/>
            <a:chOff x="0" y="0"/>
            <a:chExt cx="6095376" cy="914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6B7B6E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0" y="9601200"/>
            <a:ext cx="4571532" cy="685800"/>
            <a:chOff x="0" y="0"/>
            <a:chExt cx="6095376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3715844" y="9601200"/>
            <a:ext cx="4571532" cy="685800"/>
            <a:chOff x="0" y="0"/>
            <a:chExt cx="6095376" cy="914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95365" cy="914400"/>
            </a:xfrm>
            <a:custGeom>
              <a:avLst/>
              <a:gdLst/>
              <a:ahLst/>
              <a:cxnLst/>
              <a:rect l="l" t="t" r="r" b="b"/>
              <a:pathLst>
                <a:path w="6095365" h="914400">
                  <a:moveTo>
                    <a:pt x="0" y="0"/>
                  </a:moveTo>
                  <a:lnTo>
                    <a:pt x="6095365" y="0"/>
                  </a:lnTo>
                  <a:lnTo>
                    <a:pt x="6095365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9EAFA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063358" y="9398254"/>
            <a:ext cx="1219202" cy="884769"/>
            <a:chOff x="0" y="0"/>
            <a:chExt cx="1625602" cy="11796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25600" cy="1179703"/>
            </a:xfrm>
            <a:custGeom>
              <a:avLst/>
              <a:gdLst/>
              <a:ahLst/>
              <a:cxnLst/>
              <a:rect l="l" t="t" r="r" b="b"/>
              <a:pathLst>
                <a:path w="1625600" h="1179703">
                  <a:moveTo>
                    <a:pt x="0" y="0"/>
                  </a:moveTo>
                  <a:lnTo>
                    <a:pt x="1625600" y="0"/>
                  </a:lnTo>
                  <a:lnTo>
                    <a:pt x="1625600" y="1179703"/>
                  </a:lnTo>
                  <a:lnTo>
                    <a:pt x="0" y="1179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24928" b="-112138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5144471" y="3958827"/>
            <a:ext cx="2000529" cy="2000529"/>
            <a:chOff x="0" y="0"/>
            <a:chExt cx="2667372" cy="26673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67381" cy="2667381"/>
            </a:xfrm>
            <a:custGeom>
              <a:avLst/>
              <a:gdLst/>
              <a:ahLst/>
              <a:cxnLst/>
              <a:rect l="l" t="t" r="r" b="b"/>
              <a:pathLst>
                <a:path w="2667381" h="2667381">
                  <a:moveTo>
                    <a:pt x="0" y="0"/>
                  </a:moveTo>
                  <a:lnTo>
                    <a:pt x="2667381" y="0"/>
                  </a:lnTo>
                  <a:lnTo>
                    <a:pt x="2667381" y="2667381"/>
                  </a:lnTo>
                  <a:lnTo>
                    <a:pt x="0" y="2667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5384912" y="3456521"/>
            <a:ext cx="1519649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2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Разходи</a:t>
            </a: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7735903" y="4682625"/>
            <a:ext cx="2077213" cy="1271764"/>
            <a:chOff x="0" y="0"/>
            <a:chExt cx="2769618" cy="16956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69616" cy="1695704"/>
            </a:xfrm>
            <a:custGeom>
              <a:avLst/>
              <a:gdLst/>
              <a:ahLst/>
              <a:cxnLst/>
              <a:rect l="l" t="t" r="r" b="b"/>
              <a:pathLst>
                <a:path w="2769616" h="1695704">
                  <a:moveTo>
                    <a:pt x="0" y="0"/>
                  </a:moveTo>
                  <a:lnTo>
                    <a:pt x="2769616" y="0"/>
                  </a:lnTo>
                  <a:lnTo>
                    <a:pt x="2769616" y="1695704"/>
                  </a:lnTo>
                  <a:lnTo>
                    <a:pt x="0" y="1695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8207047" y="4184020"/>
            <a:ext cx="113492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2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Доход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0" y="0"/>
            <a:ext cx="18288000" cy="1257300"/>
            <a:chOff x="0" y="0"/>
            <a:chExt cx="24384000" cy="167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384000" cy="1676400"/>
            </a:xfrm>
            <a:custGeom>
              <a:avLst/>
              <a:gdLst/>
              <a:ahLst/>
              <a:cxnLst/>
              <a:rect l="l" t="t" r="r" b="b"/>
              <a:pathLst>
                <a:path w="24384000" h="1676400">
                  <a:moveTo>
                    <a:pt x="0" y="0"/>
                  </a:moveTo>
                  <a:lnTo>
                    <a:pt x="24384000" y="0"/>
                  </a:lnTo>
                  <a:lnTo>
                    <a:pt x="24384000" y="1676400"/>
                  </a:lnTo>
                  <a:lnTo>
                    <a:pt x="0" y="1676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14300"/>
              <a:ext cx="24384000" cy="1790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480"/>
                </a:lnSpc>
              </a:pPr>
              <a:r>
                <a:rPr lang="en-US" sz="5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Балансиране на приходите и разходите</a:t>
              </a:r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041438" y="6154950"/>
            <a:ext cx="2886479" cy="1160250"/>
            <a:chOff x="0" y="0"/>
            <a:chExt cx="3848638" cy="1547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848608" cy="1546987"/>
            </a:xfrm>
            <a:custGeom>
              <a:avLst/>
              <a:gdLst/>
              <a:ahLst/>
              <a:cxnLst/>
              <a:rect l="l" t="t" r="r" b="b"/>
              <a:pathLst>
                <a:path w="3848608" h="1546987">
                  <a:moveTo>
                    <a:pt x="0" y="0"/>
                  </a:moveTo>
                  <a:lnTo>
                    <a:pt x="3848608" y="0"/>
                  </a:lnTo>
                  <a:lnTo>
                    <a:pt x="3848608" y="1546987"/>
                  </a:lnTo>
                  <a:lnTo>
                    <a:pt x="0" y="1546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-800100" y="-936171"/>
            <a:ext cx="2171700" cy="2171700"/>
            <a:chOff x="0" y="0"/>
            <a:chExt cx="2895600" cy="28956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95600" cy="2895600"/>
            </a:xfrm>
            <a:custGeom>
              <a:avLst/>
              <a:gdLst/>
              <a:ahLst/>
              <a:cxnLst/>
              <a:rect l="l" t="t" r="r" b="b"/>
              <a:pathLst>
                <a:path w="2895600" h="2895600">
                  <a:moveTo>
                    <a:pt x="0" y="1447800"/>
                  </a:moveTo>
                  <a:cubicBezTo>
                    <a:pt x="0" y="648208"/>
                    <a:pt x="648208" y="0"/>
                    <a:pt x="1447800" y="0"/>
                  </a:cubicBezTo>
                  <a:cubicBezTo>
                    <a:pt x="2247392" y="0"/>
                    <a:pt x="2895600" y="648208"/>
                    <a:pt x="2895600" y="1447800"/>
                  </a:cubicBezTo>
                  <a:cubicBezTo>
                    <a:pt x="2895600" y="2247392"/>
                    <a:pt x="2247392" y="2895600"/>
                    <a:pt x="1447800" y="2895600"/>
                  </a:cubicBezTo>
                  <a:cubicBezTo>
                    <a:pt x="648208" y="2895600"/>
                    <a:pt x="0" y="2247392"/>
                    <a:pt x="0" y="1447800"/>
                  </a:cubicBezTo>
                  <a:close/>
                </a:path>
              </a:pathLst>
            </a:custGeom>
            <a:solidFill>
              <a:srgbClr val="006897"/>
            </a:solidFill>
            <a:ln w="12700">
              <a:solidFill>
                <a:srgbClr val="000000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142875"/>
              <a:ext cx="2895600" cy="3038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8640"/>
                </a:lnSpc>
              </a:pPr>
              <a:r>
                <a:rPr lang="en-US" sz="7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0" y="9601200"/>
            <a:ext cx="4469370" cy="673895"/>
            <a:chOff x="0" y="0"/>
            <a:chExt cx="5959160" cy="89852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959160" cy="898526"/>
            </a:xfrm>
            <a:custGeom>
              <a:avLst/>
              <a:gdLst/>
              <a:ahLst/>
              <a:cxnLst/>
              <a:rect l="l" t="t" r="r" b="b"/>
              <a:pathLst>
                <a:path w="5959160" h="898526">
                  <a:moveTo>
                    <a:pt x="0" y="0"/>
                  </a:moveTo>
                  <a:lnTo>
                    <a:pt x="5959160" y="0"/>
                  </a:lnTo>
                  <a:lnTo>
                    <a:pt x="595916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595916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1. Доход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674630" y="9613107"/>
            <a:ext cx="4456663" cy="673895"/>
            <a:chOff x="0" y="0"/>
            <a:chExt cx="5942218" cy="89852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942218" cy="898526"/>
            </a:xfrm>
            <a:custGeom>
              <a:avLst/>
              <a:gdLst/>
              <a:ahLst/>
              <a:cxnLst/>
              <a:rect l="l" t="t" r="r" b="b"/>
              <a:pathLst>
                <a:path w="5942218" h="898526">
                  <a:moveTo>
                    <a:pt x="0" y="0"/>
                  </a:moveTo>
                  <a:lnTo>
                    <a:pt x="5942218" y="0"/>
                  </a:lnTo>
                  <a:lnTo>
                    <a:pt x="5942218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5942218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A6A6A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2. Разходи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156708" y="9601199"/>
            <a:ext cx="4469370" cy="673895"/>
            <a:chOff x="0" y="0"/>
            <a:chExt cx="5959160" cy="89852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959160" cy="898526"/>
            </a:xfrm>
            <a:custGeom>
              <a:avLst/>
              <a:gdLst/>
              <a:ahLst/>
              <a:cxnLst/>
              <a:rect l="l" t="t" r="r" b="b"/>
              <a:pathLst>
                <a:path w="5959160" h="898526">
                  <a:moveTo>
                    <a:pt x="0" y="0"/>
                  </a:moveTo>
                  <a:lnTo>
                    <a:pt x="5959160" y="0"/>
                  </a:lnTo>
                  <a:lnTo>
                    <a:pt x="595916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595916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3. Балансиране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651492" y="9601196"/>
            <a:ext cx="4636508" cy="673894"/>
            <a:chOff x="0" y="0"/>
            <a:chExt cx="6182010" cy="89852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182010" cy="898526"/>
            </a:xfrm>
            <a:custGeom>
              <a:avLst/>
              <a:gdLst/>
              <a:ahLst/>
              <a:cxnLst/>
              <a:rect l="l" t="t" r="r" b="b"/>
              <a:pathLst>
                <a:path w="6182010" h="898526">
                  <a:moveTo>
                    <a:pt x="0" y="0"/>
                  </a:moveTo>
                  <a:lnTo>
                    <a:pt x="6182010" y="0"/>
                  </a:lnTo>
                  <a:lnTo>
                    <a:pt x="6182010" y="898526"/>
                  </a:lnTo>
                  <a:lnTo>
                    <a:pt x="0" y="898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6182010" cy="9556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4. Преглед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163361" y="2193471"/>
            <a:ext cx="4234544" cy="286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Завъртането на гредата за баланс не е нищо повече от промяна на ъгъла ѝ между два трансформирани слайда…</a:t>
            </a:r>
          </a:p>
        </p:txBody>
      </p:sp>
      <p:grpSp>
        <p:nvGrpSpPr>
          <p:cNvPr id="39" name="Group 39"/>
          <p:cNvGrpSpPr/>
          <p:nvPr/>
        </p:nvGrpSpPr>
        <p:grpSpPr>
          <a:xfrm rot="-696046">
            <a:off x="8107065" y="5826549"/>
            <a:ext cx="9360930" cy="228600"/>
            <a:chOff x="0" y="0"/>
            <a:chExt cx="12481240" cy="304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2481179" cy="304800"/>
            </a:xfrm>
            <a:custGeom>
              <a:avLst/>
              <a:gdLst/>
              <a:ahLst/>
              <a:cxnLst/>
              <a:rect l="l" t="t" r="r" b="b"/>
              <a:pathLst>
                <a:path w="12481179" h="304800">
                  <a:moveTo>
                    <a:pt x="0" y="0"/>
                  </a:moveTo>
                  <a:lnTo>
                    <a:pt x="12481179" y="0"/>
                  </a:lnTo>
                  <a:lnTo>
                    <a:pt x="12481179" y="304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Custom</PresentationFormat>
  <Paragraphs>134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Segoe Script Bold</vt:lpstr>
      <vt:lpstr>Segoe Script</vt:lpstr>
      <vt:lpstr>Calibri (MS)</vt:lpstr>
      <vt:lpstr>Calibri</vt:lpstr>
      <vt:lpstr>Arial Bold</vt:lpstr>
      <vt:lpstr>Arial</vt:lpstr>
      <vt:lpstr>Calibri (MS)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techniques.pptx</dc:title>
  <cp:lastModifiedBy>PC</cp:lastModifiedBy>
  <cp:revision>3</cp:revision>
  <dcterms:created xsi:type="dcterms:W3CDTF">2006-08-16T00:00:00Z</dcterms:created>
  <dcterms:modified xsi:type="dcterms:W3CDTF">2025-12-12T19:08:35Z</dcterms:modified>
  <dc:identifier>DAG7U06-e1o</dc:identifier>
</cp:coreProperties>
</file>