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8"/>
  </p:notesMasterIdLst>
  <p:sldIdLst>
    <p:sldId id="362" r:id="rId2"/>
    <p:sldId id="257" r:id="rId3"/>
    <p:sldId id="314" r:id="rId4"/>
    <p:sldId id="273" r:id="rId5"/>
    <p:sldId id="293" r:id="rId6"/>
    <p:sldId id="275" r:id="rId7"/>
    <p:sldId id="283" r:id="rId8"/>
    <p:sldId id="284" r:id="rId9"/>
    <p:sldId id="304" r:id="rId10"/>
    <p:sldId id="318" r:id="rId11"/>
    <p:sldId id="316" r:id="rId12"/>
    <p:sldId id="317" r:id="rId13"/>
    <p:sldId id="319" r:id="rId14"/>
    <p:sldId id="325" r:id="rId15"/>
    <p:sldId id="327" r:id="rId16"/>
    <p:sldId id="328" r:id="rId17"/>
    <p:sldId id="320" r:id="rId18"/>
    <p:sldId id="329" r:id="rId19"/>
    <p:sldId id="363" r:id="rId20"/>
    <p:sldId id="330" r:id="rId21"/>
    <p:sldId id="332" r:id="rId22"/>
    <p:sldId id="334" r:id="rId23"/>
    <p:sldId id="335" r:id="rId24"/>
    <p:sldId id="364" r:id="rId25"/>
    <p:sldId id="336" r:id="rId26"/>
    <p:sldId id="337" r:id="rId27"/>
    <p:sldId id="369" r:id="rId28"/>
    <p:sldId id="338" r:id="rId29"/>
    <p:sldId id="339" r:id="rId30"/>
    <p:sldId id="340" r:id="rId31"/>
    <p:sldId id="341" r:id="rId32"/>
    <p:sldId id="342" r:id="rId33"/>
    <p:sldId id="359" r:id="rId34"/>
    <p:sldId id="343" r:id="rId35"/>
    <p:sldId id="351" r:id="rId36"/>
    <p:sldId id="367" r:id="rId37"/>
    <p:sldId id="365" r:id="rId38"/>
    <p:sldId id="366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44" r:id="rId47"/>
    <p:sldId id="345" r:id="rId48"/>
    <p:sldId id="346" r:id="rId49"/>
    <p:sldId id="370" r:id="rId50"/>
    <p:sldId id="371" r:id="rId51"/>
    <p:sldId id="368" r:id="rId52"/>
    <p:sldId id="347" r:id="rId53"/>
    <p:sldId id="348" r:id="rId54"/>
    <p:sldId id="349" r:id="rId55"/>
    <p:sldId id="372" r:id="rId56"/>
    <p:sldId id="350" r:id="rId57"/>
  </p:sldIdLst>
  <p:sldSz cx="9144000" cy="6858000" type="screen4x3"/>
  <p:notesSz cx="6858000" cy="9144000"/>
  <p:defaultTextStyle>
    <a:defPPr>
      <a:defRPr lang="bg-BG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3F17EA-135B-4C49-BFEC-5224626A4F8E}">
          <p14:sldIdLst>
            <p14:sldId id="362"/>
            <p14:sldId id="257"/>
            <p14:sldId id="314"/>
            <p14:sldId id="273"/>
            <p14:sldId id="293"/>
            <p14:sldId id="275"/>
            <p14:sldId id="283"/>
            <p14:sldId id="284"/>
            <p14:sldId id="304"/>
            <p14:sldId id="318"/>
            <p14:sldId id="316"/>
            <p14:sldId id="317"/>
            <p14:sldId id="319"/>
            <p14:sldId id="325"/>
            <p14:sldId id="327"/>
            <p14:sldId id="328"/>
            <p14:sldId id="320"/>
            <p14:sldId id="329"/>
            <p14:sldId id="363"/>
            <p14:sldId id="330"/>
            <p14:sldId id="332"/>
            <p14:sldId id="334"/>
            <p14:sldId id="335"/>
            <p14:sldId id="364"/>
            <p14:sldId id="336"/>
            <p14:sldId id="337"/>
            <p14:sldId id="369"/>
            <p14:sldId id="338"/>
            <p14:sldId id="339"/>
            <p14:sldId id="340"/>
            <p14:sldId id="341"/>
            <p14:sldId id="342"/>
            <p14:sldId id="359"/>
            <p14:sldId id="343"/>
            <p14:sldId id="351"/>
            <p14:sldId id="367"/>
            <p14:sldId id="365"/>
            <p14:sldId id="366"/>
            <p14:sldId id="352"/>
            <p14:sldId id="353"/>
            <p14:sldId id="354"/>
            <p14:sldId id="355"/>
            <p14:sldId id="356"/>
            <p14:sldId id="357"/>
            <p14:sldId id="358"/>
            <p14:sldId id="344"/>
            <p14:sldId id="345"/>
            <p14:sldId id="346"/>
            <p14:sldId id="370"/>
            <p14:sldId id="371"/>
            <p14:sldId id="368"/>
            <p14:sldId id="347"/>
            <p14:sldId id="348"/>
            <p14:sldId id="349"/>
            <p14:sldId id="372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36" autoAdjust="0"/>
  </p:normalViewPr>
  <p:slideViewPr>
    <p:cSldViewPr>
      <p:cViewPr varScale="1">
        <p:scale>
          <a:sx n="103" d="100"/>
          <a:sy n="103" d="100"/>
        </p:scale>
        <p:origin x="10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4A321A0D-881E-4397-865F-E7BCB13E632D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278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6B0FA-B21B-4274-B687-36148CA24FA6}" type="slidenum">
              <a:rPr lang="bg-BG" altLang="bg-BG"/>
              <a:pPr/>
              <a:t>6</a:t>
            </a:fld>
            <a:endParaRPr lang="bg-BG" altLang="bg-BG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21A0D-881E-4397-865F-E7BCB13E632D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488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19A3B-FA28-4610-A02B-1D606D757348}" type="slidenum">
              <a:rPr lang="bg-BG" altLang="bg-BG" smtClean="0">
                <a:solidFill>
                  <a:prstClr val="black"/>
                </a:solidFill>
              </a:rPr>
              <a:pPr/>
              <a:t>42</a:t>
            </a:fld>
            <a:endParaRPr lang="bg-BG" alt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93390-0E9A-4774-811C-8B606DA5ECC8}" type="slidenum">
              <a:rPr lang="bg-BG" altLang="bg-BG">
                <a:solidFill>
                  <a:prstClr val="black"/>
                </a:solidFill>
              </a:rPr>
              <a:pPr/>
              <a:t>46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7677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559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679797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7778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587516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192739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56601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881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0428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026769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95902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6192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69118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2455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16634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0537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333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7063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CITB709 -</a:t>
            </a:r>
            <a:r>
              <a:rPr lang="bg-BG" altLang="bg-BG" smtClean="0"/>
              <a:t>тема 1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878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2944" y="692696"/>
            <a:ext cx="6954820" cy="3960440"/>
          </a:xfrm>
        </p:spPr>
        <p:txBody>
          <a:bodyPr>
            <a:normAutofit fontScale="90000"/>
          </a:bodyPr>
          <a:lstStyle/>
          <a:p>
            <a:r>
              <a:rPr lang="en-US" altLang="bg-BG" sz="3600" b="1" dirty="0" smtClean="0">
                <a:solidFill>
                  <a:srgbClr val="C00000"/>
                </a:solidFill>
              </a:rPr>
              <a:t>CITB709 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Информационни системи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/>
            </a:r>
            <a:br>
              <a:rPr lang="bg-BG" altLang="bg-BG" sz="3200" b="1" dirty="0" smtClean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altLang="bg-BG" sz="3200" dirty="0" smtClean="0"/>
              <a:t> </a:t>
            </a:r>
            <a:r>
              <a:rPr lang="bg-BG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Тема 4: Процесът „вземане на решения“. Информационно моделиране.</a:t>
            </a:r>
            <a:br>
              <a:rPr lang="bg-BG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</a:b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8709" y="4221088"/>
            <a:ext cx="6146800" cy="14859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/>
              <a:t>Ю</a:t>
            </a:r>
            <a:r>
              <a:rPr lang="bg-BG" altLang="bg-BG" sz="2800" cap="none" dirty="0" smtClean="0"/>
              <a:t>лиана </a:t>
            </a:r>
            <a:r>
              <a:rPr lang="bg-BG" altLang="bg-BG" sz="2800" cap="none" dirty="0"/>
              <a:t>П</a:t>
            </a:r>
            <a:r>
              <a:rPr lang="bg-BG" altLang="bg-BG" sz="2800" cap="none" dirty="0" smtClean="0"/>
              <a:t>енева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 smtClean="0"/>
              <a:t>департамент “Информатика”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bg-BG" sz="2800" cap="none" dirty="0" smtClean="0"/>
              <a:t>july_peneva@abv.bg</a:t>
            </a:r>
            <a:endParaRPr lang="bg-BG" altLang="bg-BG" sz="2800" cap="non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Юлиана Пенева</a:t>
            </a:r>
            <a:endParaRPr kumimoji="0" lang="bg-BG" altLang="bg-BG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CITB709 -</a:t>
            </a:r>
            <a:r>
              <a:rPr kumimoji="0" lang="bg-BG" altLang="bg-BG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тема </a:t>
            </a:r>
            <a:r>
              <a:rPr kumimoji="0" lang="en-US" altLang="bg-BG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</a:t>
            </a:r>
            <a:endParaRPr kumimoji="0" lang="bg-BG" alt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altLang="bg-BG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86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53" y="54868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Познавателен стил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1" y="1201614"/>
            <a:ext cx="7467600" cy="46036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Термин от психологията - описва начина, по който хората усвояват информация, обработват я, свързват я със своите знания, за да вземат решения.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Познавателният стил и предварителните знания  =  филтри за информацията, подавана към вземащия решение.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Съобразяването с познавателния стил спомага при проектирането на различните видове </a:t>
            </a:r>
            <a:r>
              <a:rPr lang="bg-BG" sz="2400" cap="none" dirty="0" smtClean="0">
                <a:solidFill>
                  <a:srgbClr val="002060"/>
                </a:solidFill>
              </a:rPr>
              <a:t>справки</a:t>
            </a:r>
            <a:r>
              <a:rPr lang="bg-BG" sz="2400" cap="none" dirty="0" smtClean="0"/>
              <a:t>, извеждани от информационната система.  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0344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09" y="548680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Познавателен стил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6015" y="1400335"/>
            <a:ext cx="7920880" cy="4608512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bg-BG" sz="2400" cap="none" dirty="0" smtClean="0">
                <a:solidFill>
                  <a:prstClr val="black"/>
                </a:solidFill>
              </a:rPr>
              <a:t>Познавателният стил разделя хората на две категории по начина, по който те усвояват информация.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bg-BG" sz="2400" cap="none" dirty="0" smtClean="0">
                <a:solidFill>
                  <a:prstClr val="black"/>
                </a:solidFill>
              </a:rPr>
              <a:t>В едната крайност, някои хора най-добре усвояват информацията, ако тя е силно детайлизирана и специфична, често - количествено наситена. При това не е необходимо различните елементи да бъдат свързани в едно цяло.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4"/>
            </a:pPr>
            <a:r>
              <a:rPr lang="bg-BG" sz="2400" cap="none" dirty="0" smtClean="0">
                <a:solidFill>
                  <a:prstClr val="black"/>
                </a:solidFill>
              </a:rPr>
              <a:t>Другата група усвоява информацията по един емоционален, не така конкретен начин, предпочитайки главните факти, предположенията и „нестрогите данни" („</a:t>
            </a:r>
            <a:r>
              <a:rPr lang="bg-BG" sz="2400" cap="none" dirty="0" err="1" smtClean="0">
                <a:solidFill>
                  <a:prstClr val="black"/>
                </a:solidFill>
              </a:rPr>
              <a:t>soft</a:t>
            </a:r>
            <a:r>
              <a:rPr lang="bg-BG" sz="2400" cap="none" dirty="0" smtClean="0">
                <a:solidFill>
                  <a:prstClr val="black"/>
                </a:solidFill>
              </a:rPr>
              <a:t> </a:t>
            </a:r>
            <a:r>
              <a:rPr lang="bg-BG" sz="2400" cap="none" dirty="0" err="1" smtClean="0">
                <a:solidFill>
                  <a:prstClr val="black"/>
                </a:solidFill>
              </a:rPr>
              <a:t>data</a:t>
            </a:r>
            <a:r>
              <a:rPr lang="bg-BG" sz="2400" cap="none" dirty="0" smtClean="0">
                <a:solidFill>
                  <a:prstClr val="black"/>
                </a:solidFill>
              </a:rPr>
              <a:t>"), свързани в едно цяло.</a:t>
            </a:r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4229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36" y="712046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Познавателен стил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1" y="1844824"/>
            <a:ext cx="7841587" cy="3589755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140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20" y="64919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Познавателен стил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7467600" cy="44705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sz="2400" cap="none" dirty="0" smtClean="0"/>
              <a:t>Не може да се твърди, че един от тези стилове превъзхожда останалите.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sz="2400" cap="none" dirty="0" smtClean="0"/>
              <a:t>За информационните системи е важно обаче информацията да се представя по начин, съответстващ на познавателния стил на дадената личност, за да може тя да се използва изцяло при вземането на решение.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 startAt="7"/>
            </a:pPr>
            <a:r>
              <a:rPr lang="bg-BG" sz="2400" cap="none" dirty="0" smtClean="0"/>
              <a:t>При това трябва да се има предвид, че предварителните знания на даден индивид, както и различната професионална специализация също оказват влияние върху оценката на различните информационни аспекти.</a:t>
            </a:r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6377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306717"/>
            <a:ext cx="8748464" cy="660648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42792" cy="432048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11960" y="1052736"/>
            <a:ext cx="4464496" cy="496855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  <a:tabLst>
                <a:tab pos="588645" algn="l"/>
              </a:tabLst>
            </a:pPr>
            <a:r>
              <a:rPr lang="bg-BG" sz="1800" cap="none" dirty="0" smtClean="0">
                <a:solidFill>
                  <a:prstClr val="black"/>
                </a:solidFill>
                <a:latin typeface="+mj-lt"/>
                <a:ea typeface="Times New Roman"/>
              </a:rPr>
              <a:t>Проучване (</a:t>
            </a:r>
            <a:r>
              <a:rPr lang="bg-BG" sz="1800" cap="none" dirty="0" err="1" smtClean="0">
                <a:solidFill>
                  <a:prstClr val="black"/>
                </a:solidFill>
                <a:latin typeface="+mj-lt"/>
                <a:ea typeface="Times New Roman"/>
              </a:rPr>
              <a:t>intelligence</a:t>
            </a:r>
            <a:r>
              <a:rPr lang="bg-BG" sz="1800" cap="none" dirty="0" smtClean="0">
                <a:solidFill>
                  <a:prstClr val="black"/>
                </a:solidFill>
                <a:latin typeface="+mj-lt"/>
                <a:ea typeface="Times New Roman"/>
              </a:rPr>
              <a:t>) - на този етап се дефинират задачите и се изследват възможностите за тяхното решаване; събират се данните, които се отнасят до дадения проблем; изследват се ограниченията за достигане на решението и влиянието на обкръжаващата среда. Вземащия решение разбира, че съществува проблем, който трябва да се реши.</a:t>
            </a:r>
          </a:p>
          <a:p>
            <a:pPr lvl="0" indent="540385">
              <a:lnSpc>
                <a:spcPct val="100000"/>
              </a:lnSpc>
              <a:spcBef>
                <a:spcPts val="0"/>
              </a:spcBef>
              <a:buClr>
                <a:srgbClr val="FE8637"/>
              </a:buClr>
            </a:pPr>
            <a:r>
              <a:rPr lang="bg-BG" sz="1800" cap="none" dirty="0" smtClean="0">
                <a:solidFill>
                  <a:prstClr val="black"/>
                </a:solidFill>
                <a:latin typeface="+mj-lt"/>
                <a:ea typeface="Times New Roman"/>
                <a:cs typeface="Times New Roman"/>
              </a:rPr>
              <a:t>Пример: изследване на възможностите за доставка на южни плодове от Израел в България; ограничения - лесното разваляне на плодовете и максималната цена, която потребителят би платил; влиянието на обкръжаващата среда се мери като се отчитат таксите и митата.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bg-BG" sz="2400" cap="non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75182" y="6065838"/>
            <a:ext cx="2057400" cy="365125"/>
          </a:xfrm>
        </p:spPr>
        <p:txBody>
          <a:bodyPr/>
          <a:lstStyle/>
          <a:p>
            <a:r>
              <a:rPr lang="bg-BG" altLang="bg-BG" dirty="0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14</a:t>
            </a:fld>
            <a:endParaRPr lang="bg-BG" altLang="bg-BG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95936" y="1340768"/>
            <a:ext cx="62981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8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3396" y="476672"/>
            <a:ext cx="8856984" cy="732656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sz="32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6" y="1556792"/>
            <a:ext cx="4186808" cy="340365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  <a:effectLst/>
          <a:extLst/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01664" y="1556792"/>
            <a:ext cx="3902152" cy="4176921"/>
          </a:xfrm>
        </p:spPr>
        <p:txBody>
          <a:bodyPr>
            <a:normAutofit fontScale="55000" lnSpcReduction="20000"/>
          </a:bodyPr>
          <a:lstStyle/>
          <a:p>
            <a:pPr marL="742950" lvl="0" indent="-742950">
              <a:spcBef>
                <a:spcPts val="0"/>
              </a:spcBef>
              <a:buClr>
                <a:srgbClr val="FE8637"/>
              </a:buClr>
              <a:buFont typeface="+mj-lt"/>
              <a:buAutoNum type="arabicPeriod" startAt="2"/>
              <a:tabLst>
                <a:tab pos="588645" algn="l"/>
              </a:tabLst>
            </a:pPr>
            <a:r>
              <a:rPr lang="bg-BG" sz="3800" cap="none" dirty="0" smtClean="0">
                <a:solidFill>
                  <a:prstClr val="black"/>
                </a:solidFill>
                <a:ea typeface="Times New Roman"/>
              </a:rPr>
              <a:t>Анализ - обмислят се различни решения (алтернативи) и се оценяват възможностите за реализация на всяка от тях, както и какви са последиците; определя се кои решения са приемливи и кои не.</a:t>
            </a:r>
          </a:p>
          <a:p>
            <a:pPr lvl="0" algn="just">
              <a:spcBef>
                <a:spcPts val="0"/>
              </a:spcBef>
              <a:buClr>
                <a:srgbClr val="FE8637"/>
              </a:buClr>
            </a:pPr>
            <a:r>
              <a:rPr lang="bg-BG" sz="3800" cap="none" dirty="0" smtClean="0">
                <a:solidFill>
                  <a:prstClr val="black"/>
                </a:solidFill>
                <a:ea typeface="Times New Roman"/>
              </a:rPr>
              <a:t>Пример: транспорт на банани с кораб или със самолет</a:t>
            </a:r>
          </a:p>
          <a:p>
            <a:endParaRPr lang="bg-B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15</a:t>
            </a:fld>
            <a:endParaRPr lang="bg-BG" altLang="bg-BG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39952" y="1700808"/>
            <a:ext cx="115212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61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3040" y="392088"/>
            <a:ext cx="8640960" cy="660648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9818"/>
            <a:ext cx="4032448" cy="389339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02720" y="1479818"/>
            <a:ext cx="3902152" cy="4857538"/>
          </a:xfrm>
        </p:spPr>
        <p:txBody>
          <a:bodyPr>
            <a:noAutofit/>
          </a:bodyPr>
          <a:lstStyle/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588645" algn="l"/>
              </a:tabLst>
            </a:pPr>
            <a:r>
              <a:rPr lang="bg-BG" sz="2400" cap="none" dirty="0" smtClean="0">
                <a:ea typeface="Times New Roman"/>
              </a:rPr>
              <a:t>Избор (</a:t>
            </a:r>
            <a:r>
              <a:rPr lang="bg-BG" sz="2400" cap="none" dirty="0" err="1" smtClean="0">
                <a:ea typeface="Times New Roman"/>
              </a:rPr>
              <a:t>choice</a:t>
            </a:r>
            <a:r>
              <a:rPr lang="bg-BG" sz="2400" cap="none" dirty="0" smtClean="0">
                <a:ea typeface="Times New Roman"/>
              </a:rPr>
              <a:t>) - избира се една от алтернативите, изследвани на предишния етап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400" cap="none" dirty="0" smtClean="0">
                <a:ea typeface="Times New Roman"/>
              </a:rPr>
              <a:t>Пример: избира се въздушен транспорт</a:t>
            </a: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588645" algn="l"/>
              </a:tabLst>
            </a:pPr>
            <a:r>
              <a:rPr lang="bg-BG" sz="2400" cap="none" dirty="0" smtClean="0">
                <a:ea typeface="Times New Roman"/>
              </a:rPr>
              <a:t>Реализация (</a:t>
            </a:r>
            <a:r>
              <a:rPr lang="bg-BG" sz="2400" cap="none" dirty="0" err="1" smtClean="0">
                <a:ea typeface="Times New Roman"/>
              </a:rPr>
              <a:t>implementation</a:t>
            </a:r>
            <a:r>
              <a:rPr lang="bg-BG" sz="2400" cap="none" dirty="0" smtClean="0">
                <a:ea typeface="Times New Roman"/>
              </a:rPr>
              <a:t>) - изпълнява се приетия план</a:t>
            </a:r>
          </a:p>
          <a:p>
            <a:endParaRPr lang="bg-BG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16</a:t>
            </a:fld>
            <a:endParaRPr lang="bg-BG" altLang="bg-BG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73449" y="1700808"/>
            <a:ext cx="1302607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28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96944" cy="714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15778"/>
            <a:ext cx="7467600" cy="39604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>
                <a:ea typeface="Times New Roman"/>
              </a:rPr>
              <a:t>Съществува още една дейност наречена наблюдение (</a:t>
            </a:r>
            <a:r>
              <a:rPr lang="bg-BG" sz="2400" cap="none" dirty="0" err="1" smtClean="0">
                <a:ea typeface="Times New Roman"/>
              </a:rPr>
              <a:t>monitoring</a:t>
            </a:r>
            <a:r>
              <a:rPr lang="bg-BG" sz="2400" cap="none" dirty="0" smtClean="0">
                <a:ea typeface="Times New Roman"/>
              </a:rPr>
              <a:t>).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>
                <a:ea typeface="Times New Roman"/>
              </a:rPr>
              <a:t>При нея се анализира реализацията и решението, и се прави сравнение с други възможни решения. 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>
                <a:ea typeface="Times New Roman"/>
              </a:rPr>
              <a:t>Проследява се дали очакваните резултати са постигнати, прави се промяна на взетото решение, като се отчита натрупания опит (обратна връзка</a:t>
            </a:r>
            <a:r>
              <a:rPr lang="bg-BG" cap="none" dirty="0" smtClean="0">
                <a:ea typeface="Times New Roman"/>
              </a:rPr>
              <a:t>) и </a:t>
            </a:r>
            <a:r>
              <a:rPr lang="bg-BG" sz="2400" cap="none" dirty="0" smtClean="0">
                <a:ea typeface="Times New Roman"/>
              </a:rPr>
              <a:t>се отчитат непредвидените обстоятелства.</a:t>
            </a:r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20137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84976" cy="792088"/>
          </a:xfrm>
        </p:spPr>
        <p:txBody>
          <a:bodyPr/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82216" y="1844824"/>
            <a:ext cx="7467600" cy="2908920"/>
          </a:xfrm>
        </p:spPr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>
                <a:solidFill>
                  <a:prstClr val="black"/>
                </a:solidFill>
                <a:ea typeface="Times New Roman"/>
              </a:rPr>
              <a:t>Информационните системи подпомагат процеса "вземане на решение" във всичките му етапи. </a:t>
            </a: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sz="2400" cap="none" dirty="0" smtClean="0">
                <a:solidFill>
                  <a:prstClr val="black"/>
                </a:solidFill>
                <a:ea typeface="Times New Roman"/>
              </a:rPr>
              <a:t>Основен остава етапът "избор". При него се избира някакво решение и се отчита риска.</a:t>
            </a:r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208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96944" cy="71430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Модел на процеса „вземане на решения“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415778"/>
            <a:ext cx="7467600" cy="396044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endParaRPr lang="en-US" sz="2400" cap="none" dirty="0" smtClean="0">
              <a:ea typeface="Times New Roman"/>
            </a:endParaRPr>
          </a:p>
          <a:p>
            <a:endParaRPr lang="bg-B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19</a:t>
            </a:fld>
            <a:endParaRPr lang="bg-BG" alt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67" y="1169593"/>
            <a:ext cx="4667250" cy="45910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82841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467600" cy="628001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 smtClean="0">
                <a:solidFill>
                  <a:srgbClr val="C00000"/>
                </a:solidFill>
              </a:rPr>
              <a:t>Съдържание 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23302" y="1196752"/>
            <a:ext cx="7467600" cy="4968552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Информационни системи – преговор.</a:t>
            </a:r>
          </a:p>
          <a:p>
            <a:pPr marL="990600" lvl="1" indent="-5334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Познавателен стил</a:t>
            </a:r>
            <a:r>
              <a:rPr lang="en-US" altLang="bg-BG" sz="2400" cap="none" dirty="0" smtClean="0"/>
              <a:t>.</a:t>
            </a:r>
            <a:endParaRPr lang="bg-BG" altLang="bg-BG" sz="2400" cap="none" dirty="0" smtClean="0"/>
          </a:p>
          <a:p>
            <a:pPr marL="990600" lvl="1" indent="-533400">
              <a:lnSpc>
                <a:spcPct val="90000"/>
              </a:lnSpc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Процесът „вземане на решения“</a:t>
            </a:r>
            <a:r>
              <a:rPr lang="en-US" altLang="bg-BG" sz="2400" cap="none" dirty="0" smtClean="0"/>
              <a:t>.</a:t>
            </a:r>
            <a:endParaRPr lang="bg-BG" altLang="bg-BG" sz="2400" cap="none" dirty="0" smtClean="0"/>
          </a:p>
          <a:p>
            <a:pPr marL="990600" lvl="1" indent="-533400"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Дефиниция и предмет на информационното моделиране</a:t>
            </a:r>
            <a:r>
              <a:rPr lang="en-US" altLang="bg-BG" sz="2400" cap="none" dirty="0" smtClean="0"/>
              <a:t>.</a:t>
            </a:r>
            <a:endParaRPr lang="bg-BG" altLang="bg-BG" sz="2400" cap="none" dirty="0" smtClean="0"/>
          </a:p>
          <a:p>
            <a:pPr marL="990600" lvl="1" indent="-533400"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Концептуален модел. Подходи за моделиране на информационни системи. </a:t>
            </a:r>
            <a:endParaRPr lang="en-US" altLang="bg-BG" sz="2400" cap="none" dirty="0" smtClean="0"/>
          </a:p>
          <a:p>
            <a:pPr marL="990600" lvl="1" indent="-533400"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Примери за концептуални модели. </a:t>
            </a:r>
          </a:p>
          <a:p>
            <a:pPr marL="990600" lvl="1" indent="-533400"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Механизми за абстракция.</a:t>
            </a:r>
          </a:p>
          <a:p>
            <a:pPr marL="990600" lvl="1" indent="-533400">
              <a:buClr>
                <a:srgbClr val="C00000"/>
              </a:buClr>
              <a:buFontTx/>
              <a:buAutoNum type="arabicPeriod"/>
            </a:pPr>
            <a:r>
              <a:rPr lang="bg-BG" altLang="bg-BG" sz="2400" cap="none" dirty="0" smtClean="0"/>
              <a:t>Модел и архитектура на информационна система.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bg-BG" altLang="bg-BG" sz="2800" dirty="0" smtClean="0"/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bg-BG" altLang="bg-BG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25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Нива на вземане на мениджърски решения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7467600" cy="22322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Стратегическо.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Тактическо.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Оперативно.</a:t>
            </a:r>
            <a:endParaRPr lang="bg-BG" sz="2400" cap="non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143133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78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Характеристики на информацията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3" y="1340768"/>
            <a:ext cx="7776864" cy="46085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66884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14" y="692696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Класификация на информационните системи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7772870" cy="34241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По функционални области –лекция 2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По нива на управление – лекция 3</a:t>
            </a:r>
            <a:endParaRPr lang="bg-BG" sz="2400" cap="non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22</a:t>
            </a:fld>
            <a:endParaRPr lang="bg-BG" alt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871193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6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2483"/>
            <a:ext cx="7467600" cy="110750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Предмет на информационното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моделиране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700809"/>
            <a:ext cx="8229600" cy="4248472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altLang="bg-BG" sz="900" u="sng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Информационно моделиране </a:t>
            </a:r>
            <a:r>
              <a:rPr lang="en-US" altLang="bg-BG" sz="2400" cap="none" dirty="0" smtClean="0">
                <a:solidFill>
                  <a:srgbClr val="002060"/>
                </a:solidFill>
              </a:rPr>
              <a:t>-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основна дейност при разработването на информационни системи. </a:t>
            </a:r>
            <a:endParaRPr lang="en-US" altLang="bg-BG" sz="2400" cap="none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За да се изгради, експлоатира и поддържа една информационна система на първо място е необходимо да се обхване и представи подходящо информацията, свързана с дадена организация. </a:t>
            </a:r>
            <a:endParaRPr lang="en-US" altLang="bg-BG" sz="2400" cap="none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След като информацията бъде обхваната, тя ще може да се разпространява между потребителите на системата и ще може да се използва при управлението на организацията.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8B9-8393-4F16-876C-074E7CE1982D}" type="slidenum">
              <a:rPr lang="bg-BG" altLang="bg-BG"/>
              <a:pPr/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90921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2483"/>
            <a:ext cx="7467600" cy="110750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Предмет на информационното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моделиране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700808"/>
            <a:ext cx="8229600" cy="5040337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altLang="bg-BG" sz="900" u="sng" dirty="0" smtClean="0">
              <a:solidFill>
                <a:srgbClr val="FF0000"/>
              </a:solidFill>
            </a:endParaRP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Основни аспекти при изграждането на ИС 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Предметна област (</a:t>
            </a:r>
            <a:r>
              <a:rPr lang="en-US" altLang="bg-BG" sz="2400" cap="none" dirty="0" smtClean="0"/>
              <a:t>subject world</a:t>
            </a:r>
            <a:r>
              <a:rPr lang="bg-BG" altLang="bg-BG" sz="2400" cap="none" dirty="0" smtClean="0"/>
              <a:t>)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/>
              <a:t>Отговор на въпроса</a:t>
            </a:r>
            <a:r>
              <a:rPr lang="bg-BG" altLang="bg-BG" sz="2400" cap="none" dirty="0" smtClean="0"/>
              <a:t> -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какъв </a:t>
            </a:r>
            <a:r>
              <a:rPr lang="bg-BG" altLang="bg-BG" sz="2400" cap="none" dirty="0" smtClean="0"/>
              <a:t>е обхватът на системата?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Функциониране (</a:t>
            </a:r>
            <a:r>
              <a:rPr lang="en-US" altLang="bg-BG" sz="2400" cap="none" dirty="0" smtClean="0"/>
              <a:t>system world</a:t>
            </a:r>
            <a:r>
              <a:rPr lang="bg-BG" altLang="bg-BG" sz="2400" cap="none" dirty="0" smtClean="0"/>
              <a:t> – </a:t>
            </a:r>
            <a:r>
              <a:rPr lang="en-US" altLang="bg-BG" sz="2400" cap="none" dirty="0" smtClean="0"/>
              <a:t>what</a:t>
            </a:r>
            <a:r>
              <a:rPr lang="bg-BG" altLang="bg-BG" sz="2400" cap="none" dirty="0" smtClean="0"/>
              <a:t>?)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/>
              <a:t>Отговор на въпроса -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какво</a:t>
            </a:r>
            <a:r>
              <a:rPr lang="bg-BG" altLang="bg-BG" sz="2400" cap="none" dirty="0" smtClean="0"/>
              <a:t> ще прави системата?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3"/>
            </a:pPr>
            <a:r>
              <a:rPr lang="bg-BG" altLang="bg-BG" sz="2400" cap="none" dirty="0" smtClean="0"/>
              <a:t>Разработване (</a:t>
            </a:r>
            <a:r>
              <a:rPr lang="en-US" altLang="bg-BG" sz="2400" cap="none" dirty="0" smtClean="0"/>
              <a:t>development world</a:t>
            </a:r>
            <a:r>
              <a:rPr lang="bg-BG" altLang="bg-BG" sz="2400" cap="none" dirty="0" smtClean="0"/>
              <a:t> – </a:t>
            </a:r>
            <a:r>
              <a:rPr lang="en-US" altLang="bg-BG" sz="2400" cap="none" dirty="0" smtClean="0"/>
              <a:t>how</a:t>
            </a:r>
            <a:r>
              <a:rPr lang="bg-BG" altLang="bg-BG" sz="2400" cap="none" dirty="0" smtClean="0"/>
              <a:t>?).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/>
              <a:t>Отговор на въпроса </a:t>
            </a:r>
            <a:r>
              <a:rPr lang="bg-BG" altLang="bg-BG" sz="2400" cap="none" dirty="0" smtClean="0"/>
              <a:t>-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как</a:t>
            </a:r>
            <a:r>
              <a:rPr lang="bg-BG" altLang="bg-BG" sz="2400" cap="none" dirty="0" smtClean="0"/>
              <a:t> ще го прави?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4"/>
            </a:pPr>
            <a:r>
              <a:rPr lang="bg-BG" altLang="bg-BG" sz="2400" cap="none" dirty="0" smtClean="0"/>
              <a:t>Експлоатация (</a:t>
            </a:r>
            <a:r>
              <a:rPr lang="en-US" altLang="bg-BG" sz="2400" cap="none" dirty="0" smtClean="0"/>
              <a:t>usage world</a:t>
            </a:r>
            <a:r>
              <a:rPr lang="bg-BG" altLang="bg-BG" sz="2400" cap="none" dirty="0" smtClean="0"/>
              <a:t> – </a:t>
            </a:r>
            <a:r>
              <a:rPr lang="en-US" altLang="bg-BG" sz="2400" cap="none" dirty="0" smtClean="0"/>
              <a:t>who</a:t>
            </a:r>
            <a:r>
              <a:rPr lang="bg-BG" altLang="bg-BG" sz="2400" cap="none" dirty="0" smtClean="0"/>
              <a:t>?) 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u="sng" cap="none" dirty="0" smtClean="0"/>
              <a:t>Отговор на въпроса </a:t>
            </a:r>
            <a:r>
              <a:rPr lang="bg-BG" altLang="bg-BG" sz="2400" cap="none" dirty="0" smtClean="0"/>
              <a:t> -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кой</a:t>
            </a:r>
            <a:r>
              <a:rPr lang="bg-BG" altLang="bg-BG" sz="2400" cap="none" dirty="0" smtClean="0">
                <a:solidFill>
                  <a:schemeClr val="accent2"/>
                </a:solidFill>
              </a:rPr>
              <a:t> </a:t>
            </a:r>
            <a:r>
              <a:rPr lang="bg-BG" altLang="bg-BG" sz="2400" cap="none" dirty="0" smtClean="0"/>
              <a:t>ще го прави?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8B9-8393-4F16-876C-074E7CE1982D}" type="slidenum">
              <a:rPr lang="bg-BG" altLang="bg-BG"/>
              <a:pPr/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21564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6913" y="476672"/>
            <a:ext cx="7467600" cy="1070992"/>
          </a:xfrm>
        </p:spPr>
        <p:txBody>
          <a:bodyPr>
            <a:normAutofit fontScale="90000"/>
          </a:bodyPr>
          <a:lstStyle/>
          <a:p>
            <a:pPr marL="838200" indent="-838200" algn="ctr"/>
            <a:r>
              <a:rPr lang="bg-BG" altLang="bg-BG" sz="36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557109" y="1628800"/>
            <a:ext cx="7787208" cy="4254476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Основен въпрос при разработването на ИС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/>
              <a:t>Може ли функционалния проект (</a:t>
            </a:r>
            <a:r>
              <a:rPr lang="en-US" altLang="bg-BG" sz="2400" cap="none" dirty="0" smtClean="0">
                <a:solidFill>
                  <a:srgbClr val="C00000"/>
                </a:solidFill>
              </a:rPr>
              <a:t>what</a:t>
            </a:r>
            <a:r>
              <a:rPr lang="bg-BG" altLang="bg-BG" sz="2400" cap="none" dirty="0" smtClean="0"/>
              <a:t>) </a:t>
            </a:r>
            <a:r>
              <a:rPr lang="bg-BG" altLang="bg-BG" sz="2400" cap="none" dirty="0"/>
              <a:t>д</a:t>
            </a:r>
            <a:r>
              <a:rPr lang="bg-BG" altLang="bg-BG" sz="2400" cap="none" dirty="0" smtClean="0"/>
              <a:t>а се реализира с наличните технически</a:t>
            </a:r>
            <a:r>
              <a:rPr lang="en-US" altLang="bg-BG" sz="2400" cap="none" dirty="0" smtClean="0"/>
              <a:t> </a:t>
            </a:r>
            <a:r>
              <a:rPr lang="bg-BG" altLang="bg-BG" sz="2400" cap="none" dirty="0" smtClean="0"/>
              <a:t>средства (</a:t>
            </a:r>
            <a:r>
              <a:rPr lang="en-US" altLang="bg-BG" sz="2400" cap="none" dirty="0" smtClean="0">
                <a:solidFill>
                  <a:srgbClr val="C00000"/>
                </a:solidFill>
              </a:rPr>
              <a:t>how</a:t>
            </a:r>
            <a:r>
              <a:rPr lang="bg-BG" altLang="bg-BG" sz="2400" cap="none" dirty="0" smtClean="0"/>
              <a:t>) на приемлива цена (</a:t>
            </a:r>
            <a:r>
              <a:rPr lang="en-US" altLang="bg-BG" sz="2400" cap="none" dirty="0" smtClean="0">
                <a:solidFill>
                  <a:srgbClr val="C00000"/>
                </a:solidFill>
              </a:rPr>
              <a:t>who</a:t>
            </a:r>
            <a:r>
              <a:rPr lang="bg-BG" altLang="bg-BG" sz="2400" cap="none" dirty="0" smtClean="0"/>
              <a:t>)?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bg-BG" altLang="bg-BG" sz="2400" cap="none" dirty="0" smtClean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Задача на информационното моделиране</a:t>
            </a:r>
            <a:r>
              <a:rPr lang="bg-BG" altLang="bg-BG" sz="2400" cap="none" dirty="0" smtClean="0">
                <a:solidFill>
                  <a:schemeClr val="accent2"/>
                </a:solidFill>
              </a:rPr>
              <a:t> </a:t>
            </a:r>
            <a:r>
              <a:rPr lang="en-US" altLang="bg-BG" sz="2400" cap="none" dirty="0" smtClean="0"/>
              <a:t>-</a:t>
            </a:r>
            <a:r>
              <a:rPr lang="bg-BG" altLang="bg-BG" sz="2400" cap="none" dirty="0" smtClean="0">
                <a:solidFill>
                  <a:schemeClr val="accent1"/>
                </a:solidFill>
              </a:rPr>
              <a:t> </a:t>
            </a:r>
            <a:r>
              <a:rPr lang="bg-BG" altLang="bg-BG" sz="2400" cap="none" dirty="0" smtClean="0"/>
              <a:t>да се представи подходящо информацията, като се уточнят понятията, участващи в информационната система</a:t>
            </a:r>
            <a:r>
              <a:rPr lang="en-US" altLang="bg-BG" sz="2400" cap="none" dirty="0" smtClean="0"/>
              <a:t>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D2E4-5324-4BA8-97DD-41A5B59E479E}" type="slidenum">
              <a:rPr lang="bg-BG" altLang="bg-BG"/>
              <a:pPr/>
              <a:t>25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2002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9307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467544" y="1412776"/>
            <a:ext cx="7920880" cy="4608512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Дефиниции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Информационно моделиране - процес на изграждане на компютърно-базирани символни структури, които представят абстрактно някаква част от обкръжаваща  действителност, свързана с определена бизнес дейност. Допринася за информационния обмен в организацията.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Символни структури = база от информация</a:t>
            </a:r>
            <a:r>
              <a:rPr lang="en-US" altLang="bg-BG" sz="2200" cap="none" dirty="0" smtClean="0"/>
              <a:t>.</a:t>
            </a:r>
            <a:endParaRPr lang="bg-BG" altLang="bg-BG" sz="22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Приложение = моделираната част от действителността</a:t>
            </a:r>
            <a:r>
              <a:rPr lang="en-US" altLang="bg-BG" sz="2200" cap="none" dirty="0" smtClean="0"/>
              <a:t>.</a:t>
            </a:r>
            <a:r>
              <a:rPr lang="bg-BG" altLang="bg-BG" sz="2200" cap="none" dirty="0" smtClean="0"/>
              <a:t>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200" cap="none" dirty="0" smtClean="0"/>
              <a:t>Информационно моделиране – средство за управление на информацията, поддържа създаването на надеждни/качествени данни, като същевременно  запазва техния интегритет. </a:t>
            </a:r>
            <a:endParaRPr lang="bg-BG" alt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AF07-815B-4D36-B989-492F4A964B34}" type="slidenum">
              <a:rPr lang="bg-BG" altLang="bg-BG"/>
              <a:pPr/>
              <a:t>26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1338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9307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467544" y="1412776"/>
            <a:ext cx="7920880" cy="4608512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Дефиниции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altLang="bg-BG" sz="2200" cap="none" dirty="0" smtClean="0"/>
              <a:t>Моделът е опростено представяне на изследваната система. Той може да включва отделни нейни аспекти. По този начин се улеснява възприемането и разбирането на същността на изследваните системи. </a:t>
            </a:r>
            <a:endParaRPr lang="en-US" altLang="bg-BG" sz="22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bg-BG" altLang="bg-BG" sz="2200" cap="none" dirty="0" smtClean="0"/>
              <a:t>Коректността на модела се проверява чрез съпоставянето му с реалната система. За тази цел може да се приложат различни техники за неговото симулиране.</a:t>
            </a:r>
            <a:endParaRPr lang="bg-BG" alt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2AF07-815B-4D36-B989-492F4A964B34}" type="slidenum">
              <a:rPr lang="bg-BG" altLang="bg-BG"/>
              <a:pPr/>
              <a:t>27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69767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552" y="54868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39552" y="1691680"/>
            <a:ext cx="8229600" cy="403177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altLang="bg-BG" sz="2800" cap="none" dirty="0" smtClean="0"/>
              <a:t>Информационен модел – средство за представяне на информацията в организацията.</a:t>
            </a:r>
          </a:p>
          <a:p>
            <a:pPr marL="609600" indent="-6096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bg-BG" altLang="bg-BG" sz="2800" cap="none" dirty="0" smtClean="0"/>
              <a:t>Състои се от: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bg-BG" altLang="bg-BG" sz="2600" cap="none" dirty="0" smtClean="0"/>
              <a:t>множество от различни видове символни структури за описване на конкретно приложение</a:t>
            </a:r>
            <a:r>
              <a:rPr lang="bg-BG" altLang="bg-BG" sz="2600" cap="none" dirty="0"/>
              <a:t>;</a:t>
            </a:r>
            <a:endParaRPr lang="bg-BG" altLang="bg-BG" sz="2600" cap="none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bg-BG" altLang="bg-BG" sz="2600" cap="none" dirty="0" smtClean="0"/>
              <a:t>множество от операции</a:t>
            </a:r>
            <a:r>
              <a:rPr lang="bg-BG" altLang="bg-BG" sz="2600" cap="none" dirty="0"/>
              <a:t>;</a:t>
            </a:r>
            <a:endParaRPr lang="bg-BG" altLang="bg-BG" sz="2600" cap="none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</a:pPr>
            <a:r>
              <a:rPr lang="bg-BG" altLang="bg-BG" sz="2600" cap="none" dirty="0" smtClean="0"/>
              <a:t>множество от правила, произлизащи от семантиката на приложението.</a:t>
            </a:r>
          </a:p>
          <a:p>
            <a:pPr marL="609600" indent="-609600"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8BE-6566-4EEB-8D8B-518EF0F84E8A}" type="slidenum">
              <a:rPr lang="bg-BG" altLang="bg-BG"/>
              <a:pPr/>
              <a:t>28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5983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586" y="548680"/>
            <a:ext cx="7467600" cy="1032492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737642" y="1580071"/>
            <a:ext cx="7467600" cy="4668330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Класификация на информационните модели по ниво на детайлност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Физически – структури от данни</a:t>
            </a:r>
            <a:r>
              <a:rPr lang="en-US" altLang="bg-BG" sz="2400" cap="none" dirty="0" smtClean="0"/>
              <a:t>.</a:t>
            </a:r>
            <a:endParaRPr lang="bg-BG" altLang="bg-BG" sz="24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Логически – абстрактни математически структури (релация....)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Концептуални – обект, дейност, агент + механизми за абстракция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/>
              <a:t>Различават се по </a:t>
            </a:r>
            <a:r>
              <a:rPr lang="bg-BG" altLang="bg-BG" sz="2400" i="1" cap="none" dirty="0" smtClean="0">
                <a:solidFill>
                  <a:srgbClr val="C00000"/>
                </a:solidFill>
              </a:rPr>
              <a:t>структурите</a:t>
            </a:r>
            <a:r>
              <a:rPr lang="bg-BG" altLang="bg-BG" sz="2400" cap="none" dirty="0" smtClean="0"/>
              <a:t> за моделиране на приложението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17B4-FAEB-43BA-9600-C559054AD45A}" type="slidenum">
              <a:rPr lang="bg-BG" altLang="bg-BG"/>
              <a:pPr/>
              <a:t>29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7033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54929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</a:rPr>
              <a:t>Бизнес системи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0148" y="1135833"/>
            <a:ext cx="7467600" cy="51125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sz="2800" cap="none" dirty="0" smtClean="0">
                <a:solidFill>
                  <a:srgbClr val="002060"/>
                </a:solidFill>
              </a:rPr>
              <a:t>Структура на бизнес система</a:t>
            </a:r>
          </a:p>
          <a:p>
            <a:pPr marL="0" indent="0" algn="ctr">
              <a:buNone/>
            </a:pP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bg-BG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800" cap="none" dirty="0" smtClean="0">
                <a:solidFill>
                  <a:schemeClr val="accent1">
                    <a:lumMod val="75000"/>
                  </a:schemeClr>
                </a:solidFill>
              </a:rPr>
              <a:t>Основни  компоненти</a:t>
            </a:r>
          </a:p>
          <a:p>
            <a:endParaRPr lang="bg-BG" i="1" dirty="0" smtClean="0"/>
          </a:p>
          <a:p>
            <a:endParaRPr lang="bg-BG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</a:t>
            </a:fld>
            <a:endParaRPr lang="bg-BG" altLang="bg-BG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18" y="1700808"/>
            <a:ext cx="5175468" cy="373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8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5150" y="548680"/>
            <a:ext cx="7467600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Предмет на информационното моделиране 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857655" y="1840781"/>
            <a:ext cx="7467600" cy="4108499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База от информация - символна структура, която използва информационен модел и описва определено приложение.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В базата от информация са представени обекти и взаимодействия между тях.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Достъпът до нейното съдържание става чрез заявки или запитвания на специален език.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За моделиране на информацията най-често се използва </a:t>
            </a:r>
            <a:r>
              <a:rPr lang="bg-BG" altLang="bg-BG" sz="2400" u="sng" cap="none" dirty="0" smtClean="0">
                <a:solidFill>
                  <a:srgbClr val="C00000"/>
                </a:solidFill>
              </a:rPr>
              <a:t>концептуален</a:t>
            </a:r>
            <a:r>
              <a:rPr lang="bg-BG" altLang="bg-BG" sz="2400" cap="none" dirty="0" smtClean="0"/>
              <a:t> модел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7666-224E-4B37-9DEA-1D54033AEFE8}" type="slidenum">
              <a:rPr lang="bg-BG" altLang="bg-BG"/>
              <a:pPr/>
              <a:t>30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43159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624" y="389892"/>
            <a:ext cx="8243887" cy="653479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Концептуален модел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611560" y="1268761"/>
            <a:ext cx="8229600" cy="475252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dirty="0" smtClean="0">
                <a:solidFill>
                  <a:srgbClr val="C00000"/>
                </a:solidFill>
              </a:rPr>
              <a:t>К</a:t>
            </a:r>
            <a:r>
              <a:rPr lang="bg-BG" altLang="bg-BG" sz="2400" cap="none" dirty="0">
                <a:solidFill>
                  <a:srgbClr val="C00000"/>
                </a:solidFill>
              </a:rPr>
              <a:t>о</a:t>
            </a:r>
            <a:r>
              <a:rPr lang="bg-BG" altLang="bg-BG" sz="2400" cap="none" dirty="0" smtClean="0">
                <a:solidFill>
                  <a:srgbClr val="C00000"/>
                </a:solidFill>
              </a:rPr>
              <a:t>нцептуален модел </a:t>
            </a:r>
            <a:r>
              <a:rPr lang="bg-BG" altLang="bg-BG" sz="2400" cap="none" dirty="0" smtClean="0"/>
              <a:t>- абстрактното представяне на явления от реалния свят, присъщи на определено приложение.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Използва се за: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построяването на</a:t>
            </a:r>
            <a:r>
              <a:rPr lang="ru-RU" altLang="bg-BG" sz="2400" cap="none" dirty="0" smtClean="0"/>
              <a:t> </a:t>
            </a:r>
            <a:r>
              <a:rPr lang="bg-BG" altLang="bg-BG" sz="2400" cap="none" dirty="0" smtClean="0"/>
              <a:t>обща схема на системата при общуването между потребители и разработчици;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моделиране на потребителските изисквания към системата;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основа при проектирането и реализацията на системата;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</a:pPr>
            <a:r>
              <a:rPr lang="bg-BG" altLang="bg-BG" sz="2400" cap="none" dirty="0" smtClean="0"/>
              <a:t>документиране на системата, с оглед успешното поддържане и експлоатиране.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F114-DA1D-4DFC-BFF2-E92C104312A1}" type="slidenum">
              <a:rPr lang="bg-BG" altLang="bg-BG"/>
              <a:pPr/>
              <a:t>31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51564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9063" y="436528"/>
            <a:ext cx="8243887" cy="725487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Концептуален модел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6127" y="1138536"/>
            <a:ext cx="8064896" cy="5075585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Върху какво набляга концептуалния информационен модел?</a:t>
            </a:r>
            <a:r>
              <a:rPr lang="bg-BG" altLang="bg-BG" sz="2600" cap="none" dirty="0">
                <a:solidFill>
                  <a:srgbClr val="002060"/>
                </a:solidFill>
              </a:rPr>
              <a:t> </a:t>
            </a:r>
            <a:endParaRPr lang="bg-BG" altLang="bg-BG" sz="2600" cap="none" dirty="0" smtClean="0">
              <a:solidFill>
                <a:srgbClr val="002060"/>
              </a:solidFill>
            </a:endParaRPr>
          </a:p>
          <a:p>
            <a:pPr marL="609600" indent="-609600" algn="ctr">
              <a:lnSpc>
                <a:spcPct val="90000"/>
              </a:lnSpc>
              <a:buNone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Видове </a:t>
            </a:r>
            <a:r>
              <a:rPr lang="bg-BG" altLang="bg-BG" sz="2400" cap="none" dirty="0">
                <a:solidFill>
                  <a:srgbClr val="C00000"/>
                </a:solidFill>
              </a:rPr>
              <a:t>подходи за моделиране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Ориентирани около </a:t>
            </a:r>
            <a:r>
              <a:rPr lang="bg-BG" altLang="bg-BG" sz="2400" u="sng" cap="none" dirty="0" smtClean="0"/>
              <a:t>процесите</a:t>
            </a:r>
            <a:r>
              <a:rPr lang="bg-BG" altLang="bg-BG" sz="2400" cap="none" dirty="0" smtClean="0"/>
              <a:t> (</a:t>
            </a:r>
            <a:r>
              <a:rPr lang="bg-BG" altLang="bg-BG" sz="2400" cap="none" dirty="0" err="1" smtClean="0"/>
              <a:t>process</a:t>
            </a:r>
            <a:r>
              <a:rPr lang="bg-BG" altLang="bg-BG" sz="2400" cap="none" dirty="0" smtClean="0"/>
              <a:t>- </a:t>
            </a:r>
            <a:r>
              <a:rPr lang="bg-BG" altLang="bg-BG" sz="2400" cap="none" dirty="0" err="1" smtClean="0"/>
              <a:t>oriented</a:t>
            </a:r>
            <a:r>
              <a:rPr lang="bg-BG" altLang="bg-BG" sz="2400" cap="none" dirty="0" smtClean="0"/>
              <a:t>) – използва описание на процесите в системата чрез  специален модел, който описва данните, обработвани от даден процес. Отговор на въпроса: КАК да се провеждат обработките.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Ориентирани около </a:t>
            </a:r>
            <a:r>
              <a:rPr lang="bg-BG" altLang="bg-BG" sz="2400" u="sng" cap="none" dirty="0" smtClean="0"/>
              <a:t>данните</a:t>
            </a:r>
            <a:r>
              <a:rPr lang="bg-BG" altLang="bg-BG" sz="2400" cap="none" dirty="0" smtClean="0"/>
              <a:t> (</a:t>
            </a:r>
            <a:r>
              <a:rPr lang="bg-BG" altLang="bg-BG" sz="2400" cap="none" dirty="0" err="1" smtClean="0"/>
              <a:t>data</a:t>
            </a:r>
            <a:r>
              <a:rPr lang="bg-BG" altLang="bg-BG" sz="2400" cap="none" dirty="0" smtClean="0"/>
              <a:t> -</a:t>
            </a:r>
            <a:r>
              <a:rPr lang="bg-BG" altLang="bg-BG" sz="2400" cap="none" dirty="0" err="1" smtClean="0"/>
              <a:t>oriented</a:t>
            </a:r>
            <a:r>
              <a:rPr lang="bg-BG" altLang="bg-BG" sz="2400" cap="none" dirty="0" smtClean="0"/>
              <a:t>) - описва семантиката на данните и техните структури. Произлиза от областта на базите.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bg-BG" altLang="bg-BG" sz="28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bg-BG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6855-8E05-4C1E-BD01-6814AA56B72D}" type="slidenum">
              <a:rPr lang="bg-BG" altLang="bg-BG"/>
              <a:pPr/>
              <a:t>32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76537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43887" cy="725487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Концептуален модел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3028" y="980728"/>
            <a:ext cx="8126395" cy="583264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altLang="bg-BG" sz="2200" cap="none" dirty="0" smtClean="0"/>
              <a:t>Ориентирани около </a:t>
            </a:r>
            <a:r>
              <a:rPr lang="bg-BG" altLang="bg-BG" sz="2200" u="sng" cap="none" dirty="0" smtClean="0"/>
              <a:t>правилата</a:t>
            </a:r>
            <a:r>
              <a:rPr lang="bg-BG" altLang="bg-BG" sz="2200" cap="none" dirty="0" smtClean="0"/>
              <a:t> (</a:t>
            </a:r>
            <a:r>
              <a:rPr lang="bg-BG" altLang="bg-BG" sz="2200" cap="none" dirty="0" err="1" smtClean="0"/>
              <a:t>rule</a:t>
            </a:r>
            <a:r>
              <a:rPr lang="bg-BG" altLang="bg-BG" sz="2200" cap="none" dirty="0" smtClean="0"/>
              <a:t>- </a:t>
            </a:r>
            <a:r>
              <a:rPr lang="bg-BG" altLang="bg-BG" sz="2200" cap="none" dirty="0" err="1" smtClean="0"/>
              <a:t>oriented</a:t>
            </a:r>
            <a:r>
              <a:rPr lang="bg-BG" altLang="bg-BG" sz="2200" cap="none" dirty="0" smtClean="0"/>
              <a:t>) - анализира знанието, свързано с разработваното приложение. Знанието се представя формално във вид на логически формули. Събитията и обработките, които влияят върху него се задават като правила за извод. Правилото за извод показва какво действие да бъде предприето, ако определени условия са изпълнени. Акцентът е върху това КАКВО трябва да прави информационната система. Труден за прилагане.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bg-BG" altLang="bg-BG" sz="2200" u="sng" cap="none" dirty="0" smtClean="0"/>
              <a:t>Обектно</a:t>
            </a:r>
            <a:r>
              <a:rPr lang="bg-BG" altLang="bg-BG" sz="2200" cap="none" dirty="0" smtClean="0"/>
              <a:t>-ориентирани (</a:t>
            </a:r>
            <a:r>
              <a:rPr lang="bg-BG" altLang="bg-BG" sz="2200" cap="none" dirty="0" err="1" smtClean="0"/>
              <a:t>object</a:t>
            </a:r>
            <a:r>
              <a:rPr lang="bg-BG" altLang="bg-BG" sz="2200" cap="none" dirty="0" smtClean="0"/>
              <a:t> -</a:t>
            </a:r>
            <a:r>
              <a:rPr lang="bg-BG" altLang="bg-BG" sz="2200" cap="none" dirty="0" err="1" smtClean="0"/>
              <a:t>oriented</a:t>
            </a:r>
            <a:r>
              <a:rPr lang="bg-BG" altLang="bg-BG" sz="2200" cap="none" dirty="0" smtClean="0"/>
              <a:t>) – акцентират върху действието на информационна система, която се разглежда като изградена от обекти, общуващи помежду си чрез съобщения; прилагат се различни симулационни методи. </a:t>
            </a:r>
            <a:endParaRPr lang="bg-BG" altLang="bg-BG" sz="22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6855-8E05-4C1E-BD01-6814AA56B72D}" type="slidenum">
              <a:rPr lang="bg-BG" altLang="bg-BG"/>
              <a:pPr/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7267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540" y="537269"/>
            <a:ext cx="8243887" cy="725487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Концептуален модел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8168" y="1340768"/>
            <a:ext cx="7931224" cy="4176464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Етапи при процеса на моделиране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1000" cap="none" dirty="0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Абстракция - процес на идентифициране на основните аспекти на дадено понятие (обект) и игнориране на маловажните му свойства.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Информационно моделиране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Използване на езиков или диаграмен метод за представяне на модела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Анализ на бизнес правилата и семантичните ограничения на приложението</a:t>
            </a:r>
            <a:r>
              <a:rPr lang="en-US" altLang="bg-BG" sz="2800" cap="none" dirty="0" smtClean="0"/>
              <a:t>.</a:t>
            </a:r>
            <a:endParaRPr lang="bg-BG" altLang="bg-BG" sz="28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8563F-8DE5-435D-A902-7EBD7A1C7A5F}" type="slidenum">
              <a:rPr lang="bg-BG" altLang="bg-BG"/>
              <a:pPr/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00021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252" y="620688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Примери за концептуални модели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44712" y="1273150"/>
            <a:ext cx="7715200" cy="489215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Семантични мрежи - </a:t>
            </a:r>
            <a:r>
              <a:rPr lang="ru-RU" altLang="bg-BG" sz="2400" cap="none" dirty="0" smtClean="0"/>
              <a:t>68 </a:t>
            </a:r>
            <a:r>
              <a:rPr lang="ru-RU" altLang="bg-BG" sz="2400" cap="none" dirty="0"/>
              <a:t>г</a:t>
            </a:r>
            <a:r>
              <a:rPr lang="ru-RU" altLang="bg-BG" sz="2400" cap="none" dirty="0" smtClean="0"/>
              <a:t>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bg-BG" altLang="bg-BG" sz="2200" cap="none" dirty="0" smtClean="0"/>
              <a:t>Използват графи за моделиране на човешката памет. Възлите в семантичната мрежа представят понятия. Ако думата има няколко значения се построяват съответния брой възли. Възлите се свързват помежду се чрез връзки от вида “това е”. Добавят се и някои свойства</a:t>
            </a:r>
            <a:r>
              <a:rPr lang="en-US" altLang="bg-BG" sz="2200" cap="none" dirty="0" smtClean="0"/>
              <a:t>.</a:t>
            </a:r>
            <a:r>
              <a:rPr lang="bg-BG" altLang="bg-BG" sz="2200" cap="none" dirty="0" smtClean="0"/>
              <a:t>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endParaRPr lang="bg-BG" altLang="bg-BG" sz="2400" cap="none" dirty="0" smtClean="0"/>
          </a:p>
          <a:p>
            <a:pPr marL="609600" indent="-609600">
              <a:buFontTx/>
              <a:buAutoNum type="arabicPeriod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35</a:t>
            </a:fld>
            <a:endParaRPr lang="bg-BG" alt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68" y="3741983"/>
            <a:ext cx="4392488" cy="232385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41993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1193" y="503164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Примери за концептуални модели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61193" y="1122767"/>
            <a:ext cx="8175760" cy="49752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bg-BG" altLang="bg-BG" sz="2400" cap="none" dirty="0" smtClean="0"/>
              <a:t>Езикът </a:t>
            </a:r>
            <a:r>
              <a:rPr lang="bg-BG" altLang="bg-BG" sz="2400" cap="none" dirty="0" err="1" smtClean="0"/>
              <a:t>Simula</a:t>
            </a:r>
            <a:endParaRPr lang="en-US" altLang="bg-BG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предложен през 60-те години в Норвегия като разширение на езика Алгол за симулиране на различни процеси</a:t>
            </a:r>
            <a:r>
              <a:rPr lang="bg-BG" altLang="bg-BG" sz="2200" cap="none" dirty="0"/>
              <a:t>;</a:t>
            </a:r>
            <a:endParaRPr lang="en-US" altLang="bg-BG" sz="22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/>
              <a:t>м</a:t>
            </a:r>
            <a:r>
              <a:rPr lang="bg-BG" altLang="bg-BG" sz="2200" cap="none" dirty="0" smtClean="0"/>
              <a:t>одулите в този език не са процедури, а физическите обекти, които се моделират при симулацията;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/>
              <a:t>о</a:t>
            </a:r>
            <a:r>
              <a:rPr lang="bg-BG" altLang="bg-BG" sz="2200" cap="none" dirty="0" smtClean="0"/>
              <a:t>т този език произлиза и съвременното понятие за обект като основна моделираща единица за всички елементи на реалния свят;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/>
              <a:t>в</a:t>
            </a:r>
            <a:r>
              <a:rPr lang="bg-BG" altLang="bg-BG" sz="2200" cap="none" dirty="0" smtClean="0"/>
              <a:t>секи обект представлява уникално идентифицируема единица и се дефинира като множество от атрибути (</a:t>
            </a:r>
            <a:r>
              <a:rPr lang="bg-BG" altLang="bg-BG" sz="2200" cap="none" dirty="0" err="1" smtClean="0"/>
              <a:t>instance</a:t>
            </a:r>
            <a:r>
              <a:rPr lang="bg-BG" altLang="bg-BG" sz="2200" cap="none" dirty="0" smtClean="0"/>
              <a:t> </a:t>
            </a:r>
            <a:r>
              <a:rPr lang="bg-BG" altLang="bg-BG" sz="2200" cap="none" dirty="0" err="1" smtClean="0"/>
              <a:t>variables</a:t>
            </a:r>
            <a:r>
              <a:rPr lang="bg-BG" altLang="bg-BG" sz="2200" cap="none" dirty="0" smtClean="0"/>
              <a:t>) и действия (</a:t>
            </a:r>
            <a:r>
              <a:rPr lang="bg-BG" altLang="bg-BG" sz="2200" cap="none" dirty="0" err="1" smtClean="0"/>
              <a:t>actions</a:t>
            </a:r>
            <a:r>
              <a:rPr lang="bg-BG" altLang="bg-BG" sz="2200" cap="none" dirty="0" smtClean="0"/>
              <a:t>).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 startAt="2"/>
            </a:pPr>
            <a:r>
              <a:rPr lang="en-US" altLang="bg-BG" sz="2400" cap="none" dirty="0" smtClean="0"/>
              <a:t>ER </a:t>
            </a:r>
            <a:r>
              <a:rPr lang="bg-BG" altLang="bg-BG" sz="2400" cap="none" dirty="0" smtClean="0"/>
              <a:t>модел („същност-връзка“ или модел на Чен).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 startAt="2"/>
            </a:pPr>
            <a:r>
              <a:rPr lang="en-US" altLang="bg-BG" sz="2400" cap="none" dirty="0"/>
              <a:t>UML (unified modeling language</a:t>
            </a:r>
            <a:r>
              <a:rPr lang="en-US" altLang="bg-BG" sz="2400" cap="none" dirty="0" smtClean="0"/>
              <a:t>).</a:t>
            </a:r>
            <a:endParaRPr lang="bg-BG" altLang="bg-BG" sz="2400" cap="none" dirty="0" smtClean="0"/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 startAt="2"/>
            </a:pPr>
            <a:r>
              <a:rPr lang="ru-RU" altLang="bg-BG" sz="2400" cap="none" dirty="0" err="1"/>
              <a:t>Data</a:t>
            </a:r>
            <a:r>
              <a:rPr lang="ru-RU" altLang="bg-BG" sz="2400" cap="none" dirty="0"/>
              <a:t> </a:t>
            </a:r>
            <a:r>
              <a:rPr lang="ru-RU" altLang="bg-BG" sz="2400" cap="none" dirty="0" err="1"/>
              <a:t>Flow</a:t>
            </a:r>
            <a:r>
              <a:rPr lang="ru-RU" altLang="bg-BG" sz="2400" cap="none" dirty="0"/>
              <a:t> </a:t>
            </a:r>
            <a:r>
              <a:rPr lang="ru-RU" altLang="bg-BG" sz="2400" cap="none" dirty="0" err="1"/>
              <a:t>Analysis</a:t>
            </a:r>
            <a:r>
              <a:rPr lang="ru-RU" altLang="bg-BG" sz="2400" cap="none" dirty="0"/>
              <a:t> + </a:t>
            </a:r>
            <a:r>
              <a:rPr lang="ru-RU" altLang="bg-BG" sz="2400" cap="none" dirty="0" smtClean="0"/>
              <a:t>ER - </a:t>
            </a:r>
            <a:r>
              <a:rPr lang="ru-RU" altLang="bg-BG" sz="2400" cap="none" dirty="0" err="1" smtClean="0"/>
              <a:t>моделира</a:t>
            </a:r>
            <a:r>
              <a:rPr lang="ru-RU" altLang="bg-BG" sz="2400" cap="none" dirty="0" smtClean="0"/>
              <a:t> потока </a:t>
            </a:r>
            <a:r>
              <a:rPr lang="ru-RU" altLang="bg-BG" sz="2400" cap="none" dirty="0"/>
              <a:t>на данните в </a:t>
            </a:r>
            <a:r>
              <a:rPr lang="ru-RU" altLang="bg-BG" sz="2400" cap="none" dirty="0" err="1"/>
              <a:t>рамките</a:t>
            </a:r>
            <a:r>
              <a:rPr lang="ru-RU" altLang="bg-BG" sz="2400" cap="none" dirty="0"/>
              <a:t> на </a:t>
            </a:r>
            <a:r>
              <a:rPr lang="ru-RU" altLang="bg-BG" sz="2400" cap="none" dirty="0" err="1"/>
              <a:t>организацията</a:t>
            </a:r>
            <a:r>
              <a:rPr lang="ru-RU" altLang="bg-BG" sz="2400" cap="none" dirty="0"/>
              <a:t>. </a:t>
            </a:r>
            <a:r>
              <a:rPr lang="ru-RU" altLang="bg-BG" sz="2400" cap="none" dirty="0" err="1"/>
              <a:t>Комбинира</a:t>
            </a:r>
            <a:r>
              <a:rPr lang="ru-RU" altLang="bg-BG" sz="2400" cap="none" dirty="0"/>
              <a:t> се </a:t>
            </a:r>
            <a:r>
              <a:rPr lang="ru-RU" altLang="bg-BG" sz="2400" cap="none" dirty="0" err="1"/>
              <a:t>модела</a:t>
            </a:r>
            <a:r>
              <a:rPr lang="ru-RU" altLang="bg-BG" sz="2400" cap="none" dirty="0"/>
              <a:t> на </a:t>
            </a:r>
            <a:r>
              <a:rPr lang="ru-RU" altLang="bg-BG" sz="2400" cap="none" dirty="0" err="1"/>
              <a:t>Чен</a:t>
            </a:r>
            <a:r>
              <a:rPr lang="ru-RU" altLang="bg-BG" sz="2400" cap="none" dirty="0"/>
              <a:t>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 startAt="2"/>
            </a:pPr>
            <a:endParaRPr lang="en-US" altLang="bg-BG" sz="2400" cap="none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bg-BG" altLang="bg-BG" sz="2400" cap="none" dirty="0" smtClean="0"/>
          </a:p>
          <a:p>
            <a:pPr marL="609600" indent="-609600">
              <a:buFontTx/>
              <a:buAutoNum type="arabicPeriod" startAt="2"/>
            </a:pPr>
            <a:endParaRPr lang="bg-BG" altLang="bg-BG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9944" y="5995637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7115" y="6165304"/>
            <a:ext cx="5004665" cy="365125"/>
          </a:xfrm>
        </p:spPr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05186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252" y="620688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Примери за концептуални модели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44712" y="1273150"/>
            <a:ext cx="8103752" cy="482014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bg-BG" altLang="bg-BG" sz="2400" cap="none" dirty="0" smtClean="0"/>
              <a:t>Фреймови модели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фреймът е структура за представяне на знание – например за понятието слон или стая;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фреймът съдържа информация за компонентите на описваното понятие, връзки с други подобни понятия, начините за достъп до самия него и как се променя във времето;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Примери за подобни модели са</a:t>
            </a:r>
            <a:r>
              <a:rPr lang="bg-BG" altLang="bg-BG" sz="2200" cap="none" dirty="0" smtClean="0"/>
              <a:t>:</a:t>
            </a:r>
            <a:r>
              <a:rPr lang="en-US" altLang="bg-BG" sz="2200" cap="none" dirty="0" smtClean="0"/>
              <a:t> </a:t>
            </a:r>
            <a:r>
              <a:rPr lang="bg-BG" altLang="bg-BG" sz="2200" cap="none" dirty="0" smtClean="0"/>
              <a:t>KRL</a:t>
            </a:r>
            <a:r>
              <a:rPr lang="bg-BG" altLang="bg-BG" sz="2200" cap="none" dirty="0" smtClean="0"/>
              <a:t>, KL-ONE, PSN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bg-BG" altLang="bg-BG" sz="2400" cap="none" dirty="0" smtClean="0"/>
              <a:t>Терминологични езици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опит за интегриране на елементи от семантичните модели, логиката и процедурни представяния;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sz="2200" cap="none" dirty="0" smtClean="0"/>
              <a:t>пример: езикът CLASSIC - базата от информация се състои от терминологична компонента, където се описват термините и компонента, съдържаща съждения относно въведените термини.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37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447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8252" y="620688"/>
            <a:ext cx="8243887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Примери за концептуални модели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44712" y="1273150"/>
            <a:ext cx="7715200" cy="47481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ru-RU" altLang="bg-BG" cap="none" dirty="0" smtClean="0"/>
              <a:t>Структурен </a:t>
            </a:r>
            <a:r>
              <a:rPr lang="ru-RU" altLang="bg-BG" cap="none" dirty="0"/>
              <a:t>анализ и проектиране </a:t>
            </a:r>
            <a:r>
              <a:rPr lang="en-US" altLang="bg-BG" cap="none" dirty="0" smtClean="0"/>
              <a:t>- </a:t>
            </a:r>
            <a:r>
              <a:rPr lang="bg-BG" altLang="bg-BG" cap="none" dirty="0" err="1" smtClean="0"/>
              <a:t>Structured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Analysis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and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Design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Technique</a:t>
            </a:r>
            <a:r>
              <a:rPr lang="bg-BG" altLang="bg-BG" cap="none" dirty="0" smtClean="0"/>
              <a:t> (SADT)</a:t>
            </a:r>
            <a:r>
              <a:rPr lang="en-US" altLang="bg-BG" cap="none" dirty="0"/>
              <a:t>,</a:t>
            </a:r>
            <a:r>
              <a:rPr lang="bg-BG" altLang="bg-BG" cap="none" dirty="0" smtClean="0"/>
              <a:t> предложен от </a:t>
            </a:r>
            <a:r>
              <a:rPr lang="bg-BG" altLang="bg-BG" cap="none" dirty="0" err="1" smtClean="0"/>
              <a:t>Ross</a:t>
            </a:r>
            <a:r>
              <a:rPr lang="bg-BG" altLang="bg-BG" cap="none" dirty="0" smtClean="0"/>
              <a:t> като език за съобщаване на идеи. </a:t>
            </a:r>
            <a:endParaRPr lang="en-US" altLang="bg-BG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cap="none" dirty="0" smtClean="0"/>
              <a:t>според тази техника светът се състои от дейности и данни;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cap="none" dirty="0" smtClean="0"/>
              <a:t>във всяка дейност участват и се извеждат някакви данни; </a:t>
            </a:r>
            <a:endParaRPr lang="en-US" altLang="bg-BG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cap="none" dirty="0" smtClean="0"/>
              <a:t>за първи път се моделират динамични аспекти на приложението; </a:t>
            </a:r>
            <a:endParaRPr lang="en-US" altLang="bg-BG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cap="none" dirty="0" smtClean="0"/>
              <a:t>обръща се внимание върху отделните функции</a:t>
            </a:r>
            <a:r>
              <a:rPr lang="en-US" altLang="bg-BG" cap="none" dirty="0" smtClean="0"/>
              <a:t>,</a:t>
            </a:r>
            <a:r>
              <a:rPr lang="bg-BG" altLang="bg-BG" cap="none" dirty="0" smtClean="0"/>
              <a:t> характерни за разглежданата проблемна област и входно-изходните данни необходими на всяка от тях;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bg-BG" altLang="bg-BG" cap="none" dirty="0" smtClean="0"/>
              <a:t>представлява подход за проектиране отгоре - надолу с уточняване (</a:t>
            </a:r>
            <a:r>
              <a:rPr lang="bg-BG" altLang="bg-BG" cap="none" dirty="0" err="1" smtClean="0"/>
              <a:t>top-down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refinement</a:t>
            </a:r>
            <a:r>
              <a:rPr lang="bg-BG" altLang="bg-BG" cap="none" dirty="0" smtClean="0"/>
              <a:t> </a:t>
            </a:r>
            <a:r>
              <a:rPr lang="bg-BG" altLang="bg-BG" cap="none" dirty="0" err="1" smtClean="0"/>
              <a:t>approach</a:t>
            </a:r>
            <a:r>
              <a:rPr lang="bg-BG" altLang="bg-BG" cap="none" dirty="0" smtClean="0"/>
              <a:t>).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altLang="bg-BG" cap="none" dirty="0" smtClean="0"/>
              <a:t>Семантични модели за нуждите на базите от данни – разработени са за да може да се представи по-добре семантиката на приложението.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bg-BG" altLang="bg-BG" cap="none" dirty="0" smtClean="0"/>
              <a:t>Обектно-ориентирани модели </a:t>
            </a:r>
            <a:r>
              <a:rPr lang="ru-RU" altLang="bg-BG" cap="none" dirty="0" smtClean="0"/>
              <a:t>на данните.</a:t>
            </a:r>
            <a:endParaRPr lang="bg-BG" alt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1757" y="6078993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9860" y="6245227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3E16-64DC-4570-A259-F63C91B8CE3D}" type="slidenum">
              <a:rPr lang="bg-BG" altLang="bg-BG"/>
              <a:pPr/>
              <a:t>38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1265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5516"/>
            <a:ext cx="8243887" cy="652463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Механизми за абстракция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57924" y="1254280"/>
            <a:ext cx="7920880" cy="417646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Определят организацията на базата от информация, моделирана със средствата на определен концептуален модел.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Организират базата от информация като я правят по-лесна за претърсване или обновяване.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altLang="bg-BG" sz="1000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Има различни форми (механизми) на абстракция. </a:t>
            </a:r>
            <a:endParaRPr lang="bg-BG" altLang="bg-BG" sz="28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608" y="5883276"/>
            <a:ext cx="2045184" cy="365760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D7B82-BA34-4451-B541-BFF06E270BDF}" type="slidenum">
              <a:rPr lang="bg-BG" altLang="bg-BG"/>
              <a:pPr/>
              <a:t>39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69039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87232" y="1340768"/>
            <a:ext cx="8305247" cy="4608512"/>
          </a:xfrm>
        </p:spPr>
        <p:txBody>
          <a:bodyPr>
            <a:normAutofit fontScale="77500" lnSpcReduction="20000"/>
          </a:bodyPr>
          <a:lstStyle/>
          <a:p>
            <a:pPr marL="609600" indent="-609600" algn="just">
              <a:spcBef>
                <a:spcPts val="0"/>
              </a:spcBef>
              <a:buFontTx/>
              <a:buNone/>
            </a:pPr>
            <a:r>
              <a:rPr lang="bg-BG" sz="3100" cap="none" dirty="0" smtClean="0"/>
              <a:t>Специален тип бизнес система, в която бизнес процесът обхваща информационните дейности на организацията. </a:t>
            </a:r>
            <a:endParaRPr lang="bg-BG" altLang="bg-BG" sz="3100" u="sng" cap="none" dirty="0" smtClean="0"/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1200" u="sng" cap="none" dirty="0" smtClean="0"/>
              <a:t> 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3100" u="sng" cap="none" dirty="0" smtClean="0">
                <a:solidFill>
                  <a:srgbClr val="C00000"/>
                </a:solidFill>
              </a:rPr>
              <a:t>Дефиниция 1</a:t>
            </a:r>
          </a:p>
          <a:p>
            <a:pPr marL="609600" indent="-609600" algn="ctr">
              <a:spcBef>
                <a:spcPts val="0"/>
              </a:spcBef>
              <a:buFontTx/>
              <a:buNone/>
            </a:pPr>
            <a:r>
              <a:rPr lang="bg-BG" altLang="bg-BG" sz="1100" u="sng" cap="none" dirty="0" smtClean="0"/>
              <a:t>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3100" cap="none" dirty="0" smtClean="0"/>
              <a:t>Под информационна система за дадена организация се разбира организирана съвкупност от данни, обработки, човешки ресурси, методи, процедури, които осигуряват функционирането на организацията с оглед постигането на предварително набелязани цели.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3100" cap="none" dirty="0" smtClean="0"/>
              <a:t>Не отчита използването на информационни технологии!!!!</a:t>
            </a:r>
            <a:endParaRPr lang="bg-BG" altLang="bg-BG" sz="31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7984"/>
            <a:ext cx="8243887" cy="65348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Механизми за абстракция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313310"/>
            <a:ext cx="4906888" cy="475252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>
                <a:solidFill>
                  <a:srgbClr val="002060"/>
                </a:solidFill>
              </a:rPr>
              <a:t>Класификацията</a:t>
            </a:r>
            <a:r>
              <a:rPr lang="bg-BG" altLang="bg-BG" sz="2000" cap="none" dirty="0" smtClean="0">
                <a:solidFill>
                  <a:schemeClr val="accent2"/>
                </a:solidFill>
              </a:rPr>
              <a:t> </a:t>
            </a:r>
            <a:r>
              <a:rPr lang="bg-BG" altLang="bg-BG" sz="2000" cap="none" dirty="0" smtClean="0"/>
              <a:t>(</a:t>
            </a:r>
            <a:r>
              <a:rPr lang="bg-BG" altLang="bg-BG" sz="2000" cap="none" dirty="0" err="1" smtClean="0"/>
              <a:t>classification</a:t>
            </a:r>
            <a:r>
              <a:rPr lang="bg-BG" altLang="bg-BG" sz="2000" cap="none" dirty="0" smtClean="0"/>
              <a:t>) е форма на абстракция, при която типът (класът) на обекта се дефинира чрез множество от обекти (</a:t>
            </a:r>
            <a:r>
              <a:rPr lang="en-US" altLang="bg-BG" sz="2000" cap="none" dirty="0" smtClean="0"/>
              <a:t>instance</a:t>
            </a:r>
            <a:r>
              <a:rPr lang="bg-BG" altLang="bg-BG" sz="2000" cap="none" dirty="0" smtClean="0"/>
              <a:t>) със сродни характеристики. 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Свързва типа на обекта в схема с конкретните обекти в базата.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Моделират връзки от вида “е-представител-на” (</a:t>
            </a:r>
            <a:r>
              <a:rPr lang="bg-BG" altLang="bg-BG" sz="2000" cap="none" dirty="0" err="1" smtClean="0"/>
              <a:t>is</a:t>
            </a:r>
            <a:r>
              <a:rPr lang="bg-BG" altLang="bg-BG" sz="2000" cap="none" dirty="0" smtClean="0"/>
              <a:t>-</a:t>
            </a:r>
            <a:r>
              <a:rPr lang="en-US" altLang="bg-BG" sz="2000" cap="none" dirty="0" smtClean="0"/>
              <a:t>an</a:t>
            </a:r>
            <a:r>
              <a:rPr lang="bg-BG" altLang="bg-BG" sz="2000" cap="none" dirty="0" smtClean="0"/>
              <a:t>-</a:t>
            </a:r>
            <a:r>
              <a:rPr lang="bg-BG" altLang="bg-BG" sz="2000" cap="none" dirty="0" err="1" smtClean="0"/>
              <a:t>instance-of</a:t>
            </a:r>
            <a:r>
              <a:rPr lang="bg-BG" altLang="bg-BG" sz="2000" cap="none" dirty="0" smtClean="0"/>
              <a:t>) или “е-член-на” (</a:t>
            </a:r>
            <a:r>
              <a:rPr lang="en-US" altLang="bg-BG" sz="2000" cap="none" dirty="0" smtClean="0"/>
              <a:t>is</a:t>
            </a:r>
            <a:r>
              <a:rPr lang="bg-BG" altLang="bg-BG" sz="2000" cap="none" dirty="0" smtClean="0"/>
              <a:t>-</a:t>
            </a:r>
            <a:r>
              <a:rPr lang="en-US" altLang="bg-BG" sz="2000" cap="none" dirty="0" smtClean="0"/>
              <a:t>a</a:t>
            </a:r>
            <a:r>
              <a:rPr lang="bg-BG" altLang="bg-BG" sz="2000" cap="none" dirty="0" smtClean="0"/>
              <a:t>-</a:t>
            </a:r>
            <a:r>
              <a:rPr lang="en-US" altLang="bg-BG" sz="2000" cap="none" dirty="0" smtClean="0"/>
              <a:t>member</a:t>
            </a:r>
            <a:r>
              <a:rPr lang="bg-BG" altLang="bg-BG" sz="2000" cap="none" dirty="0" smtClean="0"/>
              <a:t>-</a:t>
            </a:r>
            <a:r>
              <a:rPr lang="en-US" altLang="bg-BG" sz="2000" cap="none" dirty="0" smtClean="0"/>
              <a:t>of</a:t>
            </a:r>
            <a:r>
              <a:rPr lang="bg-BG" altLang="bg-BG" sz="2000" cap="none" dirty="0" smtClean="0"/>
              <a:t>).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Обединява група от обекти със сродни характеристики.</a:t>
            </a:r>
          </a:p>
          <a:p>
            <a:pPr marL="533400" indent="-5334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000" cap="none" dirty="0" smtClean="0"/>
              <a:t>Поддържа се от релационния модел.</a:t>
            </a:r>
            <a:endParaRPr lang="bg-BG" altLang="bg-BG" sz="2000" dirty="0"/>
          </a:p>
        </p:txBody>
      </p:sp>
      <p:pic>
        <p:nvPicPr>
          <p:cNvPr id="16691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77" y="2636912"/>
            <a:ext cx="3285351" cy="1584176"/>
          </a:xfr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7584" y="5883276"/>
            <a:ext cx="1541128" cy="365760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8BC1-EDD9-470C-8893-C6EB53DF3102}" type="slidenum">
              <a:rPr lang="bg-BG" altLang="bg-BG"/>
              <a:pPr/>
              <a:t>40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09859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1264"/>
            <a:ext cx="8243887" cy="653480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Механизми за абстракция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124744"/>
            <a:ext cx="4896544" cy="568863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000" cap="none" dirty="0" smtClean="0">
                <a:solidFill>
                  <a:srgbClr val="002060"/>
                </a:solidFill>
              </a:rPr>
              <a:t>Обобщението </a:t>
            </a:r>
            <a:r>
              <a:rPr lang="bg-BG" altLang="bg-BG" sz="2000" cap="none" dirty="0" smtClean="0"/>
              <a:t>(</a:t>
            </a:r>
            <a:r>
              <a:rPr lang="bg-BG" altLang="bg-BG" sz="2000" cap="none" dirty="0" err="1" smtClean="0"/>
              <a:t>generalization</a:t>
            </a:r>
            <a:r>
              <a:rPr lang="bg-BG" altLang="bg-BG" sz="2000" cap="none" dirty="0" smtClean="0">
                <a:solidFill>
                  <a:prstClr val="black"/>
                </a:solidFill>
              </a:rPr>
              <a:t>) е форма на абстракция, при която подобни обекти се свързват с пораждащ ги обект на по-високо ниво, като се пренебрегват различията помежду им и се отделят само общите им белези.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000" cap="none" dirty="0" smtClean="0">
                <a:solidFill>
                  <a:prstClr val="black"/>
                </a:solidFill>
              </a:rPr>
              <a:t>Подобните обекти представляват специализации (</a:t>
            </a:r>
            <a:r>
              <a:rPr lang="bg-BG" altLang="bg-BG" sz="2000" cap="none" dirty="0" err="1" smtClean="0">
                <a:solidFill>
                  <a:prstClr val="black"/>
                </a:solidFill>
              </a:rPr>
              <a:t>specialization</a:t>
            </a:r>
            <a:r>
              <a:rPr lang="bg-BG" altLang="bg-BG" sz="2000" cap="none" dirty="0" smtClean="0">
                <a:solidFill>
                  <a:prstClr val="black"/>
                </a:solidFill>
              </a:rPr>
              <a:t>) на пораждащия ги обект.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000" cap="none" dirty="0" smtClean="0">
                <a:solidFill>
                  <a:prstClr val="black"/>
                </a:solidFill>
              </a:rPr>
              <a:t>Моделират се задават връзки от тип “това-е” (</a:t>
            </a:r>
            <a:r>
              <a:rPr lang="bg-BG" altLang="bg-BG" sz="2000" cap="none" dirty="0" err="1" smtClean="0">
                <a:solidFill>
                  <a:prstClr val="black"/>
                </a:solidFill>
              </a:rPr>
              <a:t>is</a:t>
            </a:r>
            <a:r>
              <a:rPr lang="bg-BG" altLang="bg-BG" sz="2000" cap="none" dirty="0" smtClean="0">
                <a:solidFill>
                  <a:prstClr val="black"/>
                </a:solidFill>
              </a:rPr>
              <a:t>-a).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000" cap="none" dirty="0" smtClean="0">
                <a:solidFill>
                  <a:prstClr val="black"/>
                </a:solidFill>
              </a:rPr>
              <a:t>Обобщението е отнасяне на различни типове от обекти към обект от нов тип.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2000" cap="none" dirty="0" smtClean="0">
                <a:solidFill>
                  <a:prstClr val="black"/>
                </a:solidFill>
              </a:rPr>
              <a:t>Специализацията извежда типа на обекта от вече съществуващ тип - процес обратен на обобщението. </a:t>
            </a:r>
            <a:endParaRPr lang="bg-BG" altLang="bg-BG" sz="2000" cap="none" dirty="0">
              <a:solidFill>
                <a:prstClr val="black"/>
              </a:solidFill>
            </a:endParaRPr>
          </a:p>
        </p:txBody>
      </p:sp>
      <p:pic>
        <p:nvPicPr>
          <p:cNvPr id="9" name="Picture 4" descr="ba3-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361" y="2492896"/>
            <a:ext cx="3448034" cy="1008112"/>
          </a:xfrm>
          <a:ln w="19050">
            <a:solidFill>
              <a:srgbClr val="C000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25976" y="6065521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065521"/>
            <a:ext cx="1541128" cy="365760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8BC1-EDD9-470C-8893-C6EB53DF3102}" type="slidenum">
              <a:rPr lang="bg-BG" altLang="bg-BG"/>
              <a:pPr/>
              <a:t>41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1849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078" y="474308"/>
            <a:ext cx="7467600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Механизми за абстракция</a:t>
            </a:r>
          </a:p>
        </p:txBody>
      </p:sp>
      <p:pic>
        <p:nvPicPr>
          <p:cNvPr id="1710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4" y="1892206"/>
            <a:ext cx="3095238" cy="2266667"/>
          </a:xfr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9" name="Picture 1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61" y="1115835"/>
            <a:ext cx="3619048" cy="2552381"/>
          </a:xfr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E17CA-F504-44AC-8F00-B5F395E6725F}" type="slidenum">
              <a:rPr lang="bg-BG" altLang="bg-BG"/>
              <a:pPr/>
              <a:t>42</a:t>
            </a:fld>
            <a:endParaRPr lang="bg-BG" altLang="bg-BG"/>
          </a:p>
        </p:txBody>
      </p:sp>
      <p:pic>
        <p:nvPicPr>
          <p:cNvPr id="171018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30686"/>
            <a:ext cx="3943350" cy="1514475"/>
          </a:xfr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1012" name="Group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15659831"/>
              </p:ext>
            </p:extLst>
          </p:nvPr>
        </p:nvGraphicFramePr>
        <p:xfrm>
          <a:off x="4627293" y="3829507"/>
          <a:ext cx="3211016" cy="2015654"/>
        </p:xfrm>
        <a:graphic>
          <a:graphicData uri="http://schemas.openxmlformats.org/drawingml/2006/table">
            <a:tbl>
              <a:tblPr/>
              <a:tblGrid>
                <a:gridCol w="3211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5654">
                <a:tc>
                  <a:txBody>
                    <a:bodyPr/>
                    <a:lstStyle>
                      <a:lvl1pPr marL="533400" indent="-5334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914400" indent="-45720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1295400" indent="-3810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7145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21717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Видове наследяване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Единично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Множествено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Повторено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Селективно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8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Механизми за абстракция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536" y="1283283"/>
            <a:ext cx="4464496" cy="4608512"/>
          </a:xfrm>
        </p:spPr>
        <p:txBody>
          <a:bodyPr>
            <a:noAutofit/>
          </a:bodyPr>
          <a:lstStyle/>
          <a:p>
            <a:pPr marL="381000" lvl="0" indent="-381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1800" cap="none" dirty="0" smtClean="0">
                <a:solidFill>
                  <a:srgbClr val="002060"/>
                </a:solidFill>
              </a:rPr>
              <a:t>Агрегацията</a:t>
            </a:r>
            <a:r>
              <a:rPr lang="bg-BG" altLang="bg-BG" sz="1800" cap="none" dirty="0" smtClean="0">
                <a:solidFill>
                  <a:schemeClr val="accent2"/>
                </a:solidFill>
              </a:rPr>
              <a:t> </a:t>
            </a:r>
            <a:r>
              <a:rPr lang="bg-BG" altLang="bg-BG" sz="1800" cap="none" dirty="0" smtClean="0">
                <a:solidFill>
                  <a:prstClr val="black"/>
                </a:solidFill>
              </a:rPr>
              <a:t>(</a:t>
            </a:r>
            <a:r>
              <a:rPr lang="bg-BG" altLang="bg-BG" sz="1800" cap="none" dirty="0" err="1" smtClean="0">
                <a:solidFill>
                  <a:prstClr val="black"/>
                </a:solidFill>
              </a:rPr>
              <a:t>aggregation</a:t>
            </a:r>
            <a:r>
              <a:rPr lang="bg-BG" altLang="bg-BG" sz="1800" cap="none" dirty="0" smtClean="0">
                <a:solidFill>
                  <a:prstClr val="black"/>
                </a:solidFill>
              </a:rPr>
              <a:t>) е форма на абстракция, при която връзката между различни типове обекти се разглежда като групиран на по-високо ниво обект от нов тип.</a:t>
            </a:r>
          </a:p>
          <a:p>
            <a:pPr marL="381000" lvl="0" indent="-381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1800" cap="none" dirty="0" smtClean="0">
                <a:solidFill>
                  <a:prstClr val="black"/>
                </a:solidFill>
              </a:rPr>
              <a:t> Моделират се връзки от тип “част-от” (</a:t>
            </a:r>
            <a:r>
              <a:rPr lang="en-US" altLang="bg-BG" sz="1800" cap="none" dirty="0" smtClean="0">
                <a:solidFill>
                  <a:prstClr val="black"/>
                </a:solidFill>
              </a:rPr>
              <a:t>is</a:t>
            </a:r>
            <a:r>
              <a:rPr lang="bg-BG" altLang="bg-BG" sz="1800" cap="none" dirty="0" smtClean="0">
                <a:solidFill>
                  <a:prstClr val="black"/>
                </a:solidFill>
              </a:rPr>
              <a:t>-</a:t>
            </a:r>
            <a:r>
              <a:rPr lang="en-US" altLang="bg-BG" sz="1800" cap="none" dirty="0" smtClean="0">
                <a:solidFill>
                  <a:prstClr val="black"/>
                </a:solidFill>
              </a:rPr>
              <a:t>a</a:t>
            </a:r>
            <a:r>
              <a:rPr lang="bg-BG" altLang="bg-BG" sz="1800" cap="none" dirty="0" smtClean="0">
                <a:solidFill>
                  <a:prstClr val="black"/>
                </a:solidFill>
              </a:rPr>
              <a:t>-</a:t>
            </a:r>
            <a:r>
              <a:rPr lang="bg-BG" altLang="bg-BG" sz="1800" cap="none" dirty="0" err="1" smtClean="0">
                <a:solidFill>
                  <a:prstClr val="black"/>
                </a:solidFill>
              </a:rPr>
              <a:t>part-of</a:t>
            </a:r>
            <a:r>
              <a:rPr lang="bg-BG" altLang="bg-BG" sz="1800" cap="none" dirty="0" smtClean="0">
                <a:solidFill>
                  <a:prstClr val="black"/>
                </a:solidFill>
              </a:rPr>
              <a:t>) или “композиция” между типовете обекти.</a:t>
            </a:r>
          </a:p>
          <a:p>
            <a:pPr marL="381000" lvl="0" indent="-381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1800" cap="none" dirty="0" smtClean="0">
                <a:solidFill>
                  <a:prstClr val="black"/>
                </a:solidFill>
              </a:rPr>
              <a:t>Чрез агрегация се конструират нови типове обекти със съответните им атрибути от вече известни типове. </a:t>
            </a:r>
          </a:p>
          <a:p>
            <a:pPr marL="381000" lvl="0" indent="-381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Tx/>
              <a:buAutoNum type="arabicPeriod"/>
            </a:pPr>
            <a:r>
              <a:rPr lang="bg-BG" altLang="bg-BG" sz="1800" cap="none" dirty="0" smtClean="0">
                <a:solidFill>
                  <a:prstClr val="black"/>
                </a:solidFill>
              </a:rPr>
              <a:t>Прилага се многократно и служи за изграждането на сложни типове. </a:t>
            </a:r>
          </a:p>
          <a:p>
            <a:pPr marL="381000" lvl="0" indent="-3810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bg-BG" altLang="bg-BG" sz="1800" cap="none" dirty="0" smtClean="0">
                <a:solidFill>
                  <a:prstClr val="black"/>
                </a:solidFill>
              </a:rPr>
              <a:t>Например, типа обект автомобил -  агрегация от шаси, волан, други системи и колела. </a:t>
            </a:r>
          </a:p>
          <a:p>
            <a:endParaRPr lang="bg-BG" sz="2000" dirty="0"/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53" y="2420888"/>
            <a:ext cx="3657600" cy="156217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EB01D-9BFF-4A25-B4D7-A7C88994AD35}" type="slidenum">
              <a:rPr lang="bg-BG" altLang="bg-BG" smtClean="0"/>
              <a:pPr/>
              <a:t>43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31168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43887" cy="65318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Механизми за абстракция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412776"/>
            <a:ext cx="7919118" cy="439248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Асоциацията </a:t>
            </a:r>
            <a:r>
              <a:rPr lang="bg-BG" altLang="bg-BG" sz="2400" cap="none" dirty="0" smtClean="0"/>
              <a:t>(</a:t>
            </a:r>
            <a:r>
              <a:rPr lang="bg-BG" altLang="bg-BG" sz="2400" cap="none" dirty="0" err="1" smtClean="0"/>
              <a:t>association</a:t>
            </a:r>
            <a:r>
              <a:rPr lang="bg-BG" altLang="bg-BG" sz="2400" cap="none" dirty="0" smtClean="0"/>
              <a:t>) е форма на абстракция, при която връзката между подобни обекти се разглежда като обект-множество на по-високо ниво.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Моделира се връзка от тип “член-на” (</a:t>
            </a:r>
            <a:r>
              <a:rPr lang="bg-BG" altLang="bg-BG" sz="2400" cap="none" dirty="0" err="1" smtClean="0"/>
              <a:t>member-of</a:t>
            </a:r>
            <a:r>
              <a:rPr lang="bg-BG" altLang="bg-BG" sz="2400" cap="none" dirty="0" smtClean="0"/>
              <a:t>) между обекта-множество и неговите обекти-членове.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При асоциацията (групиране, разпределяне) се изграждат нови типове обекти (сложни обекти) от независимо съществуващи обекти.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Асоциацията се използва при проектирането за свързване на отделни компоненти с определен модел на дадено изделие (автомобил, компютър….).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C7E2-F88B-4EF9-9576-CF54954B746C}" type="slidenum">
              <a:rPr lang="bg-BG" altLang="bg-BG"/>
              <a:pPr/>
              <a:t>44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82429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748190" y="528339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Механизми за абстракция 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323528" y="1037257"/>
            <a:ext cx="8712968" cy="5290157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rgbClr val="002060"/>
                </a:solidFill>
              </a:rPr>
              <a:t>Контекстуализиране</a:t>
            </a:r>
            <a:r>
              <a:rPr lang="bg-BG" altLang="bg-BG" cap="none" dirty="0" smtClean="0"/>
              <a:t> -  механизъм на абстракция, при който се отчитат различните версии или перспективи на дадено явление, които се съхраняват в базата от информация. Пример: програма – версии, отделните версии на модулите – конфигурация.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rgbClr val="002060"/>
                </a:solidFill>
              </a:rPr>
              <a:t>Материализиране </a:t>
            </a:r>
            <a:r>
              <a:rPr lang="bg-BG" altLang="bg-BG" cap="none" dirty="0" smtClean="0"/>
              <a:t>-  форма на абстракция, при който даден клас от общ тип се свързва с по-конкретизиращ го клас. Използва се при приложения в областта на производството. Например Модел на кола изобщо с Кола, пиесата Хамлет - с конкретната постановка на Хамлет на Теди Москов и т.н.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rgbClr val="002060"/>
                </a:solidFill>
              </a:rPr>
              <a:t>Нормализиране</a:t>
            </a:r>
            <a:r>
              <a:rPr lang="bg-BG" altLang="bg-BG" cap="none" dirty="0" smtClean="0">
                <a:solidFill>
                  <a:srgbClr val="CC00CC"/>
                </a:solidFill>
              </a:rPr>
              <a:t> </a:t>
            </a:r>
            <a:r>
              <a:rPr lang="bg-BG" altLang="bg-BG" cap="none" dirty="0" smtClean="0"/>
              <a:t>-  форма на абстракция, при която се моделират първоначално типичните обекти, състояния и събития за дадено приложение, които не са изключения от общото правило. Изключенията се моделират в последствие.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rgbClr val="002060"/>
                </a:solidFill>
              </a:rPr>
              <a:t>Параметризиране</a:t>
            </a:r>
            <a:r>
              <a:rPr lang="bg-BG" altLang="bg-BG" cap="none" dirty="0" smtClean="0"/>
              <a:t> - техника от математиката, която се използва в езиците за програмиране и в езиците за формални спецификации на приложенията - z нотацията. В програмирането – параметрични процедури, които се настройват за всеки конкретен случай.</a:t>
            </a:r>
            <a:endParaRPr lang="bg-BG" altLang="bg-BG" cap="non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148817" y="6305349"/>
            <a:ext cx="2057400" cy="341021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8190" y="6237198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2021-6481-40F6-979E-F8255AC29D2B}" type="slidenum">
              <a:rPr lang="bg-BG" altLang="bg-BG"/>
              <a:pPr/>
              <a:t>45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1598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43888" cy="65246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685331" y="773049"/>
            <a:ext cx="7993136" cy="5544715"/>
          </a:xfrm>
        </p:spPr>
        <p:txBody>
          <a:bodyPr>
            <a:normAutofit fontScale="85000" lnSpcReduction="10000"/>
          </a:bodyPr>
          <a:lstStyle/>
          <a:p>
            <a:pPr marL="381000" indent="-3810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Моделът е абстрактно и опростено представяне на реална система или обект. </a:t>
            </a:r>
          </a:p>
          <a:p>
            <a:pPr marL="381000" indent="-3810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Моделът улеснява възприемането и разбирането на същността на разглежданите явления. </a:t>
            </a:r>
          </a:p>
          <a:p>
            <a:pPr marL="381000" indent="-3810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Коректността на модела се проверява чрез съпоставянето му с реалността като за тази цел може да се приложат различни симулационни методи.</a:t>
            </a:r>
          </a:p>
          <a:p>
            <a:pPr marL="381000" indent="-3810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Моделът на информационната система е  база за съвместна работа и взаимодействие между потребителите, от една страна, и разработчиците, от друга. </a:t>
            </a:r>
          </a:p>
          <a:p>
            <a:pPr marL="381000" indent="-3810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Въз основа на модела се определя </a:t>
            </a:r>
            <a:r>
              <a:rPr lang="bg-BG" altLang="bg-BG" sz="2800" cap="none" dirty="0" smtClean="0">
                <a:solidFill>
                  <a:srgbClr val="C00000"/>
                </a:solidFill>
              </a:rPr>
              <a:t>информацията</a:t>
            </a:r>
            <a:r>
              <a:rPr lang="bg-BG" altLang="bg-BG" sz="2800" cap="none" dirty="0" smtClean="0"/>
              <a:t>, която трябва да се събере и анализира при изграждането на конкретната информационна система.</a:t>
            </a:r>
            <a:endParaRPr lang="bg-BG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B29C-2609-46E9-A833-4CED6FE45BC1}" type="slidenum">
              <a:rPr lang="bg-BG" altLang="bg-BG"/>
              <a:pPr/>
              <a:t>46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3024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160" y="474241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160" y="1172816"/>
            <a:ext cx="7715200" cy="5075585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bg-BG" altLang="bg-BG" sz="2400" cap="none" dirty="0" smtClean="0">
                <a:solidFill>
                  <a:schemeClr val="accent2"/>
                </a:solidFill>
              </a:rPr>
              <a:t>Модел на информационната система </a:t>
            </a:r>
          </a:p>
          <a:p>
            <a:pPr marL="609600" indent="-609600">
              <a:buFontTx/>
              <a:buNone/>
            </a:pPr>
            <a:r>
              <a:rPr lang="bg-BG" altLang="bg-BG" sz="2400" cap="none" dirty="0" smtClean="0"/>
              <a:t>Състои се от компоненти - </a:t>
            </a:r>
            <a:r>
              <a:rPr lang="bg-BG" altLang="bg-BG" sz="2400" cap="none" dirty="0" err="1" smtClean="0"/>
              <a:t>подмодели</a:t>
            </a:r>
            <a:r>
              <a:rPr lang="bg-BG" altLang="bg-BG" sz="2400" cap="none" dirty="0" smtClean="0"/>
              <a:t>, всеки от които има определена роля и разкрива следните аспекти:</a:t>
            </a:r>
          </a:p>
          <a:p>
            <a:pPr marL="609600" indent="-609600"/>
            <a:r>
              <a:rPr lang="bg-BG" altLang="bg-BG" sz="2400" cap="none" dirty="0" smtClean="0"/>
              <a:t>Данни - показва </a:t>
            </a:r>
            <a:r>
              <a:rPr lang="bg-BG" altLang="bg-BG" sz="2400" cap="none" dirty="0" smtClean="0">
                <a:solidFill>
                  <a:schemeClr val="accent2"/>
                </a:solidFill>
              </a:rPr>
              <a:t>КАКВО</a:t>
            </a:r>
            <a:r>
              <a:rPr lang="bg-BG" altLang="bg-BG" sz="2400" cap="none" dirty="0" smtClean="0"/>
              <a:t> се обработва в информационната система;</a:t>
            </a:r>
          </a:p>
          <a:p>
            <a:pPr marL="609600" indent="-609600"/>
            <a:r>
              <a:rPr lang="bg-BG" altLang="bg-BG" sz="2400" cap="none" dirty="0" smtClean="0"/>
              <a:t>Процеси - определя </a:t>
            </a:r>
            <a:r>
              <a:rPr lang="bg-BG" altLang="bg-BG" sz="2400" cap="none" dirty="0" smtClean="0">
                <a:solidFill>
                  <a:schemeClr val="accent2"/>
                </a:solidFill>
              </a:rPr>
              <a:t>КАК</a:t>
            </a:r>
            <a:r>
              <a:rPr lang="bg-BG" altLang="bg-BG" sz="2400" cap="none" dirty="0" smtClean="0"/>
              <a:t> се извършва обработката върху данните;</a:t>
            </a:r>
          </a:p>
          <a:p>
            <a:pPr marL="609600" indent="-609600"/>
            <a:r>
              <a:rPr lang="bg-BG" altLang="bg-BG" sz="2400" cap="none" dirty="0" smtClean="0"/>
              <a:t>Мрежа - показва </a:t>
            </a:r>
            <a:r>
              <a:rPr lang="bg-BG" altLang="bg-BG" sz="2400" cap="none" dirty="0" smtClean="0">
                <a:solidFill>
                  <a:schemeClr val="accent2"/>
                </a:solidFill>
              </a:rPr>
              <a:t>КЪДЕ</a:t>
            </a:r>
            <a:r>
              <a:rPr lang="bg-BG" altLang="bg-BG" sz="2400" cap="none" dirty="0" smtClean="0"/>
              <a:t> се извършват обработките.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EF78-F449-4241-A2FD-EF8291EA8F50}" type="slidenum">
              <a:rPr lang="bg-BG" altLang="bg-BG"/>
              <a:pPr/>
              <a:t>47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9465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02997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07504" y="1164724"/>
            <a:ext cx="8459730" cy="2937745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Компоненти на модела на информационната система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chemeClr val="accent1"/>
                </a:solidFill>
              </a:rPr>
              <a:t>Модел на данните </a:t>
            </a:r>
            <a:r>
              <a:rPr lang="bg-BG" altLang="bg-BG" cap="none" dirty="0" smtClean="0"/>
              <a:t>- обхваща данните, информацията и тяхното съхраняване в системата.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chemeClr val="accent1"/>
                </a:solidFill>
              </a:rPr>
              <a:t>Модел на процесите </a:t>
            </a:r>
            <a:r>
              <a:rPr lang="bg-BG" altLang="bg-BG" cap="none" dirty="0" smtClean="0"/>
              <a:t>- определя основните функции на системата и връзките между тях.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cap="none" dirty="0" smtClean="0">
                <a:solidFill>
                  <a:schemeClr val="accent1"/>
                </a:solidFill>
              </a:rPr>
              <a:t>Модел на мрежата </a:t>
            </a:r>
            <a:r>
              <a:rPr lang="bg-BG" altLang="bg-BG" cap="none" dirty="0" smtClean="0"/>
              <a:t>(физическо разположение) - показва къде възниква и се използва информацията, как се пренася от едно място на друго.</a:t>
            </a:r>
            <a:endParaRPr lang="en-US" altLang="bg-BG" cap="none" dirty="0" smtClean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altLang="bg-BG" sz="26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92080" y="6248401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39" y="6286048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12C3-FF80-46D8-958D-CD50D82A1B70}" type="slidenum">
              <a:rPr lang="bg-BG" altLang="bg-BG"/>
              <a:pPr/>
              <a:t>48</a:t>
            </a:fld>
            <a:endParaRPr lang="bg-BG" alt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1140"/>
            <a:ext cx="6170310" cy="25641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9244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02997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2" y="1628800"/>
            <a:ext cx="8094083" cy="31683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92080" y="6248401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39" y="6286048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12C3-FF80-46D8-958D-CD50D82A1B70}" type="slidenum">
              <a:rPr lang="bg-BG" altLang="bg-BG"/>
              <a:pPr/>
              <a:t>49</a:t>
            </a:fld>
            <a:endParaRPr lang="bg-BG" altLang="bg-BG" dirty="0"/>
          </a:p>
        </p:txBody>
      </p:sp>
      <p:sp>
        <p:nvSpPr>
          <p:cNvPr id="3" name="Rectangle 2"/>
          <p:cNvSpPr/>
          <p:nvPr/>
        </p:nvSpPr>
        <p:spPr>
          <a:xfrm>
            <a:off x="611560" y="2420888"/>
            <a:ext cx="7847110" cy="144016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785" y="620688"/>
            <a:ext cx="7467600" cy="796950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2310" y="1773958"/>
            <a:ext cx="7848550" cy="432048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bg-BG" altLang="bg-BG" sz="2800" u="sng" cap="none" dirty="0" smtClean="0">
                <a:solidFill>
                  <a:srgbClr val="002060"/>
                </a:solidFill>
              </a:rPr>
              <a:t>Дефиниция 2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bg-BG" altLang="bg-BG" sz="1000" u="sng" dirty="0"/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 startAt="2"/>
            </a:pPr>
            <a:r>
              <a:rPr lang="bg-BG" altLang="bg-BG" sz="2400" cap="none" dirty="0" smtClean="0"/>
              <a:t>Компютърно-базирана или автоматизирана информационна система се нарича съвкупност от хардуер, софтуер, бази от данни, комуникации, човешки ресурси, процедури, които осигуряват функционирането на организацията с оглед постигането на предварително набелязани цели.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bg-BG" altLang="bg-BG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70" y="54868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798441" y="1112056"/>
            <a:ext cx="7776864" cy="5265056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Колоните на платформата изобразяват различни аспекти на информационната система - данни, процеси и т.н.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Задължителните колони в платформата са „Данни" и „Процеси" тъй като са необходими и традиционни при описанието на всяка информационна система.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Колоната „Данни" дава отговор на въпроса „Какво се обработва?". По-голяма част от данните се съдържат в документите, които се използват в организацията. Освен това те може да бъдат намерени в устни нареждания, телефонни обаждания и т.н.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Колоната „Процеси" дава отговор на въпроса „Как се обработват данните?". Тук се идентифицират процесите(ръчни или автоматизирани), чрез които данните се преобразуват в полезна информация. Процесите се декомпозират на </a:t>
            </a:r>
            <a:r>
              <a:rPr lang="bg-BG" altLang="bg-BG" sz="2600" cap="none" dirty="0" err="1" smtClean="0">
                <a:solidFill>
                  <a:srgbClr val="002060"/>
                </a:solidFill>
              </a:rPr>
              <a:t>подпроцеси</a:t>
            </a:r>
            <a:r>
              <a:rPr lang="bg-BG" altLang="bg-BG" sz="2600" cap="none" dirty="0" smtClean="0">
                <a:solidFill>
                  <a:srgbClr val="002060"/>
                </a:solidFill>
              </a:rPr>
              <a:t>, като по този начин се представя функционалната декомпозиция на системата.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Колоната „Местоположение" дава отговор на въпроса „Къде се обработват данните?".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bg-BG" altLang="bg-BG" sz="2600" cap="none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4053" y="6103268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6194549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6E7-4B68-4E88-8EDE-E7DA0DC8E5E1}" type="slidenum">
              <a:rPr lang="bg-BG" altLang="bg-BG"/>
              <a:pPr/>
              <a:t>50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82804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70" y="54868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803306" y="1145478"/>
            <a:ext cx="7776864" cy="5265056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600" cap="none" dirty="0" smtClean="0">
                <a:solidFill>
                  <a:srgbClr val="002060"/>
                </a:solidFill>
              </a:rPr>
              <a:t>Основен подход за интегриране на компонентите на информационната система - </a:t>
            </a:r>
            <a:r>
              <a:rPr lang="bg-BG" altLang="bg-BG" sz="2400" cap="none" dirty="0" smtClean="0"/>
              <a:t> изграждането на различни видове модели  с различно ниво на абстракция: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Концептуален модел </a:t>
            </a:r>
            <a:r>
              <a:rPr lang="bg-BG" altLang="bg-BG" sz="2400" cap="none" dirty="0" smtClean="0"/>
              <a:t>- модел на информационната система като специален тип бизнес система. Установява се нейното място в организацията, дефинират се нейните цели, взаимодействието й с околната среда.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Логически модел </a:t>
            </a:r>
            <a:r>
              <a:rPr lang="bg-BG" altLang="bg-BG" sz="2400" cap="none" dirty="0" smtClean="0"/>
              <a:t>– определят се изискванията към информационната система, като се има предвид, че само част от обработката подлежат на  автоматизиране.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>
                <a:solidFill>
                  <a:srgbClr val="C00000"/>
                </a:solidFill>
              </a:rPr>
              <a:t>Технологичен модел </a:t>
            </a:r>
            <a:r>
              <a:rPr lang="bg-BG" altLang="bg-BG" sz="2400" cap="none" dirty="0" smtClean="0"/>
              <a:t>– представя реализираната с конкретни хардуерни и софтуерни средства информационна система.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6E7-4B68-4E88-8EDE-E7DA0DC8E5E1}" type="slidenum">
              <a:rPr lang="bg-BG" altLang="bg-BG"/>
              <a:pPr/>
              <a:t>51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2733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70" y="54868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5" y="1268062"/>
            <a:ext cx="5894626" cy="4721076"/>
          </a:xfrm>
          <a:ln w="19050">
            <a:solidFill>
              <a:srgbClr val="C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6E7-4B68-4E88-8EDE-E7DA0DC8E5E1}" type="slidenum">
              <a:rPr lang="bg-BG" altLang="bg-BG"/>
              <a:pPr/>
              <a:t>52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65924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9" y="48533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239" y="1124744"/>
            <a:ext cx="7467600" cy="5472608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bg-BG" altLang="bg-BG" sz="2200" cap="none" dirty="0" smtClean="0">
                <a:solidFill>
                  <a:schemeClr val="accent1"/>
                </a:solidFill>
              </a:rPr>
              <a:t>Модел на ИС </a:t>
            </a:r>
            <a:r>
              <a:rPr lang="bg-BG" altLang="bg-BG" sz="2200" cap="none" dirty="0" smtClean="0"/>
              <a:t>- представя се чрез архитектурата</a:t>
            </a:r>
            <a:r>
              <a:rPr lang="en-US" altLang="bg-BG" sz="2200" cap="none" dirty="0" smtClean="0"/>
              <a:t> =</a:t>
            </a:r>
            <a:r>
              <a:rPr lang="bg-BG" altLang="bg-BG" sz="2200" cap="none" dirty="0" smtClean="0"/>
              <a:t> структурният проект, който представя отделните компоненти и техните взаимодействия.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bg-BG" altLang="bg-BG" sz="2200" cap="none" dirty="0" smtClean="0">
                <a:solidFill>
                  <a:schemeClr val="accent1"/>
                </a:solidFill>
              </a:rPr>
              <a:t>Архитектурата на информационната система </a:t>
            </a:r>
            <a:r>
              <a:rPr lang="bg-BG" altLang="bg-BG" sz="2200" cap="none" dirty="0" smtClean="0"/>
              <a:t>предполага моделирането на данните, процесите и бизнеса на организацията.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bg-BG" altLang="bg-BG" sz="2200" cap="none" dirty="0" smtClean="0"/>
              <a:t>На концептуалния, логическия и технологичен модел отговарят съответни слоеве.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53</a:t>
            </a:fld>
            <a:endParaRPr lang="bg-BG" altLang="bg-BG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9" y="3861048"/>
            <a:ext cx="7200800" cy="224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1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243887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3600" b="1" dirty="0">
                <a:solidFill>
                  <a:srgbClr val="C00000"/>
                </a:solidFill>
              </a:rPr>
              <a:t>Модел и архитектура на ИС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9908" y="1129705"/>
            <a:ext cx="8567190" cy="48195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Архитектурата отразява структурата на информационната система и е средство, улесняващо разработването и поддържането на неин цялостен модел. 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Архитектурата допринася за обособяване по нива - концептуално, логическо и технологично.</a:t>
            </a:r>
          </a:p>
          <a:p>
            <a:pPr marL="609600" indent="-609600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Практическото значение на архитектурата се проявява при разработването на т. нар. </a:t>
            </a:r>
            <a:r>
              <a:rPr lang="bg-BG" altLang="bg-BG" sz="2400" cap="none" dirty="0">
                <a:solidFill>
                  <a:srgbClr val="002060"/>
                </a:solidFill>
              </a:rPr>
              <a:t>и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ндустриални архитектури </a:t>
            </a:r>
            <a:r>
              <a:rPr lang="bg-BG" altLang="bg-BG" sz="2400" cap="none" dirty="0" smtClean="0"/>
              <a:t>-  систематизират и представят общите дейности на предприятията от даден отрасъл и подотрасъл, определят обектите в базата от информация. </a:t>
            </a:r>
            <a:endParaRPr lang="bg-BG" alt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7A67-AF2D-474F-8F59-AB37609E71F3}" type="slidenum">
              <a:rPr lang="bg-BG" altLang="bg-BG"/>
              <a:pPr/>
              <a:t>54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0913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243887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b="1" dirty="0" smtClean="0">
                <a:solidFill>
                  <a:srgbClr val="C00000"/>
                </a:solidFill>
              </a:rPr>
              <a:t>ИНДУСТРИАЛНИ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 архитектури </a:t>
            </a:r>
            <a:r>
              <a:rPr lang="bg-BG" altLang="bg-BG" sz="3600" b="1" dirty="0">
                <a:solidFill>
                  <a:srgbClr val="C00000"/>
                </a:solidFill>
              </a:rPr>
              <a:t>на ИС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9908" y="1129705"/>
            <a:ext cx="8567190" cy="48195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cap="none" dirty="0" smtClean="0"/>
              <a:t>При индустриалните архитектури моделът на информационната система е частично попълнен на база на общите за определена предметна област дейности и информация, като по този начин се намаляват времето и усилията за неговото изграждане.</a:t>
            </a:r>
          </a:p>
          <a:p>
            <a:pPr marL="457200" indent="-457200">
              <a:buFont typeface="+mj-lt"/>
              <a:buAutoNum type="arabicPeriod"/>
            </a:pPr>
            <a:r>
              <a:rPr lang="bg-BG" cap="none" dirty="0" smtClean="0"/>
              <a:t>Предназначение - да систематизират и представят общите дейности на предприятията от даден отрасъл и подотрасъл, да определят информацията, необходима за тяхното реализиране. </a:t>
            </a:r>
          </a:p>
          <a:p>
            <a:pPr marL="457200" indent="-457200">
              <a:buFont typeface="+mj-lt"/>
              <a:buAutoNum type="arabicPeriod"/>
            </a:pPr>
            <a:r>
              <a:rPr lang="bg-BG" cap="none" dirty="0" smtClean="0"/>
              <a:t>Ефекти от прилагането на индустриалните приложни архитектури:</a:t>
            </a:r>
          </a:p>
          <a:p>
            <a:pPr lvl="1"/>
            <a:r>
              <a:rPr lang="bg-BG" sz="2000" cap="none" dirty="0" smtClean="0"/>
              <a:t>бързото определяне на информацията, която поддържа дейността на съответната организация</a:t>
            </a:r>
          </a:p>
          <a:p>
            <a:pPr lvl="1"/>
            <a:r>
              <a:rPr lang="bg-BG" sz="2000" cap="none" dirty="0" smtClean="0"/>
              <a:t>получаването на система от синхронизирани приложения, между които няма функционално припокриване.</a:t>
            </a:r>
            <a:endParaRPr lang="en-US" sz="20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4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7A67-AF2D-474F-8F59-AB37609E71F3}" type="slidenum">
              <a:rPr lang="bg-BG" altLang="bg-BG"/>
              <a:pPr/>
              <a:t>55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4391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404664"/>
            <a:ext cx="7467600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Модел и архитектура на ИС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06386" y="908720"/>
            <a:ext cx="7467600" cy="5256584"/>
          </a:xfrm>
        </p:spPr>
        <p:txBody>
          <a:bodyPr/>
          <a:lstStyle/>
          <a:p>
            <a:pPr lvl="0" algn="ctr">
              <a:buClr>
                <a:srgbClr val="FE8637"/>
              </a:buClr>
              <a:buNone/>
            </a:pPr>
            <a:r>
              <a:rPr lang="bg-BG" altLang="bg-BG" sz="2800" cap="none" smtClean="0">
                <a:solidFill>
                  <a:srgbClr val="002060"/>
                </a:solidFill>
              </a:rPr>
              <a:t>Индустриални </a:t>
            </a:r>
            <a:r>
              <a:rPr lang="bg-BG" altLang="bg-BG" sz="2800" cap="none" smtClean="0">
                <a:solidFill>
                  <a:srgbClr val="002060"/>
                </a:solidFill>
              </a:rPr>
              <a:t>приложни архитектури</a:t>
            </a:r>
            <a:endParaRPr lang="bg-BG" altLang="bg-BG" sz="2800" cap="none" dirty="0" smtClean="0">
              <a:solidFill>
                <a:srgbClr val="002060"/>
              </a:solidFill>
            </a:endParaRPr>
          </a:p>
          <a:p>
            <a:pPr lvl="0" algn="ctr">
              <a:buClr>
                <a:srgbClr val="FE8637"/>
              </a:buClr>
              <a:buNone/>
            </a:pPr>
            <a:endParaRPr lang="bg-BG" altLang="bg-BG" sz="2800" dirty="0">
              <a:solidFill>
                <a:prstClr val="black"/>
              </a:solidFill>
            </a:endParaRP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7579" y="6203309"/>
            <a:ext cx="2057400" cy="365125"/>
          </a:xfrm>
        </p:spPr>
        <p:txBody>
          <a:bodyPr/>
          <a:lstStyle/>
          <a:p>
            <a:r>
              <a:rPr lang="bg-BG" altLang="bg-BG" dirty="0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388" y="6371381"/>
            <a:ext cx="5004665" cy="365125"/>
          </a:xfrm>
        </p:spPr>
        <p:txBody>
          <a:bodyPr/>
          <a:lstStyle/>
          <a:p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4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7516-FE2A-4D3D-94C7-E37E236B8432}" type="slidenum">
              <a:rPr lang="bg-BG" altLang="bg-BG" smtClean="0"/>
              <a:pPr/>
              <a:t>56</a:t>
            </a:fld>
            <a:endParaRPr lang="bg-BG" altLang="bg-BG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1618853"/>
            <a:ext cx="7053263" cy="458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6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12573"/>
            <a:ext cx="7467600" cy="700203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  <a:r>
              <a:rPr lang="bg-BG" altLang="bg-BG" sz="1100" dirty="0" smtClean="0"/>
              <a:t> </a:t>
            </a:r>
            <a:endParaRPr lang="bg-BG" altLang="bg-BG" sz="1100" dirty="0"/>
          </a:p>
        </p:txBody>
      </p:sp>
      <p:sp>
        <p:nvSpPr>
          <p:cNvPr id="91148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539552" y="1628800"/>
            <a:ext cx="8424936" cy="3744416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2800" u="sng" cap="none" dirty="0" smtClean="0">
                <a:solidFill>
                  <a:schemeClr val="accent1">
                    <a:lumMod val="75000"/>
                  </a:schemeClr>
                </a:solidFill>
              </a:rPr>
              <a:t>Дефиниция 3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1000" u="sng" cap="none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bg-BG" altLang="bg-BG" sz="2400" cap="none" dirty="0" smtClean="0"/>
              <a:t>Информационна система се нарича организационно средство</a:t>
            </a:r>
            <a:r>
              <a:rPr lang="bg-BG" altLang="bg-BG" sz="2400" cap="none" dirty="0"/>
              <a:t>, </a:t>
            </a:r>
            <a:r>
              <a:rPr lang="bg-BG" altLang="bg-BG" sz="2400" cap="none" dirty="0" smtClean="0"/>
              <a:t>което доставя </a:t>
            </a:r>
            <a:r>
              <a:rPr lang="bg-BG" altLang="bg-BG" sz="2400" cap="none" dirty="0"/>
              <a:t>информационни услуги  за </a:t>
            </a:r>
            <a:r>
              <a:rPr lang="bg-BG" altLang="bg-BG" sz="2400" cap="none" dirty="0" smtClean="0"/>
              <a:t>подпомагането на процеса на вземане на решения, координацията и контрола в рамките на дадена организация.</a:t>
            </a:r>
            <a:r>
              <a:rPr lang="ru-RU" altLang="bg-BG" sz="2400" cap="none" dirty="0"/>
              <a:t> </a:t>
            </a:r>
            <a:r>
              <a:rPr lang="bg-BG" altLang="bg-BG" sz="2400" cap="none" dirty="0" smtClean="0"/>
              <a:t>Тя обединява всички видове информационни дейности.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bg-BG" altLang="bg-BG" sz="2400" u="sng" cap="none" dirty="0" smtClean="0">
                <a:solidFill>
                  <a:srgbClr val="002060"/>
                </a:solidFill>
              </a:rPr>
              <a:t>Това е най-общата дефиниция!! </a:t>
            </a:r>
            <a:endParaRPr lang="bg-BG" altLang="bg-BG" sz="2400" u="sng" cap="none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5380" y="515106"/>
            <a:ext cx="7467600" cy="753654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  <a:endParaRPr lang="bg-BG" altLang="bg-BG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400708" y="1296549"/>
            <a:ext cx="8496944" cy="4531071"/>
          </a:xfrm>
        </p:spPr>
        <p:txBody>
          <a:bodyPr>
            <a:noAutofit/>
          </a:bodyPr>
          <a:lstStyle/>
          <a:p>
            <a:pPr marL="609600" indent="-609600" algn="ctr"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Какво е основното изискване? </a:t>
            </a:r>
          </a:p>
          <a:p>
            <a:pPr marL="609600" indent="-609600"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/>
              <a:t>Информационната система осигурява и поддържа интегриран информационен поток в рамките на дадена организация, така че във всеки един момент от време, всеки, който се нуждае, може да получи нужната му информация!! </a:t>
            </a:r>
          </a:p>
          <a:p>
            <a:pPr marL="609600" indent="-609600"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bg-BG" sz="2400" cap="none" dirty="0" smtClean="0"/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Разлика между “информационна система” и “информационни технологии”</a:t>
            </a:r>
            <a:endParaRPr lang="en-US" altLang="bg-BG" sz="2400" cap="none" dirty="0">
              <a:solidFill>
                <a:srgbClr val="002060"/>
              </a:solidFill>
            </a:endParaRP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400" cap="none" dirty="0" smtClean="0"/>
              <a:t> “информационни технологии” = различни средства (хардуер, софтуер, за управление на данните), които са необходими за функционирането на дадена система.</a:t>
            </a:r>
            <a:endParaRPr lang="bg-BG" altLang="bg-BG" sz="24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931" y="588442"/>
            <a:ext cx="7467600" cy="7523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99149" y="1229420"/>
            <a:ext cx="7859216" cy="4752527"/>
          </a:xfrm>
        </p:spPr>
        <p:txBody>
          <a:bodyPr>
            <a:noAutofit/>
          </a:bodyPr>
          <a:lstStyle/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>
                <a:solidFill>
                  <a:srgbClr val="002060"/>
                </a:solidFill>
              </a:rPr>
              <a:t>Как се дефинира?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/>
              <a:t>Информационната система се дефинира чрез функциите, които предоставя на своите потребители. 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>
                <a:solidFill>
                  <a:srgbClr val="002060"/>
                </a:solidFill>
              </a:rPr>
              <a:t>Каква е основната цел?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/>
              <a:t>Информационната система предоставя информационни дейности - събира, съхранява, обработва и разпространява информация. </a:t>
            </a:r>
          </a:p>
          <a:p>
            <a:pPr marL="609600" indent="-60960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>
                <a:solidFill>
                  <a:srgbClr val="002060"/>
                </a:solidFill>
              </a:rPr>
              <a:t>От гледна точка на бизнеса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200" cap="none" dirty="0" smtClean="0"/>
              <a:t>информационните системи = организационно и управленско решение, използващо информационни технологии;  прилагането им изисква детайлното познаване на дадена организация заедно с нейните основни характеристики: човешки ресурси, структура, оперативни процедури, политики и култура. </a:t>
            </a:r>
            <a:endParaRPr lang="bg-BG" altLang="bg-BG" sz="22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4</a:t>
            </a:r>
            <a:endParaRPr lang="bg-BG" altLang="bg-B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9702" y="476672"/>
            <a:ext cx="7467600" cy="79695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Информационни системи </a:t>
            </a:r>
            <a:endParaRPr lang="bg-BG" altLang="bg-BG" sz="1000" b="1" dirty="0">
              <a:solidFill>
                <a:srgbClr val="C00000"/>
              </a:solidFill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135071"/>
            <a:ext cx="7920111" cy="5113685"/>
          </a:xfrm>
        </p:spPr>
        <p:txBody>
          <a:bodyPr>
            <a:normAutofit/>
          </a:bodyPr>
          <a:lstStyle/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Изграждат се от отделни компоненти или подсистеми = притежават специфична архитектура.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Под архитектура = интегрирания структурен проект на дадена система,  обхваща отделните елементи на системата, техните взаимодействия и начина на тяхното функциониране. </a:t>
            </a:r>
          </a:p>
          <a:p>
            <a:pPr marL="609600" indent="-609600"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Архитектурата на ИС предполага:</a:t>
            </a:r>
          </a:p>
          <a:p>
            <a:pPr marL="1371600" lvl="2" indent="-457200">
              <a:spcBef>
                <a:spcPts val="0"/>
              </a:spcBef>
            </a:pPr>
            <a:r>
              <a:rPr lang="bg-BG" altLang="bg-BG" sz="2400" cap="none" dirty="0" smtClean="0"/>
              <a:t>Моделиране на данните и процесите в организацията.</a:t>
            </a:r>
          </a:p>
          <a:p>
            <a:pPr marL="1371600" lvl="2" indent="-457200">
              <a:spcBef>
                <a:spcPts val="0"/>
              </a:spcBef>
            </a:pPr>
            <a:r>
              <a:rPr lang="bg-BG" altLang="bg-BG" sz="2400" cap="none" dirty="0" smtClean="0"/>
              <a:t>Представяне на бизнеса на организацията чрез модела.</a:t>
            </a:r>
            <a:endParaRPr lang="bg-BG" altLang="bg-BG" sz="2400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g-BG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CITB709 - </a:t>
            </a:r>
            <a:r>
              <a:rPr lang="bg-BG" altLang="bg-BG" dirty="0" smtClean="0"/>
              <a:t>тема 4</a:t>
            </a:r>
            <a:endParaRPr lang="bg-BG" alt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12089</TotalTime>
  <Words>3851</Words>
  <Application>Microsoft Office PowerPoint</Application>
  <PresentationFormat>On-screen Show (4:3)</PresentationFormat>
  <Paragraphs>459</Paragraphs>
  <Slides>56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Narrow</vt:lpstr>
      <vt:lpstr>Century Schoolbook</vt:lpstr>
      <vt:lpstr>Times New Roman</vt:lpstr>
      <vt:lpstr>Tw Cen MT</vt:lpstr>
      <vt:lpstr>Droplet</vt:lpstr>
      <vt:lpstr>CITB709 Информационни системи   Тема 4: Процесът „вземане на решения“. Информационно моделиране.  </vt:lpstr>
      <vt:lpstr>Съдържание </vt:lpstr>
      <vt:lpstr>Бизнес системи</vt:lpstr>
      <vt:lpstr>Информационни системи </vt:lpstr>
      <vt:lpstr>Информационни системи </vt:lpstr>
      <vt:lpstr>Информационни системи  </vt:lpstr>
      <vt:lpstr>Информационни системи </vt:lpstr>
      <vt:lpstr>Информационни системи </vt:lpstr>
      <vt:lpstr>Информационни системи </vt:lpstr>
      <vt:lpstr>Познавателен стил</vt:lpstr>
      <vt:lpstr>Познавателен стил</vt:lpstr>
      <vt:lpstr>Познавателен стил</vt:lpstr>
      <vt:lpstr>Познавателен стил</vt:lpstr>
      <vt:lpstr>Модел на процеса „вземане на решения“</vt:lpstr>
      <vt:lpstr>Модел на процеса „вземане на решения“</vt:lpstr>
      <vt:lpstr>Модел на процеса „вземане на решения“</vt:lpstr>
      <vt:lpstr>Модел на процеса „вземане на решения“</vt:lpstr>
      <vt:lpstr>Модел на процеса „вземане на решения“</vt:lpstr>
      <vt:lpstr>Модел на процеса „вземане на решения“</vt:lpstr>
      <vt:lpstr>Нива на вземане на мениджърски решения</vt:lpstr>
      <vt:lpstr>Характеристики на информацията</vt:lpstr>
      <vt:lpstr>Класификация на информационните системи</vt:lpstr>
      <vt:lpstr>Предмет на информационното моделиране</vt:lpstr>
      <vt:lpstr>Предмет на информационното моделиране</vt:lpstr>
      <vt:lpstr>Предмет на информационното моделиране </vt:lpstr>
      <vt:lpstr>Предмет на информационното моделиране </vt:lpstr>
      <vt:lpstr>Предмет на информационното моделиране </vt:lpstr>
      <vt:lpstr>Предмет на информационното моделиране </vt:lpstr>
      <vt:lpstr>Предмет на информационното моделиране </vt:lpstr>
      <vt:lpstr>Предмет на информационното моделиране </vt:lpstr>
      <vt:lpstr>Концептуален модел</vt:lpstr>
      <vt:lpstr>Концептуален модел</vt:lpstr>
      <vt:lpstr>Концептуален модел</vt:lpstr>
      <vt:lpstr>Концептуален модел</vt:lpstr>
      <vt:lpstr>Примери за концептуални модели</vt:lpstr>
      <vt:lpstr>Примери за концептуални модели</vt:lpstr>
      <vt:lpstr>Примери за концептуални модели</vt:lpstr>
      <vt:lpstr>Примери за концептуални модели</vt:lpstr>
      <vt:lpstr>Механизми за абстракция</vt:lpstr>
      <vt:lpstr>Механизми за абстракция </vt:lpstr>
      <vt:lpstr>Механизми за абстракция </vt:lpstr>
      <vt:lpstr>Механизми за абстракция</vt:lpstr>
      <vt:lpstr>Механизми за абстракция</vt:lpstr>
      <vt:lpstr>Механизми за абстракция </vt:lpstr>
      <vt:lpstr>Механизми за абстракция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 </vt:lpstr>
      <vt:lpstr>Модел и архитектура на ИС</vt:lpstr>
      <vt:lpstr>ИНДУСТРИАЛНИ архитектури на ИС</vt:lpstr>
      <vt:lpstr>Модел и архитектура на ИС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275</cp:revision>
  <dcterms:created xsi:type="dcterms:W3CDTF">2006-09-20T15:43:40Z</dcterms:created>
  <dcterms:modified xsi:type="dcterms:W3CDTF">2021-03-23T07:37:33Z</dcterms:modified>
</cp:coreProperties>
</file>