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0" r:id="rId3"/>
    <p:sldId id="269" r:id="rId4"/>
    <p:sldId id="266" r:id="rId5"/>
    <p:sldId id="267" r:id="rId6"/>
    <p:sldId id="265" r:id="rId7"/>
    <p:sldId id="264" r:id="rId8"/>
    <p:sldId id="259" r:id="rId9"/>
    <p:sldId id="260" r:id="rId10"/>
    <p:sldId id="261" r:id="rId11"/>
    <p:sldId id="262" r:id="rId12"/>
    <p:sldId id="257" r:id="rId13"/>
    <p:sldId id="256" r:id="rId14"/>
    <p:sldId id="263" r:id="rId15"/>
    <p:sldId id="273" r:id="rId16"/>
    <p:sldId id="272" r:id="rId17"/>
    <p:sldId id="274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E8AEC-7ACD-448B-8B13-4AD5A1DF0E3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9D8F-1BDE-4DCC-A65C-9856C5C53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80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E8AEC-7ACD-448B-8B13-4AD5A1DF0E3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9D8F-1BDE-4DCC-A65C-9856C5C53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6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E8AEC-7ACD-448B-8B13-4AD5A1DF0E3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9D8F-1BDE-4DCC-A65C-9856C5C53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13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E8AEC-7ACD-448B-8B13-4AD5A1DF0E3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9D8F-1BDE-4DCC-A65C-9856C5C53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78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E8AEC-7ACD-448B-8B13-4AD5A1DF0E3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9D8F-1BDE-4DCC-A65C-9856C5C53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427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E8AEC-7ACD-448B-8B13-4AD5A1DF0E3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9D8F-1BDE-4DCC-A65C-9856C5C53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901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E8AEC-7ACD-448B-8B13-4AD5A1DF0E3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9D8F-1BDE-4DCC-A65C-9856C5C53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079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E8AEC-7ACD-448B-8B13-4AD5A1DF0E3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9D8F-1BDE-4DCC-A65C-9856C5C53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70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E8AEC-7ACD-448B-8B13-4AD5A1DF0E3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9D8F-1BDE-4DCC-A65C-9856C5C53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89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E8AEC-7ACD-448B-8B13-4AD5A1DF0E3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9D8F-1BDE-4DCC-A65C-9856C5C53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93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E8AEC-7ACD-448B-8B13-4AD5A1DF0E3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9D8F-1BDE-4DCC-A65C-9856C5C53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21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E8AEC-7ACD-448B-8B13-4AD5A1DF0E3F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B9D8F-1BDE-4DCC-A65C-9856C5C53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551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ucl.ac.uk/museums-static/digitalegypt/gurob/papyri/maathorneferu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Anatolia-map4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868680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46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upload.wikimedia.org/wikipedia/commons/a/ab/Cyark_Ramesseum_first_pylon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34432"/>
            <a:ext cx="5952661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upload.wikimedia.org/wikipedia/commons/c/cb/RamesseumPM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762000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76256" y="410223"/>
            <a:ext cx="1931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err="1" smtClean="0"/>
              <a:t>Рамесеона</a:t>
            </a:r>
            <a:endParaRPr lang="bg-BG" sz="2400" dirty="0" smtClean="0"/>
          </a:p>
          <a:p>
            <a:r>
              <a:rPr lang="bg-BG" sz="2400" dirty="0" smtClean="0"/>
              <a:t>(Храм на Рамзес ІІ)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4678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lief Kadesh Breast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91" y="260648"/>
            <a:ext cx="4650683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lickr - archer10 (Dennis) - Egypt-10C-0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01008"/>
            <a:ext cx="4260982" cy="319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Ramses II at Kades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6672"/>
            <a:ext cx="2857500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Ãgypten 1999 (134) Assuan- Im GroÃen Tempel von Abu Simbel (27595822585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71890"/>
            <a:ext cx="4396762" cy="668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72200" y="4509120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/>
              <a:t>Абу </a:t>
            </a:r>
            <a:r>
              <a:rPr lang="bg-BG" sz="2400" dirty="0" err="1" smtClean="0"/>
              <a:t>Симбел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7784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MAYAPHOTOS\NBU-pictures\Treaty_of_Kade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46004"/>
            <a:ext cx="304472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67844" y="260086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/>
              <a:t>Договорът от </a:t>
            </a:r>
            <a:r>
              <a:rPr lang="bg-BG" sz="2400" dirty="0" err="1" smtClean="0"/>
              <a:t>Кадеш</a:t>
            </a:r>
            <a:endParaRPr lang="en-US" sz="2400" dirty="0"/>
          </a:p>
        </p:txBody>
      </p:sp>
      <p:pic>
        <p:nvPicPr>
          <p:cNvPr id="2051" name="Picture 3" descr="D:\MAYAPHOTOS\NBU-pictures\Ägyptisch-Hethitischer_Friedensvertrag_Karnaktemp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22647"/>
            <a:ext cx="3783856" cy="515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4760" y="6015247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/>
              <a:t>В Археологическия музей в Истанбул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023768" y="6237311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dirty="0" smtClean="0"/>
              <a:t>Храмът в </a:t>
            </a:r>
            <a:r>
              <a:rPr lang="bg-BG" sz="2400" dirty="0" err="1" smtClean="0"/>
              <a:t>Карнак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637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urkey Gives Peace Treaty Replica to United Nations for Display at Headquar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52736"/>
            <a:ext cx="566172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1760" y="5445224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24 </a:t>
            </a:r>
            <a:r>
              <a:rPr lang="bg-BG" sz="2400" dirty="0" smtClean="0"/>
              <a:t>септември 1970 г.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9396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6056421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http://www.ucl.ac.uk/museums-static/digitalegypt//gurob/papyri/maathorneferu.html</a:t>
            </a:r>
            <a:r>
              <a:rPr lang="bg-BG" dirty="0" smtClean="0"/>
              <a:t> </a:t>
            </a:r>
            <a:endParaRPr lang="en-US" dirty="0"/>
          </a:p>
        </p:txBody>
      </p:sp>
      <p:pic>
        <p:nvPicPr>
          <p:cNvPr id="8194" name="Picture 2" descr="https://upload.wikimedia.org/wikipedia/commons/thumb/d/d8/Piece_of_papyrus_bearing_the_name_of_Maathorneferura%2C_the_Hittite_princesess_daughter_of_the_great_ruler_of_Khatti_who_married_Ramesses_II._From_Gurob%2C_Fayum%2C_Egypt._The_Petrie_Museum_of_Egyptian_Archaeology%2C_London.jpg/220px-thumbna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93096"/>
            <a:ext cx="2782686" cy="192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upload.wikimedia.org/wikipedia/commons/thumb/a/a5/Hittite-marriage.gif/230px-Hittite-marriag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0648"/>
            <a:ext cx="362512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Maathorneferur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3038000" cy="466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8120" y="5046615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Maathorneferure</a:t>
            </a:r>
            <a:r>
              <a:rPr lang="en-US" sz="2400" dirty="0" smtClean="0"/>
              <a:t>, </a:t>
            </a:r>
            <a:r>
              <a:rPr lang="bg-BG" sz="2400" dirty="0" err="1" smtClean="0"/>
              <a:t>хититската</a:t>
            </a:r>
            <a:r>
              <a:rPr lang="bg-BG" sz="2400" dirty="0" smtClean="0"/>
              <a:t> съпруга на Рамзес ІІ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459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f/fb/Medinet_Habu_Ramses_III._Tempel_Nordostwand_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62832"/>
            <a:ext cx="5833940" cy="437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5589240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/>
              <a:t>Битката с Морските народи при Рамзес ІІІ (1186-1155 г. пр. Хр.) – рисунки по стената на храма в </a:t>
            </a:r>
            <a:r>
              <a:rPr lang="bg-BG" sz="2400" dirty="0" err="1" smtClean="0"/>
              <a:t>Мединет</a:t>
            </a:r>
            <a:r>
              <a:rPr lang="bg-BG" sz="2400" dirty="0" smtClean="0"/>
              <a:t> Абу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251520" y="126163"/>
            <a:ext cx="9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dirty="0" smtClean="0"/>
              <a:t>Една от хипотезите за катастрофата през 12 в. пр. Хр. в Източното Средиземноморие – </a:t>
            </a:r>
            <a:r>
              <a:rPr lang="bg-BG" sz="2400" b="1" dirty="0" smtClean="0"/>
              <a:t>„Морските народи“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26655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b/b6/Medinet_Habu_Ramses_III._Tempel_Nordostwand_Abzeichnung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7617624" cy="376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205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pload.wikimedia.org/wikipedia/commons/thumb/7/7b/Medinet_Habu_Ramses_III._Tempel_Erster_Hof_01.jpg/200px-Medinet_Habu_Ramses_III._Tempel_Erster_Hof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8720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upload.wikimedia.org/wikipedia/commons/thumb/2/2d/Medinet_Habu_Ramses_III._Tempel_Erster_Hof_%28Lepsius%29_01.jpg/200px-Medinet_Habu_Ramses_III._Tempel_Erster_Hof_%28Lepsius%29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940" y="3933056"/>
            <a:ext cx="3528392" cy="241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48064" y="836712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/>
              <a:t>Още от храма в </a:t>
            </a:r>
            <a:r>
              <a:rPr lang="bg-BG" sz="2400" dirty="0" err="1" smtClean="0"/>
              <a:t>Мединет</a:t>
            </a:r>
            <a:r>
              <a:rPr lang="bg-BG" sz="2400" dirty="0" smtClean="0"/>
              <a:t> Абу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79756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3392" y="620688"/>
            <a:ext cx="70567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b-NO" sz="2800" dirty="0" smtClean="0"/>
              <a:t>Denyen – Danaioi –</a:t>
            </a:r>
            <a:r>
              <a:rPr lang="bg-BG" sz="2800" dirty="0" smtClean="0"/>
              <a:t> данайци - гърци</a:t>
            </a:r>
            <a:endParaRPr lang="nb-NO" sz="2800" dirty="0" smtClean="0"/>
          </a:p>
          <a:p>
            <a:pPr>
              <a:lnSpc>
                <a:spcPct val="150000"/>
              </a:lnSpc>
            </a:pPr>
            <a:r>
              <a:rPr lang="en-US" sz="2800" dirty="0" err="1"/>
              <a:t>Ekwesh</a:t>
            </a:r>
            <a:r>
              <a:rPr lang="nb-NO" sz="2800" dirty="0" smtClean="0"/>
              <a:t>  </a:t>
            </a:r>
            <a:r>
              <a:rPr lang="bg-BG" sz="2800" dirty="0" smtClean="0"/>
              <a:t>- </a:t>
            </a:r>
            <a:r>
              <a:rPr lang="bg-BG" sz="2800" dirty="0" err="1" smtClean="0"/>
              <a:t>ахейци</a:t>
            </a:r>
            <a:r>
              <a:rPr lang="bg-BG" sz="2800" dirty="0" smtClean="0"/>
              <a:t> - гърци</a:t>
            </a:r>
            <a:endParaRPr lang="nb-NO" sz="2800" dirty="0" smtClean="0"/>
          </a:p>
          <a:p>
            <a:pPr>
              <a:lnSpc>
                <a:spcPct val="150000"/>
              </a:lnSpc>
            </a:pPr>
            <a:r>
              <a:rPr lang="nb-NO" sz="2800" dirty="0" smtClean="0"/>
              <a:t>Lukka -  </a:t>
            </a:r>
            <a:r>
              <a:rPr lang="bg-BG" sz="2800" dirty="0" err="1" smtClean="0"/>
              <a:t>Ликия</a:t>
            </a:r>
            <a:r>
              <a:rPr lang="bg-BG" sz="2800" dirty="0" smtClean="0"/>
              <a:t>, </a:t>
            </a:r>
            <a:r>
              <a:rPr lang="bg-BG" sz="2800" dirty="0" err="1" smtClean="0"/>
              <a:t>ликийци</a:t>
            </a:r>
            <a:endParaRPr lang="nb-NO" sz="2800" dirty="0" smtClean="0"/>
          </a:p>
          <a:p>
            <a:pPr>
              <a:lnSpc>
                <a:spcPct val="150000"/>
              </a:lnSpc>
            </a:pPr>
            <a:r>
              <a:rPr lang="nb-NO" sz="2800" dirty="0" smtClean="0"/>
              <a:t>Peleset</a:t>
            </a:r>
            <a:r>
              <a:rPr lang="bg-BG" sz="2800" dirty="0"/>
              <a:t> </a:t>
            </a:r>
            <a:r>
              <a:rPr lang="bg-BG" sz="2800" dirty="0" smtClean="0"/>
              <a:t>- </a:t>
            </a:r>
            <a:r>
              <a:rPr lang="bg-BG" sz="2800" dirty="0" err="1" smtClean="0"/>
              <a:t>филистимяни</a:t>
            </a:r>
            <a:r>
              <a:rPr lang="nb-NO" sz="28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nb-NO" sz="2800" dirty="0" smtClean="0"/>
              <a:t>Sherden </a:t>
            </a:r>
            <a:r>
              <a:rPr lang="bg-BG" sz="2800" dirty="0" smtClean="0"/>
              <a:t>- </a:t>
            </a:r>
            <a:r>
              <a:rPr lang="bg-BG" sz="2800" dirty="0" err="1" smtClean="0"/>
              <a:t>сардинци</a:t>
            </a:r>
            <a:endParaRPr lang="nb-NO" sz="2800" dirty="0" smtClean="0"/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Teresh</a:t>
            </a:r>
            <a:r>
              <a:rPr lang="bg-BG" sz="2800" dirty="0" smtClean="0"/>
              <a:t> – </a:t>
            </a:r>
            <a:r>
              <a:rPr lang="bg-BG" sz="2800" dirty="0" err="1" smtClean="0"/>
              <a:t>тирсени</a:t>
            </a:r>
            <a:r>
              <a:rPr lang="bg-BG" sz="2800" dirty="0" smtClean="0"/>
              <a:t> (</a:t>
            </a:r>
            <a:r>
              <a:rPr lang="bg-BG" sz="2800" dirty="0" err="1" smtClean="0"/>
              <a:t>етруски</a:t>
            </a:r>
            <a:r>
              <a:rPr lang="bg-BG" sz="2800" dirty="0" smtClean="0"/>
              <a:t>)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Shekelesh</a:t>
            </a:r>
            <a:r>
              <a:rPr lang="bg-BG" sz="2800" dirty="0" smtClean="0"/>
              <a:t> – </a:t>
            </a:r>
            <a:r>
              <a:rPr lang="bg-BG" sz="2800" dirty="0" err="1" smtClean="0"/>
              <a:t>сикули</a:t>
            </a:r>
            <a:r>
              <a:rPr lang="bg-BG" sz="2800" dirty="0" smtClean="0"/>
              <a:t> (о. Сицилия)</a:t>
            </a:r>
            <a:endParaRPr lang="nb-NO" sz="2800" dirty="0" smtClean="0"/>
          </a:p>
          <a:p>
            <a:pPr>
              <a:lnSpc>
                <a:spcPct val="150000"/>
              </a:lnSpc>
            </a:pPr>
            <a:r>
              <a:rPr lang="nb-NO" sz="2800" dirty="0" smtClean="0"/>
              <a:t>Tjekker</a:t>
            </a:r>
            <a:r>
              <a:rPr lang="bg-BG" sz="2800" dirty="0" smtClean="0"/>
              <a:t> - </a:t>
            </a:r>
            <a:r>
              <a:rPr lang="bg-BG" sz="2800" dirty="0" err="1" smtClean="0"/>
              <a:t>тевкри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81758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838200" y="990600"/>
            <a:ext cx="7315200" cy="436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bg-BG" altLang="bg-BG" sz="2800" b="1"/>
              <a:t>Трите индоевропейски езика в Анатолия през ІІ хил. пр. Хр.: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bg-BG" altLang="bg-BG" sz="2800"/>
              <a:t> хититски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bg-BG" altLang="bg-BG" sz="2800"/>
              <a:t> лувийски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bg-BG" altLang="bg-BG" sz="2800"/>
              <a:t> палайски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bg-BG" altLang="bg-BG" sz="2800"/>
              <a:t>Образуват семейството на анатолийските езици, към което се причисляват и по-късните  ликийски, лидийски, карийски</a:t>
            </a:r>
            <a:endParaRPr lang="en-US" altLang="bg-BG" sz="2800"/>
          </a:p>
        </p:txBody>
      </p:sp>
    </p:spTree>
    <p:extLst>
      <p:ext uri="{BB962C8B-B14F-4D97-AF65-F5344CB8AC3E}">
        <p14:creationId xmlns:p14="http://schemas.microsoft.com/office/powerpoint/2010/main" val="305916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1066800" y="1600200"/>
            <a:ext cx="7391400" cy="350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b="1"/>
              <a:t>Старохититско царство – от ок. 1650 г. до 1400 г. пр. Хр.</a:t>
            </a:r>
            <a:r>
              <a:rPr lang="bg-BG" altLang="bg-BG"/>
              <a:t> </a:t>
            </a:r>
            <a:endParaRPr lang="en-US" altLang="bg-BG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bg-BG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bg-BG" altLang="bg-BG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b="1"/>
              <a:t>Новохититско царство (или империя) – от 1400 г. до началото на 12 в. пр. Хр.</a:t>
            </a:r>
            <a:r>
              <a:rPr lang="bg-BG" altLang="bg-BG"/>
              <a:t> </a:t>
            </a:r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79228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Hitt-list2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153400" cy="591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378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Hitt-list3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0"/>
            <a:ext cx="7086600" cy="454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5" descr="Hitt-l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181600"/>
            <a:ext cx="54102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17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Anatolia-map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696200" cy="527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5292080" y="5085184"/>
            <a:ext cx="288032" cy="144016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27784" y="6021288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 smtClean="0"/>
              <a:t>Битката при </a:t>
            </a:r>
            <a:r>
              <a:rPr lang="bg-BG" sz="2800" dirty="0" err="1" smtClean="0"/>
              <a:t>Кадеш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8995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upload.wikimedia.org/wikipedia/commons/thumb/c/c0/Battle_of_Kadesh_I.png/350px-Battle_of_Kadesh_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32416"/>
            <a:ext cx="298174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upload.wikimedia.org/wikipedia/commons/thumb/f/f9/Battle_of_Kadesh_II.png/350px-Battle_of_Kadesh_I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32416"/>
            <a:ext cx="3017456" cy="306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upload.wikimedia.org/wikipedia/commons/thumb/5/57/Battle_of_Kadesh_III.png/350px-Battle_of_Kadesh_II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104" y="3601576"/>
            <a:ext cx="2907787" cy="294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12160" y="4005064"/>
            <a:ext cx="2232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 smtClean="0"/>
              <a:t>Битката при </a:t>
            </a:r>
            <a:r>
              <a:rPr lang="bg-BG" sz="2800" dirty="0" err="1" smtClean="0"/>
              <a:t>Кадеш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2146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upload.wikimedia.org/wikipedia/commons/9/94/AbydosR2QadeshBattle-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7620000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05436" y="6093296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dirty="0" err="1" smtClean="0"/>
              <a:t>Абидос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296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upload.wikimedia.org/wikipedia/commons/2/26/LuxorTemplePylonBattle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7620000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41237" y="6165304"/>
            <a:ext cx="1104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dirty="0" smtClean="0"/>
              <a:t>Луксор</a:t>
            </a:r>
            <a:endParaRPr lang="en-US" sz="2400" dirty="0"/>
          </a:p>
        </p:txBody>
      </p:sp>
      <p:pic>
        <p:nvPicPr>
          <p:cNvPr id="5124" name="Picture 4" descr="https://upload.wikimedia.org/wikipedia/commons/6/67/Flickr_-_archer10_%28Dennis%29_-_Egypt-3B-0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898" y="663033"/>
            <a:ext cx="3857292" cy="514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72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14764</TotalTime>
  <Words>210</Words>
  <Application>Microsoft Office PowerPoint</Application>
  <PresentationFormat>On-screen Show (4:3)</PresentationFormat>
  <Paragraphs>33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Maya</dc:creator>
  <cp:lastModifiedBy>007</cp:lastModifiedBy>
  <cp:revision>14</cp:revision>
  <dcterms:created xsi:type="dcterms:W3CDTF">2018-12-12T17:35:47Z</dcterms:created>
  <dcterms:modified xsi:type="dcterms:W3CDTF">2020-10-31T08:14:07Z</dcterms:modified>
</cp:coreProperties>
</file>