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4" r:id="rId5"/>
    <p:sldId id="265" r:id="rId6"/>
    <p:sldId id="257" r:id="rId7"/>
    <p:sldId id="260" r:id="rId8"/>
    <p:sldId id="258" r:id="rId9"/>
    <p:sldId id="259" r:id="rId10"/>
    <p:sldId id="256" r:id="rId11"/>
    <p:sldId id="261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173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43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51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308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86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3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11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56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07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865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983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A474-4C12-410C-9223-575BE058F588}" type="datetimeFigureOut">
              <a:rPr lang="bg-BG" smtClean="0"/>
              <a:t>13.11.2020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50AE-B4D4-439A-BD07-7B96877AF38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17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lia-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392488" cy="56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20688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Хититска</a:t>
            </a:r>
            <a:r>
              <a:rPr lang="bg-BG" sz="2400" dirty="0" smtClean="0"/>
              <a:t> статуетка, намерена в гробница край </a:t>
            </a:r>
            <a:r>
              <a:rPr lang="bg-BG" sz="2400" dirty="0" err="1" smtClean="0"/>
              <a:t>къснобронзово</a:t>
            </a:r>
            <a:r>
              <a:rPr lang="bg-BG" sz="2400" dirty="0" smtClean="0"/>
              <a:t> селище на о. Кипър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604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457175" cy="479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4003" y="558924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Хититски</a:t>
            </a:r>
            <a:r>
              <a:rPr lang="bg-BG" sz="2400" dirty="0" smtClean="0"/>
              <a:t> сребърен ритон, намерен в </a:t>
            </a:r>
            <a:r>
              <a:rPr lang="bg-BG" sz="2400" dirty="0" err="1" smtClean="0"/>
              <a:t>Микена</a:t>
            </a:r>
            <a:r>
              <a:rPr lang="bg-BG" sz="2400" dirty="0" smtClean="0"/>
              <a:t>, в </a:t>
            </a:r>
            <a:r>
              <a:rPr lang="bg-BG" sz="2400" dirty="0" err="1" smtClean="0"/>
              <a:t>шахтове</a:t>
            </a:r>
            <a:r>
              <a:rPr lang="bg-BG" sz="2400" dirty="0" smtClean="0"/>
              <a:t> гробница ІV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294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76875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bg-BG" sz="2400" dirty="0" err="1"/>
              <a:t>Wilusiya</a:t>
            </a:r>
            <a:r>
              <a:rPr lang="bg-BG" altLang="bg-BG" sz="2400" dirty="0"/>
              <a:t> и </a:t>
            </a:r>
            <a:r>
              <a:rPr lang="en-US" altLang="bg-BG" sz="2400" dirty="0" err="1"/>
              <a:t>Taruisa</a:t>
            </a:r>
            <a:r>
              <a:rPr lang="bg-BG" altLang="bg-BG" sz="2400" dirty="0"/>
              <a:t>/</a:t>
            </a:r>
            <a:r>
              <a:rPr lang="en-US" altLang="bg-BG" sz="2400" dirty="0" err="1"/>
              <a:t>Tarwiza</a:t>
            </a:r>
            <a:r>
              <a:rPr lang="en-US" altLang="bg-BG" sz="2400" dirty="0"/>
              <a:t> </a:t>
            </a:r>
            <a:r>
              <a:rPr lang="bg-BG" altLang="bg-BG" sz="2400" dirty="0"/>
              <a:t> - </a:t>
            </a:r>
            <a:r>
              <a:rPr lang="bg-BG" altLang="bg-BG" sz="2400" dirty="0" err="1"/>
              <a:t>Илион</a:t>
            </a:r>
            <a:r>
              <a:rPr lang="bg-BG" altLang="bg-BG" sz="2400" dirty="0"/>
              <a:t> и Троя;</a:t>
            </a:r>
            <a:r>
              <a:rPr lang="en-US" altLang="bg-BG" sz="2400" dirty="0"/>
              <a:t> </a:t>
            </a:r>
          </a:p>
          <a:p>
            <a:pPr>
              <a:lnSpc>
                <a:spcPct val="150000"/>
              </a:lnSpc>
            </a:pPr>
            <a:r>
              <a:rPr lang="bg-BG" altLang="bg-BG" sz="2400" dirty="0" err="1"/>
              <a:t>Приам</a:t>
            </a:r>
            <a:r>
              <a:rPr lang="bg-BG" altLang="bg-BG" sz="2400" dirty="0"/>
              <a:t> (?) – </a:t>
            </a:r>
            <a:r>
              <a:rPr lang="bg-BG" altLang="bg-BG" sz="2400" dirty="0" err="1"/>
              <a:t>Pariya</a:t>
            </a:r>
            <a:r>
              <a:rPr lang="bg-BG" altLang="bg-BG" sz="2400" dirty="0"/>
              <a:t>-</a:t>
            </a:r>
            <a:r>
              <a:rPr lang="en-US" altLang="bg-BG" sz="2400" dirty="0" err="1"/>
              <a:t>muwa</a:t>
            </a:r>
            <a:r>
              <a:rPr lang="bg-BG" altLang="bg-BG" sz="2400" dirty="0"/>
              <a:t>, </a:t>
            </a:r>
            <a:r>
              <a:rPr lang="en-US" altLang="bg-BG" sz="2400" dirty="0" err="1"/>
              <a:t>Piyamaradu</a:t>
            </a:r>
            <a:endParaRPr lang="en-US" altLang="bg-BG" sz="2400" dirty="0"/>
          </a:p>
          <a:p>
            <a:pPr>
              <a:lnSpc>
                <a:spcPct val="150000"/>
              </a:lnSpc>
            </a:pPr>
            <a:r>
              <a:rPr lang="en-US" altLang="bg-BG" sz="2400" dirty="0"/>
              <a:t>Eteocles</a:t>
            </a:r>
            <a:r>
              <a:rPr lang="bg-BG" altLang="bg-BG" sz="2400" dirty="0"/>
              <a:t> (?) - *</a:t>
            </a:r>
            <a:r>
              <a:rPr lang="en-US" altLang="bg-BG" sz="2400" dirty="0" err="1"/>
              <a:t>Etewoclewes</a:t>
            </a:r>
            <a:r>
              <a:rPr lang="bg-BG" altLang="bg-BG" sz="2400" dirty="0"/>
              <a:t> – </a:t>
            </a:r>
            <a:r>
              <a:rPr lang="en-US" altLang="bg-BG" sz="2400" dirty="0" err="1"/>
              <a:t>Tawagalawa</a:t>
            </a:r>
            <a:endParaRPr lang="bg-BG" altLang="bg-BG" sz="2400" dirty="0"/>
          </a:p>
          <a:p>
            <a:pPr>
              <a:lnSpc>
                <a:spcPct val="150000"/>
              </a:lnSpc>
            </a:pPr>
            <a:r>
              <a:rPr lang="en-US" altLang="bg-BG" sz="2400" dirty="0" err="1"/>
              <a:t>Attarsyia</a:t>
            </a:r>
            <a:r>
              <a:rPr lang="bg-BG" altLang="bg-BG" sz="2400" dirty="0"/>
              <a:t> – едва ли  е </a:t>
            </a:r>
            <a:r>
              <a:rPr lang="bg-BG" altLang="bg-BG" sz="2400" dirty="0" err="1"/>
              <a:t>Атреус</a:t>
            </a:r>
            <a:r>
              <a:rPr lang="bg-BG" altLang="bg-BG" sz="2400" dirty="0"/>
              <a:t>, </a:t>
            </a:r>
            <a:r>
              <a:rPr lang="bg-BG" altLang="bg-BG" sz="2400" dirty="0" err="1"/>
              <a:t>Атрей</a:t>
            </a:r>
            <a:endParaRPr lang="bg-BG" altLang="bg-BG" sz="2400" dirty="0"/>
          </a:p>
          <a:p>
            <a:pPr>
              <a:lnSpc>
                <a:spcPct val="150000"/>
              </a:lnSpc>
            </a:pPr>
            <a:r>
              <a:rPr lang="en-US" altLang="bg-BG" sz="2400" dirty="0" err="1"/>
              <a:t>Milawata</a:t>
            </a:r>
            <a:r>
              <a:rPr lang="en-US" altLang="bg-BG" sz="2400" dirty="0"/>
              <a:t>/</a:t>
            </a:r>
            <a:r>
              <a:rPr lang="en-US" altLang="bg-BG" sz="2400" dirty="0" err="1"/>
              <a:t>Milawanda</a:t>
            </a:r>
            <a:r>
              <a:rPr lang="en-US" altLang="bg-BG" sz="2400" dirty="0"/>
              <a:t> – </a:t>
            </a:r>
            <a:r>
              <a:rPr lang="bg-BG" altLang="bg-BG" sz="2400" dirty="0" err="1"/>
              <a:t>Милет</a:t>
            </a:r>
            <a:endParaRPr lang="bg-BG" altLang="bg-BG" sz="2400" dirty="0"/>
          </a:p>
          <a:p>
            <a:pPr>
              <a:lnSpc>
                <a:spcPct val="150000"/>
              </a:lnSpc>
            </a:pPr>
            <a:r>
              <a:rPr lang="en-US" altLang="bg-BG" sz="2400" dirty="0" err="1"/>
              <a:t>Apasa</a:t>
            </a:r>
            <a:r>
              <a:rPr lang="en-US" altLang="bg-BG" sz="2400" dirty="0"/>
              <a:t> – </a:t>
            </a:r>
            <a:r>
              <a:rPr lang="bg-BG" altLang="bg-BG" sz="2400" dirty="0" err="1" smtClean="0"/>
              <a:t>Ефес</a:t>
            </a:r>
            <a:endParaRPr lang="en-US" altLang="bg-BG" sz="2400" dirty="0" smtClean="0"/>
          </a:p>
          <a:p>
            <a:pPr>
              <a:lnSpc>
                <a:spcPct val="150000"/>
              </a:lnSpc>
            </a:pPr>
            <a:endParaRPr lang="en-US" altLang="bg-BG" sz="2400" dirty="0"/>
          </a:p>
          <a:p>
            <a:pPr>
              <a:lnSpc>
                <a:spcPct val="150000"/>
              </a:lnSpc>
            </a:pPr>
            <a:r>
              <a:rPr lang="bg-BG" altLang="bg-BG" sz="2400" dirty="0" smtClean="0"/>
              <a:t>Възможна „</a:t>
            </a:r>
            <a:r>
              <a:rPr lang="bg-BG" altLang="bg-BG" sz="2400" dirty="0" err="1" smtClean="0"/>
              <a:t>Вилусиада</a:t>
            </a:r>
            <a:r>
              <a:rPr lang="bg-BG" altLang="bg-BG" sz="2400" dirty="0" smtClean="0"/>
              <a:t>“ – </a:t>
            </a:r>
            <a:r>
              <a:rPr lang="bg-BG" altLang="bg-BG" sz="2400" dirty="0" err="1" smtClean="0"/>
              <a:t>лувийски</a:t>
            </a:r>
            <a:r>
              <a:rPr lang="bg-BG" altLang="bg-BG" sz="2400" dirty="0" smtClean="0"/>
              <a:t> епос, който да е бил нещо като прототип на гръцкия епос.</a:t>
            </a:r>
            <a:endParaRPr lang="bg-BG" altLang="bg-BG" sz="24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natolia15-14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2"/>
          <a:stretch>
            <a:fillRect/>
          </a:stretch>
        </p:blipFill>
        <p:spPr bwMode="auto">
          <a:xfrm>
            <a:off x="1476375" y="333375"/>
            <a:ext cx="62642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11413" y="6092825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Анатолия през 15-14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56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11032" y="1484784"/>
            <a:ext cx="78374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800" dirty="0" err="1"/>
              <a:t>Assuwa</a:t>
            </a:r>
            <a:r>
              <a:rPr lang="en-US" altLang="bg-BG" sz="2800" dirty="0"/>
              <a:t> - </a:t>
            </a:r>
            <a:r>
              <a:rPr lang="bg-BG" altLang="bg-BG" sz="2800" dirty="0"/>
              <a:t>Азия </a:t>
            </a:r>
            <a:r>
              <a:rPr lang="bg-BG" altLang="bg-BG" sz="2800" dirty="0" smtClean="0"/>
              <a:t>(?) – конфедерация от царства в северозападна </a:t>
            </a:r>
            <a:r>
              <a:rPr lang="bg-BG" altLang="bg-BG" sz="2800" dirty="0" err="1" smtClean="0"/>
              <a:t>Анатолия</a:t>
            </a:r>
            <a:endParaRPr lang="en-US" altLang="bg-BG" sz="2800" dirty="0"/>
          </a:p>
          <a:p>
            <a:pPr>
              <a:spcBef>
                <a:spcPct val="50000"/>
              </a:spcBef>
            </a:pPr>
            <a:r>
              <a:rPr lang="bg-BG" altLang="bg-BG" sz="2800" dirty="0" err="1"/>
              <a:t>хитит</a:t>
            </a:r>
            <a:r>
              <a:rPr lang="bg-BG" altLang="bg-BG" sz="2800" dirty="0"/>
              <a:t>. </a:t>
            </a:r>
            <a:r>
              <a:rPr lang="en-US" altLang="bg-BG" sz="2800" dirty="0" err="1"/>
              <a:t>Ahhiya</a:t>
            </a:r>
            <a:r>
              <a:rPr lang="en-US" altLang="bg-BG" sz="2800" dirty="0"/>
              <a:t>,</a:t>
            </a:r>
            <a:r>
              <a:rPr lang="bg-BG" altLang="bg-BG" sz="2800" dirty="0"/>
              <a:t> </a:t>
            </a:r>
            <a:r>
              <a:rPr lang="en-US" altLang="bg-BG" sz="2800" dirty="0" err="1"/>
              <a:t>Ahhiyawa</a:t>
            </a:r>
            <a:r>
              <a:rPr lang="bg-BG" altLang="bg-BG" sz="2800" dirty="0"/>
              <a:t> – </a:t>
            </a:r>
            <a:r>
              <a:rPr lang="en-US" altLang="bg-BG" sz="2800" dirty="0" err="1"/>
              <a:t>Achaiwia</a:t>
            </a:r>
            <a:r>
              <a:rPr lang="bg-BG" altLang="bg-BG" sz="2800" dirty="0"/>
              <a:t> (по-стара форма на </a:t>
            </a:r>
            <a:r>
              <a:rPr lang="bg-BG" altLang="bg-BG" sz="2800" dirty="0" err="1"/>
              <a:t>Ахая</a:t>
            </a:r>
            <a:r>
              <a:rPr lang="bg-BG" altLang="bg-BG" sz="2800" dirty="0"/>
              <a:t>) – </a:t>
            </a:r>
            <a:r>
              <a:rPr lang="en-US" altLang="bg-BG" sz="2800" dirty="0"/>
              <a:t>Achaia - </a:t>
            </a:r>
            <a:r>
              <a:rPr lang="bg-BG" altLang="bg-BG" sz="2800" dirty="0" err="1"/>
              <a:t>ахейци</a:t>
            </a:r>
            <a:endParaRPr lang="en-US" altLang="bg-BG" sz="2800" dirty="0"/>
          </a:p>
          <a:p>
            <a:pPr>
              <a:spcBef>
                <a:spcPct val="50000"/>
              </a:spcBef>
            </a:pPr>
            <a:r>
              <a:rPr lang="bg-BG" altLang="bg-BG" sz="2800" dirty="0"/>
              <a:t>Първото споменаване от края на 15 в. пр. Хр.: “</a:t>
            </a:r>
            <a:r>
              <a:rPr lang="en-US" altLang="bg-BG" sz="2800" dirty="0" err="1"/>
              <a:t>Attarsyia</a:t>
            </a:r>
            <a:r>
              <a:rPr lang="bg-BG" altLang="bg-BG" sz="2800" dirty="0"/>
              <a:t>, мъж от A</a:t>
            </a:r>
            <a:r>
              <a:rPr lang="en-US" altLang="bg-BG" sz="2800" dirty="0"/>
              <a:t>h</a:t>
            </a:r>
            <a:r>
              <a:rPr lang="bg-BG" altLang="bg-BG" sz="2800" dirty="0" err="1"/>
              <a:t>hiya</a:t>
            </a:r>
            <a:r>
              <a:rPr lang="bg-BG" altLang="bg-BG" sz="2800" dirty="0" smtClean="0"/>
              <a:t>”:</a:t>
            </a:r>
            <a:r>
              <a:rPr lang="en-US" altLang="bg-BG" sz="2800" dirty="0" smtClean="0"/>
              <a:t> </a:t>
            </a:r>
            <a:endParaRPr lang="bg-BG" altLang="bg-BG" sz="2800" dirty="0"/>
          </a:p>
          <a:p>
            <a:endParaRPr lang="bg-BG" altLang="bg-BG" sz="2800" dirty="0"/>
          </a:p>
        </p:txBody>
      </p:sp>
    </p:spTree>
    <p:extLst>
      <p:ext uri="{BB962C8B-B14F-4D97-AF65-F5344CB8AC3E}">
        <p14:creationId xmlns:p14="http://schemas.microsoft.com/office/powerpoint/2010/main" val="30019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natolia13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242175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11413" y="6165850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sz="2400"/>
              <a:t>Анатолия през 13 в. пр. Хр.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7131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0" y="3108325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bg-BG" altLang="bg-BG"/>
          </a:p>
        </p:txBody>
      </p:sp>
      <p:pic>
        <p:nvPicPr>
          <p:cNvPr id="7173" name="Picture 5" descr="TudhaliyaIIbowl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2267"/>
          <a:stretch>
            <a:fillRect/>
          </a:stretch>
        </p:blipFill>
        <p:spPr bwMode="auto">
          <a:xfrm>
            <a:off x="323850" y="3500438"/>
            <a:ext cx="8316913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P0606"/>
          <p:cNvPicPr>
            <a:picLocks noChangeAspect="1" noChangeArrowheads="1"/>
          </p:cNvPicPr>
          <p:nvPr/>
        </p:nvPicPr>
        <p:blipFill>
          <a:blip r:embed="rId3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7" t="74147" r="1515" b="9573"/>
          <a:stretch>
            <a:fillRect/>
          </a:stretch>
        </p:blipFill>
        <p:spPr bwMode="auto">
          <a:xfrm>
            <a:off x="395288" y="549275"/>
            <a:ext cx="43211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GP0606"/>
          <p:cNvPicPr>
            <a:picLocks noChangeAspect="1" noChangeArrowheads="1"/>
          </p:cNvPicPr>
          <p:nvPr/>
        </p:nvPicPr>
        <p:blipFill>
          <a:blip r:embed="rId4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8643" r="995" b="42984"/>
          <a:stretch>
            <a:fillRect/>
          </a:stretch>
        </p:blipFill>
        <p:spPr bwMode="auto">
          <a:xfrm>
            <a:off x="5076825" y="476250"/>
            <a:ext cx="3311525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0" y="16764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400" dirty="0"/>
              <a:t>Микенски меч, намерен в </a:t>
            </a:r>
            <a:r>
              <a:rPr lang="bg-BG" sz="2400" dirty="0" err="1"/>
              <a:t>Хатуса</a:t>
            </a:r>
            <a:r>
              <a:rPr lang="bg-BG" sz="2400" dirty="0"/>
              <a:t>, с надпис на </a:t>
            </a:r>
            <a:r>
              <a:rPr lang="bg-BG" sz="2400" dirty="0" err="1"/>
              <a:t>Тудхалиас</a:t>
            </a:r>
            <a:r>
              <a:rPr lang="bg-BG" sz="2400" dirty="0"/>
              <a:t> ІІ, с.1430 г. пр. Хр., ознаменуващ победата му над </a:t>
            </a:r>
            <a:r>
              <a:rPr lang="bg-BG" sz="2400" dirty="0" err="1"/>
              <a:t>Асува</a:t>
            </a:r>
            <a:endParaRPr lang="en-US" sz="24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8200" y="4953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sz="2400"/>
          </a:p>
        </p:txBody>
      </p:sp>
      <p:pic>
        <p:nvPicPr>
          <p:cNvPr id="5129" name="Picture 9" descr="Hatusa-swo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4671"/>
            <a:ext cx="632460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py of Hatusa-swor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647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nat-M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213225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00600" y="457200"/>
            <a:ext cx="40386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bg-BG" sz="2400" dirty="0"/>
              <a:t> Микенско присъствие от края на 15 в. пр. Хр. – най-силно през 13 в. пр. Хр.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bg-BG" sz="2400" dirty="0"/>
              <a:t> зона на микенски селища </a:t>
            </a:r>
            <a:r>
              <a:rPr lang="en-US" sz="2400" dirty="0" smtClean="0"/>
              <a:t>- </a:t>
            </a:r>
            <a:r>
              <a:rPr lang="bg-BG" sz="2400" dirty="0" smtClean="0"/>
              <a:t>на север от </a:t>
            </a:r>
            <a:r>
              <a:rPr lang="bg-BG" sz="2400" dirty="0"/>
              <a:t>Самос </a:t>
            </a:r>
            <a:r>
              <a:rPr lang="bg-BG" sz="2400" dirty="0" smtClean="0"/>
              <a:t>до </a:t>
            </a:r>
            <a:r>
              <a:rPr lang="bg-BG" sz="2400" dirty="0"/>
              <a:t>Родос на юг и от </a:t>
            </a:r>
            <a:r>
              <a:rPr lang="bg-BG" sz="2400" dirty="0" err="1"/>
              <a:t>Милет</a:t>
            </a:r>
            <a:r>
              <a:rPr lang="bg-BG" sz="2400" dirty="0"/>
              <a:t> до </a:t>
            </a:r>
            <a:r>
              <a:rPr lang="bg-BG" sz="2400" dirty="0" err="1"/>
              <a:t>Халикарнасос</a:t>
            </a:r>
            <a:r>
              <a:rPr lang="bg-BG" sz="2400" dirty="0"/>
              <a:t>;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bg-BG" sz="2400" dirty="0"/>
              <a:t> Дали става дума за микенска колонизация?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bg-BG" sz="2400" dirty="0"/>
              <a:t> микенска керамика се намира и на север до Троя и на близките острови, но по-скоро като резултат от търговски контакти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8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514600"/>
            <a:ext cx="2590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400"/>
              <a:t>Микенски (първият вляво) и хититски мечове, намерени в некропола на Милет от 13 в. пр. Хр.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6150" name="Picture 6" descr="Milet-M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3679825" cy="61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let-My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852988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ittite-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303053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400"/>
              <a:t>Фрагмент от микенски кратер от Милет, с. 1200 г. пр. Хр.</a:t>
            </a:r>
            <a:endParaRPr lang="en-US" sz="24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43000" y="54102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g-BG" sz="2400"/>
              <a:t>Стела с изображение на хититско божество от времето на  Хититската империя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519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296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007</cp:lastModifiedBy>
  <cp:revision>9</cp:revision>
  <dcterms:created xsi:type="dcterms:W3CDTF">2012-12-06T16:48:02Z</dcterms:created>
  <dcterms:modified xsi:type="dcterms:W3CDTF">2020-11-13T17:32:46Z</dcterms:modified>
</cp:coreProperties>
</file>