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6"/>
  </p:notesMasterIdLst>
  <p:sldIdLst>
    <p:sldId id="35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60" r:id="rId10"/>
    <p:sldId id="327" r:id="rId11"/>
    <p:sldId id="351" r:id="rId12"/>
    <p:sldId id="352" r:id="rId13"/>
    <p:sldId id="328" r:id="rId14"/>
    <p:sldId id="364" r:id="rId15"/>
    <p:sldId id="329" r:id="rId16"/>
    <p:sldId id="330" r:id="rId17"/>
    <p:sldId id="363" r:id="rId18"/>
    <p:sldId id="331" r:id="rId19"/>
    <p:sldId id="336" r:id="rId20"/>
    <p:sldId id="332" r:id="rId21"/>
    <p:sldId id="361" r:id="rId22"/>
    <p:sldId id="334" r:id="rId23"/>
    <p:sldId id="362" r:id="rId24"/>
    <p:sldId id="335" r:id="rId25"/>
    <p:sldId id="333" r:id="rId26"/>
    <p:sldId id="337" r:id="rId27"/>
    <p:sldId id="338" r:id="rId28"/>
    <p:sldId id="339" r:id="rId29"/>
    <p:sldId id="355" r:id="rId30"/>
    <p:sldId id="365" r:id="rId31"/>
    <p:sldId id="340" r:id="rId32"/>
    <p:sldId id="342" r:id="rId33"/>
    <p:sldId id="341" r:id="rId34"/>
    <p:sldId id="343" r:id="rId35"/>
    <p:sldId id="344" r:id="rId36"/>
    <p:sldId id="345" r:id="rId37"/>
    <p:sldId id="346" r:id="rId38"/>
    <p:sldId id="357" r:id="rId39"/>
    <p:sldId id="347" r:id="rId40"/>
    <p:sldId id="358" r:id="rId41"/>
    <p:sldId id="348" r:id="rId42"/>
    <p:sldId id="349" r:id="rId43"/>
    <p:sldId id="350" r:id="rId44"/>
    <p:sldId id="366" r:id="rId45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3F17EA-135B-4C49-BFEC-5224626A4F8E}">
          <p14:sldIdLst>
            <p14:sldId id="359"/>
            <p14:sldId id="320"/>
            <p14:sldId id="321"/>
            <p14:sldId id="322"/>
            <p14:sldId id="323"/>
            <p14:sldId id="324"/>
            <p14:sldId id="325"/>
            <p14:sldId id="326"/>
            <p14:sldId id="360"/>
            <p14:sldId id="327"/>
            <p14:sldId id="351"/>
            <p14:sldId id="352"/>
            <p14:sldId id="328"/>
            <p14:sldId id="364"/>
            <p14:sldId id="329"/>
            <p14:sldId id="330"/>
            <p14:sldId id="363"/>
            <p14:sldId id="331"/>
            <p14:sldId id="336"/>
            <p14:sldId id="332"/>
            <p14:sldId id="361"/>
            <p14:sldId id="334"/>
            <p14:sldId id="362"/>
            <p14:sldId id="335"/>
            <p14:sldId id="333"/>
            <p14:sldId id="337"/>
            <p14:sldId id="338"/>
            <p14:sldId id="339"/>
            <p14:sldId id="355"/>
            <p14:sldId id="365"/>
            <p14:sldId id="340"/>
            <p14:sldId id="342"/>
            <p14:sldId id="341"/>
            <p14:sldId id="343"/>
            <p14:sldId id="344"/>
            <p14:sldId id="345"/>
            <p14:sldId id="346"/>
            <p14:sldId id="357"/>
            <p14:sldId id="347"/>
            <p14:sldId id="358"/>
            <p14:sldId id="348"/>
            <p14:sldId id="349"/>
            <p14:sldId id="350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87990" autoAdjust="0"/>
  </p:normalViewPr>
  <p:slideViewPr>
    <p:cSldViewPr>
      <p:cViewPr varScale="1">
        <p:scale>
          <a:sx n="99" d="100"/>
          <a:sy n="99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4A321A0D-881E-4397-865F-E7BCB13E632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278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1A0D-881E-4397-865F-E7BCB13E632D}" type="slidenum">
              <a:rPr lang="bg-BG" altLang="bg-BG" smtClean="0"/>
              <a:pPr/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5129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39921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29539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29313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431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42180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483069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14270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5990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4871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884640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62555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93088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8466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9871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80504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9142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41089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540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6864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6154" y="836712"/>
            <a:ext cx="6408712" cy="3528392"/>
          </a:xfrm>
        </p:spPr>
        <p:txBody>
          <a:bodyPr>
            <a:normAutofit fontScale="90000"/>
          </a:bodyPr>
          <a:lstStyle/>
          <a:p>
            <a:r>
              <a:rPr lang="en-US" altLang="bg-BG" sz="3600" b="1" dirty="0" smtClean="0">
                <a:solidFill>
                  <a:srgbClr val="C00000"/>
                </a:solidFill>
              </a:rPr>
              <a:t>CITB709 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Информационни системи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/>
            </a:r>
            <a:br>
              <a:rPr lang="bg-BG" altLang="bg-BG" sz="3200" b="1" dirty="0" smtClean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altLang="bg-BG" sz="3200" dirty="0" smtClean="0"/>
              <a:t> </a:t>
            </a:r>
            <a:r>
              <a:rPr lang="bg-BG" altLang="bg-BG" sz="3200" dirty="0"/>
              <a:t> </a:t>
            </a:r>
            <a:r>
              <a:rPr lang="bg-BG" altLang="bg-BG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2: Класификация на информационните  системи по функционални области</a:t>
            </a:r>
            <a:r>
              <a:rPr lang="ru-RU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7110" y="4077072"/>
            <a:ext cx="6146800" cy="14859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bg-BG" altLang="bg-BG" sz="2800" cap="none" dirty="0"/>
              <a:t>Ю</a:t>
            </a:r>
            <a:r>
              <a:rPr lang="bg-BG" altLang="bg-BG" sz="2800" cap="none" dirty="0" smtClean="0"/>
              <a:t>лиана </a:t>
            </a:r>
            <a:r>
              <a:rPr lang="bg-BG" altLang="bg-BG" sz="2800" cap="none" dirty="0"/>
              <a:t>П</a:t>
            </a:r>
            <a:r>
              <a:rPr lang="bg-BG" altLang="bg-BG" sz="2800" cap="none" dirty="0" smtClean="0"/>
              <a:t>енева</a:t>
            </a:r>
          </a:p>
          <a:p>
            <a:pPr>
              <a:lnSpc>
                <a:spcPct val="90000"/>
              </a:lnSpc>
            </a:pPr>
            <a:r>
              <a:rPr lang="bg-BG" altLang="bg-BG" sz="2800" cap="none" dirty="0" smtClean="0"/>
              <a:t>департамент “Информатика”</a:t>
            </a:r>
          </a:p>
          <a:p>
            <a:pPr>
              <a:lnSpc>
                <a:spcPct val="90000"/>
              </a:lnSpc>
            </a:pPr>
            <a:r>
              <a:rPr lang="en-US" altLang="bg-BG" sz="2800" cap="none" dirty="0" smtClean="0"/>
              <a:t>july_peneva@abv.bg</a:t>
            </a:r>
            <a:endParaRPr lang="bg-BG" altLang="bg-BG" sz="2800" cap="non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Юлиана Пенева</a:t>
            </a:r>
            <a:endParaRPr kumimoji="0" lang="bg-BG" altLang="bg-BG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CITB709 -</a:t>
            </a:r>
            <a:r>
              <a:rPr kumimoji="0" lang="bg-BG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тема 1</a:t>
            </a:r>
            <a:endParaRPr kumimoji="0" lang="bg-BG" altLang="bg-BG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11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4" y="424881"/>
            <a:ext cx="7467600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8708" y="1628800"/>
            <a:ext cx="7671816" cy="4752528"/>
          </a:xfrm>
        </p:spPr>
        <p:txBody>
          <a:bodyPr>
            <a:normAutofit fontScale="92500" lnSpcReduction="10000"/>
          </a:bodyPr>
          <a:lstStyle/>
          <a:p>
            <a:pPr marL="609600" indent="-609600"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3000" cap="none" dirty="0" smtClean="0">
                <a:solidFill>
                  <a:srgbClr val="002060"/>
                </a:solidFill>
              </a:rPr>
              <a:t>Системи за производство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При функцията “</a:t>
            </a:r>
            <a:r>
              <a:rPr lang="bg-BG" altLang="bg-BG" sz="2600" cap="none" dirty="0" smtClean="0">
                <a:solidFill>
                  <a:srgbClr val="FF0000"/>
                </a:solidFill>
              </a:rPr>
              <a:t>производство</a:t>
            </a:r>
            <a:r>
              <a:rPr lang="bg-BG" altLang="bg-BG" sz="2600" cap="none" dirty="0" smtClean="0"/>
              <a:t>” се създават фирмените</a:t>
            </a:r>
            <a:r>
              <a:rPr lang="ru-RU" altLang="bg-BG" sz="2600" cap="none" dirty="0" smtClean="0"/>
              <a:t> </a:t>
            </a:r>
            <a:r>
              <a:rPr lang="bg-BG" altLang="bg-BG" sz="2600" cap="none" dirty="0" smtClean="0"/>
              <a:t>стоки и услуги, предназначени за продажба.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Системите за производство поддържат следните дейности: планиране, разработване, произвеждане и контролиране на потока на изделията.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Влиянието на информационните технологии:</a:t>
            </a:r>
          </a:p>
          <a:p>
            <a:pPr marL="1188720" lvl="2" indent="-457200">
              <a:lnSpc>
                <a:spcPct val="110000"/>
              </a:lnSpc>
              <a:spcBef>
                <a:spcPts val="0"/>
              </a:spcBef>
            </a:pPr>
            <a:r>
              <a:rPr lang="bg-BG" altLang="bg-BG" sz="2600" cap="none" dirty="0" smtClean="0"/>
              <a:t>следене на складовите наличности;</a:t>
            </a:r>
          </a:p>
          <a:p>
            <a:pPr marL="1188720" lvl="2" indent="-457200">
              <a:lnSpc>
                <a:spcPct val="110000"/>
              </a:lnSpc>
              <a:spcBef>
                <a:spcPts val="0"/>
              </a:spcBef>
            </a:pPr>
            <a:r>
              <a:rPr lang="bg-BG" altLang="bg-BG" sz="2600" cap="none" dirty="0" smtClean="0"/>
              <a:t>отчитане на положения труд;</a:t>
            </a:r>
          </a:p>
          <a:p>
            <a:pPr marL="1188720" lvl="2" indent="-457200">
              <a:lnSpc>
                <a:spcPct val="110000"/>
              </a:lnSpc>
              <a:spcBef>
                <a:spcPts val="0"/>
              </a:spcBef>
            </a:pPr>
            <a:r>
              <a:rPr lang="bg-BG" altLang="bg-BG" sz="2600" cap="none" dirty="0" smtClean="0"/>
              <a:t>напълно автоматизирани поточни линии и фабрики. 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5822" y="6016202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32" y="6198765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8858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29733"/>
            <a:ext cx="7467600" cy="86895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880" y="1417861"/>
            <a:ext cx="7848872" cy="4830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Системи за производство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cap="none" dirty="0" smtClean="0"/>
              <a:t>С термина “компютърно интегрирано производство” (</a:t>
            </a:r>
            <a:r>
              <a:rPr lang="bg-BG" cap="none" dirty="0" err="1" smtClean="0"/>
              <a:t>computer</a:t>
            </a:r>
            <a:r>
              <a:rPr lang="bg-BG" cap="none" dirty="0" smtClean="0"/>
              <a:t> </a:t>
            </a:r>
            <a:r>
              <a:rPr lang="bg-BG" cap="none" dirty="0" err="1" smtClean="0"/>
              <a:t>integrated</a:t>
            </a:r>
            <a:r>
              <a:rPr lang="bg-BG" cap="none" dirty="0" smtClean="0"/>
              <a:t> </a:t>
            </a:r>
            <a:r>
              <a:rPr lang="bg-BG" cap="none" dirty="0" err="1" smtClean="0"/>
              <a:t>manufacturing</a:t>
            </a:r>
            <a:r>
              <a:rPr lang="bg-BG" cap="none" dirty="0" smtClean="0"/>
              <a:t>) се означават различни по предназначени</a:t>
            </a:r>
            <a:r>
              <a:rPr lang="en-US" cap="none" dirty="0" smtClean="0"/>
              <a:t>e</a:t>
            </a:r>
            <a:r>
              <a:rPr lang="bg-BG" cap="none" dirty="0" smtClean="0"/>
              <a:t> системи, чиято основна цел е осигуряването на гъвкави производствени процеси за създаване на продукти с най-високо качество.</a:t>
            </a:r>
            <a:endParaRPr lang="en-US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cap="none" dirty="0" smtClean="0"/>
              <a:t>Видове: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Системи за компютърно подпомогнато производство (</a:t>
            </a:r>
            <a:r>
              <a:rPr lang="bg-BG" sz="2000" cap="none" dirty="0" err="1" smtClean="0"/>
              <a:t>computer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aided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manufacturing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systems</a:t>
            </a:r>
            <a:r>
              <a:rPr lang="bg-BG" sz="2000" cap="none" dirty="0" smtClean="0"/>
              <a:t>) – автоматизират даден производствен процес;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Изпълнителни производствени системи (</a:t>
            </a:r>
            <a:r>
              <a:rPr lang="bg-BG" sz="2000" cap="none" dirty="0" err="1" smtClean="0"/>
              <a:t>manufacturing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execution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systems</a:t>
            </a:r>
            <a:r>
              <a:rPr lang="bg-BG" sz="2000" cap="none" dirty="0" smtClean="0"/>
              <a:t>) – следят производителността при основни промишлени </a:t>
            </a:r>
            <a:r>
              <a:rPr lang="bg-BG" sz="2000" cap="none" dirty="0" err="1" smtClean="0"/>
              <a:t>операциии</a:t>
            </a:r>
            <a:r>
              <a:rPr lang="bg-BG" sz="2000" cap="none" dirty="0" smtClean="0"/>
              <a:t> като контролират суровини, оборудване………………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5170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70" y="460664"/>
            <a:ext cx="7467600" cy="10849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545646"/>
            <a:ext cx="7467600" cy="4403634"/>
          </a:xfrm>
        </p:spPr>
        <p:txBody>
          <a:bodyPr>
            <a:normAutofit lnSpcReduction="10000"/>
          </a:bodyPr>
          <a:lstStyle/>
          <a:p>
            <a:pPr marL="36576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Системи за производство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Системи за управление на процеси (</a:t>
            </a:r>
            <a:r>
              <a:rPr lang="bg-BG" sz="2400" cap="none" dirty="0" err="1" smtClean="0"/>
              <a:t>process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control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systems</a:t>
            </a:r>
            <a:r>
              <a:rPr lang="bg-BG" sz="2400" cap="none" dirty="0" smtClean="0"/>
              <a:t>) – управляват текущи физични процеси, например в петролни рафинерии, химически и стоманодобивни заводи и др.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Системи за управление на машини (</a:t>
            </a:r>
            <a:r>
              <a:rPr lang="bg-BG" sz="2400" cap="none" dirty="0" err="1" smtClean="0"/>
              <a:t>machine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control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systems</a:t>
            </a:r>
            <a:r>
              <a:rPr lang="bg-BG" sz="2400" cap="none" dirty="0" smtClean="0"/>
              <a:t>) – контролират функционирането на дадена машина.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Различни системи за проектиране на продукти (</a:t>
            </a:r>
            <a:r>
              <a:rPr lang="bg-BG" sz="2400" cap="none" dirty="0" err="1" smtClean="0"/>
              <a:t>product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design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systems</a:t>
            </a:r>
            <a:r>
              <a:rPr lang="bg-BG" sz="2400" cap="none" dirty="0" smtClean="0"/>
              <a:t>), основно в архитектурата, електрониката, машиностроенето. 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99098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5" y="476672"/>
            <a:ext cx="7467600" cy="99898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976" y="1412776"/>
            <a:ext cx="7715200" cy="4470500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sz="2800" cap="none" dirty="0" smtClean="0">
                <a:solidFill>
                  <a:srgbClr val="0070C0"/>
                </a:solidFill>
              </a:rPr>
              <a:t>Примери</a:t>
            </a:r>
          </a:p>
          <a:p>
            <a:endParaRPr lang="bg-BG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13</a:t>
            </a:fld>
            <a:endParaRPr lang="bg-BG" altLang="bg-BG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7848600" cy="3240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19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35" y="476672"/>
            <a:ext cx="7467600" cy="99898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0" y="1495383"/>
            <a:ext cx="5960533" cy="4470400"/>
          </a:xfr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012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467600" cy="10849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608104"/>
            <a:ext cx="8784976" cy="4464496"/>
          </a:xfrm>
        </p:spPr>
        <p:txBody>
          <a:bodyPr>
            <a:normAutofit fontScale="92500"/>
          </a:bodyPr>
          <a:lstStyle/>
          <a:p>
            <a:pPr marL="1752600" lvl="3" indent="-3810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3000" cap="none" dirty="0" smtClean="0">
                <a:solidFill>
                  <a:srgbClr val="002060"/>
                </a:solidFill>
              </a:rPr>
              <a:t>Маркетингови системи и системи за продажби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altLang="bg-BG" sz="2400" cap="none" dirty="0" smtClean="0"/>
              <a:t>При функцията “</a:t>
            </a:r>
            <a:r>
              <a:rPr lang="ru-RU" altLang="bg-BG" sz="2400" cap="none" dirty="0" smtClean="0">
                <a:solidFill>
                  <a:srgbClr val="FF0000"/>
                </a:solidFill>
              </a:rPr>
              <a:t>маркетинг и </a:t>
            </a:r>
            <a:r>
              <a:rPr lang="ru-RU" altLang="bg-BG" sz="2400" cap="none" dirty="0" err="1" smtClean="0">
                <a:solidFill>
                  <a:srgbClr val="FF0000"/>
                </a:solidFill>
              </a:rPr>
              <a:t>продажби</a:t>
            </a:r>
            <a:r>
              <a:rPr lang="ru-RU" altLang="bg-BG" sz="2400" cap="none" dirty="0" smtClean="0"/>
              <a:t>” </a:t>
            </a:r>
            <a:r>
              <a:rPr lang="bg-BG" altLang="bg-BG" sz="2400" cap="none" dirty="0" smtClean="0"/>
              <a:t>се лансират и продават продуктите или услугите на организацията. 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Маркетинговите системи идентифицират потенциални потребители, определят техните желания, планират съответните продукти и им правят реклама и промоция.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Системите за продажби осигуряват контакти с потребителите, приемат поръчки, осъществяват и следят продажбите.</a:t>
            </a:r>
            <a:r>
              <a:rPr lang="ru-RU" altLang="bg-BG" sz="2400" cap="none" dirty="0" smtClean="0"/>
              <a:t>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Влиянието на информационните технологии:</a:t>
            </a:r>
          </a:p>
          <a:p>
            <a:pPr marL="1188720" lvl="2" indent="-4572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/>
              <a:t>п</a:t>
            </a:r>
            <a:r>
              <a:rPr lang="bg-BG" altLang="bg-BG" sz="2400" cap="none" dirty="0" smtClean="0"/>
              <a:t>риемане на поръчки; </a:t>
            </a:r>
          </a:p>
          <a:p>
            <a:pPr marL="1188720" lvl="2" indent="-4572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събиране на данни за клиентите…………………..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40219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69165"/>
            <a:ext cx="7467600" cy="10849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564475"/>
            <a:ext cx="7467600" cy="4384805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dirty="0">
                <a:solidFill>
                  <a:srgbClr val="002060"/>
                </a:solidFill>
              </a:rPr>
              <a:t>Примери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16</a:t>
            </a:fld>
            <a:endParaRPr lang="bg-BG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230"/>
            <a:ext cx="75596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4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69165"/>
            <a:ext cx="7467600" cy="10849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564475"/>
            <a:ext cx="7467600" cy="4384805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dirty="0">
                <a:solidFill>
                  <a:srgbClr val="002060"/>
                </a:solidFill>
              </a:rPr>
              <a:t>Примери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17</a:t>
            </a:fld>
            <a:endParaRPr lang="bg-BG" alt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63636"/>
            <a:ext cx="5887918" cy="432048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55244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70" y="476672"/>
            <a:ext cx="7467600" cy="1084982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451322"/>
            <a:ext cx="7467600" cy="4614516"/>
          </a:xfrm>
        </p:spPr>
        <p:txBody>
          <a:bodyPr>
            <a:normAutofit fontScale="77500" lnSpcReduction="20000"/>
          </a:bodyPr>
          <a:lstStyle/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3000" cap="none" dirty="0" smtClean="0">
                <a:solidFill>
                  <a:srgbClr val="002060"/>
                </a:solidFill>
              </a:rPr>
              <a:t>Финансови и счетоводни системи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1100" cap="none" dirty="0" smtClean="0"/>
              <a:t>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Областта “финанси” обхваща финансовия бизнес и финансовите отдели в рамките на отделните фирми.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Фирми във финансовия бизнес са банките, компаниите за кредитни карти, брокерите на акции, ипотечните компании, търговците на валута и доставчиците на финансова информация.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Продуктите в областта финанси са банкови сметки, парични пазарни капитали, кредитни карти, кредити, покупки и продажби на акции,</a:t>
            </a:r>
            <a:r>
              <a:rPr lang="ru-RU" altLang="bg-BG" sz="2600" cap="none" dirty="0" smtClean="0"/>
              <a:t> </a:t>
            </a:r>
            <a:r>
              <a:rPr lang="bg-BG" altLang="bg-BG" sz="2600" cap="none" dirty="0" smtClean="0"/>
              <a:t>облигации, чуждестранни валути, недвижими имущества ....................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Счетоводните системи автоматизират счетоводната дейност на дадена фирма и управляват потока от разполагаеми средства. </a:t>
            </a:r>
            <a:endParaRPr lang="bg-BG" altLang="bg-BG" sz="2600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0395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05628"/>
            <a:ext cx="7467600" cy="101297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773793"/>
            <a:ext cx="7467600" cy="4320480"/>
          </a:xfrm>
        </p:spPr>
        <p:txBody>
          <a:bodyPr>
            <a:normAutofit fontScale="92500" lnSpcReduction="10000"/>
          </a:bodyPr>
          <a:lstStyle/>
          <a:p>
            <a:pPr marL="609600" lvl="0" indent="-609600" algn="ctr"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Финансови и счетоводни системи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r>
              <a:rPr lang="bg-BG" altLang="bg-BG" sz="2600" cap="none" dirty="0" smtClean="0"/>
              <a:t>Влиянието на информационните технологии: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Управлява паричните транзакции;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Произвеждане на финансови отчети;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Плащане на  данъци;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Събиране на лоши кредити;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Инвестиране на фирмения капитал; </a:t>
            </a:r>
          </a:p>
          <a:p>
            <a:pPr marL="990600" lvl="1" indent="-533400">
              <a:spcBef>
                <a:spcPts val="0"/>
              </a:spcBef>
              <a:buFontTx/>
              <a:buChar char="•"/>
            </a:pPr>
            <a:r>
              <a:rPr lang="bg-BG" altLang="bg-BG" sz="2600" cap="none" dirty="0" smtClean="0"/>
              <a:t>Промяната във формата и употребата на парите – различни видове карти, електронно разплащане ......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613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10" y="764704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Съдържание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50047"/>
            <a:ext cx="8079808" cy="3888432"/>
          </a:xfrm>
        </p:spPr>
        <p:txBody>
          <a:bodyPr/>
          <a:lstStyle/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800" cap="none" dirty="0" smtClean="0">
                <a:solidFill>
                  <a:prstClr val="black"/>
                </a:solidFill>
              </a:rPr>
              <a:t>Бизнес процеси и функционални области.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800" cap="none" dirty="0" smtClean="0">
                <a:solidFill>
                  <a:prstClr val="black"/>
                </a:solidFill>
              </a:rPr>
              <a:t>Категории информационни системи, обслужващи специфични функционални области на бизнеса</a:t>
            </a:r>
            <a:r>
              <a:rPr lang="bg-BG" altLang="bg-BG" sz="2800" i="1" cap="none" dirty="0" smtClean="0">
                <a:solidFill>
                  <a:prstClr val="black"/>
                </a:solidFill>
              </a:rPr>
              <a:t>.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r>
              <a:rPr lang="bg-BG" sz="2800" cap="none" dirty="0" smtClean="0"/>
              <a:t>Интегрирани организационни приложения.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eriod"/>
            </a:pPr>
            <a:endParaRPr lang="bg-BG" altLang="bg-BG" sz="2800" cap="none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1074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68808"/>
            <a:ext cx="7467600" cy="1084982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9142"/>
            <a:ext cx="80503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20</a:t>
            </a:fld>
            <a:endParaRPr lang="bg-BG" altLang="bg-BG"/>
          </a:p>
        </p:txBody>
      </p:sp>
      <p:sp>
        <p:nvSpPr>
          <p:cNvPr id="7" name="Rectangle 6"/>
          <p:cNvSpPr/>
          <p:nvPr/>
        </p:nvSpPr>
        <p:spPr>
          <a:xfrm>
            <a:off x="3851920" y="155379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bg-BG" altLang="bg-BG" sz="2400" dirty="0">
                <a:solidFill>
                  <a:srgbClr val="002060"/>
                </a:solidFill>
              </a:rPr>
              <a:t>Примери</a:t>
            </a:r>
          </a:p>
        </p:txBody>
      </p:sp>
    </p:spTree>
    <p:extLst>
      <p:ext uri="{BB962C8B-B14F-4D97-AF65-F5344CB8AC3E}">
        <p14:creationId xmlns:p14="http://schemas.microsoft.com/office/powerpoint/2010/main" val="2209087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68808"/>
            <a:ext cx="7467600" cy="1084982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21</a:t>
            </a:fld>
            <a:endParaRPr lang="bg-BG" altLang="bg-BG"/>
          </a:p>
        </p:txBody>
      </p:sp>
      <p:sp>
        <p:nvSpPr>
          <p:cNvPr id="7" name="Rectangle 6"/>
          <p:cNvSpPr/>
          <p:nvPr/>
        </p:nvSpPr>
        <p:spPr>
          <a:xfrm>
            <a:off x="3801427" y="155379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bg-BG" altLang="bg-BG" sz="2400" dirty="0" smtClean="0">
                <a:solidFill>
                  <a:srgbClr val="002060"/>
                </a:solidFill>
                <a:latin typeface="+mj-lt"/>
              </a:rPr>
              <a:t>Функции</a:t>
            </a:r>
            <a:endParaRPr lang="bg-BG" altLang="bg-BG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51635"/>
            <a:ext cx="5688632" cy="3861196"/>
          </a:xfr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71881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11" y="510284"/>
            <a:ext cx="7467600" cy="1035496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853" y="1545779"/>
            <a:ext cx="7467600" cy="4731579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bg-BG" altLang="bg-BG" sz="2400" cap="none" dirty="0" smtClean="0">
                <a:solidFill>
                  <a:schemeClr val="accent2"/>
                </a:solidFill>
              </a:rPr>
              <a:t>Системи за управление на човешките ресурси</a:t>
            </a:r>
            <a:endParaRPr lang="ru-RU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100" cap="none" dirty="0" smtClean="0"/>
              <a:t>Поддържат следните дейности:</a:t>
            </a:r>
          </a:p>
          <a:p>
            <a:pPr marL="7315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100" cap="none" dirty="0" smtClean="0"/>
              <a:t>Идентифициране на потенциални служители; </a:t>
            </a:r>
          </a:p>
          <a:p>
            <a:pPr marL="7315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100" cap="none" dirty="0" smtClean="0"/>
              <a:t>Поддържане на архив за всеки служител; </a:t>
            </a:r>
          </a:p>
          <a:p>
            <a:pPr marL="7315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100" cap="none" dirty="0" smtClean="0"/>
              <a:t>Създаване на програми за развиване на уменията. 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100" cap="none" dirty="0" smtClean="0"/>
              <a:t>Примери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7647" y="600996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611" y="6024289"/>
            <a:ext cx="5004665" cy="365125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1602" y="5941691"/>
            <a:ext cx="573161" cy="365125"/>
          </a:xfrm>
        </p:spPr>
        <p:txBody>
          <a:bodyPr/>
          <a:lstStyle/>
          <a:p>
            <a:fld id="{82401351-1BA9-4686-AC88-3EA916EB8C79}" type="slidenum">
              <a:rPr lang="bg-BG" altLang="bg-BG" smtClean="0"/>
              <a:pPr/>
              <a:t>22</a:t>
            </a:fld>
            <a:endParaRPr lang="bg-BG" alt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6" y="3486208"/>
            <a:ext cx="7340600" cy="279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5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11" y="510284"/>
            <a:ext cx="7467600" cy="1035496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области</a:t>
            </a:r>
            <a:endParaRPr lang="bg-BG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2728" y="1545780"/>
            <a:ext cx="4824536" cy="47315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altLang="bg-BG" sz="2100" cap="non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7647" y="600996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611" y="6024289"/>
            <a:ext cx="5004665" cy="365125"/>
          </a:xfrm>
        </p:spPr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1602" y="5941691"/>
            <a:ext cx="573161" cy="365125"/>
          </a:xfrm>
        </p:spPr>
        <p:txBody>
          <a:bodyPr/>
          <a:lstStyle/>
          <a:p>
            <a:fld id="{82401351-1BA9-4686-AC88-3EA916EB8C79}" type="slidenum">
              <a:rPr lang="bg-BG" altLang="bg-BG" smtClean="0"/>
              <a:pPr/>
              <a:t>23</a:t>
            </a:fld>
            <a:endParaRPr lang="bg-BG" alt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28" y="1567389"/>
            <a:ext cx="4572000" cy="4591050"/>
          </a:xfrm>
          <a:prstGeom prst="rect">
            <a:avLst/>
          </a:prstGeom>
          <a:ln w="158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25154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>
                <a:solidFill>
                  <a:srgbClr val="C00000"/>
                </a:solidFill>
              </a:rPr>
              <a:t>Интегрирани организационни </a:t>
            </a:r>
            <a:r>
              <a:rPr lang="bg-BG" sz="3600" b="1" dirty="0" smtClean="0">
                <a:solidFill>
                  <a:srgbClr val="C00000"/>
                </a:solidFill>
              </a:rPr>
              <a:t>приложения</a:t>
            </a:r>
            <a:endParaRPr lang="bg-BG" sz="11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645892"/>
            <a:ext cx="8352928" cy="441994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Проблеми с използването на различни информационни системи по функционални области: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/>
              <a:t>р</a:t>
            </a:r>
            <a:r>
              <a:rPr lang="bg-BG" sz="2000" cap="none" dirty="0" smtClean="0"/>
              <a:t>азлични процеси за всяка държава и пазар;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/>
              <a:t>о</a:t>
            </a:r>
            <a:r>
              <a:rPr lang="bg-BG" sz="2000" cap="none" dirty="0" smtClean="0"/>
              <a:t>перативна неефективност.</a:t>
            </a:r>
            <a:endParaRPr lang="en-US" sz="2000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Решението: интегрирани организационни приложения =  системи, осигуряващи </a:t>
            </a:r>
            <a:r>
              <a:rPr lang="bg-BG" sz="2400" cap="none" dirty="0" smtClean="0">
                <a:solidFill>
                  <a:srgbClr val="0070C0"/>
                </a:solidFill>
              </a:rPr>
              <a:t>цялостно</a:t>
            </a:r>
            <a:r>
              <a:rPr lang="bg-BG" sz="2400" cap="none" dirty="0" smtClean="0"/>
              <a:t> информационно обслужване в няколко функционални области.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Внедряването им в организацията води до стратегическо използване на ИКТ.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Постига се: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/>
              <a:t>с</a:t>
            </a:r>
            <a:r>
              <a:rPr lang="bg-BG" sz="2000" cap="none" dirty="0" smtClean="0"/>
              <a:t>поделяне на информационните ресурси;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/>
              <a:t>п</a:t>
            </a:r>
            <a:r>
              <a:rPr lang="bg-BG" sz="2000" cap="none" dirty="0" smtClean="0"/>
              <a:t>одобряване на ефективността на отделните бизнес процеси;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/>
              <a:t>м</a:t>
            </a:r>
            <a:r>
              <a:rPr lang="bg-BG" sz="2000" cap="none" dirty="0" smtClean="0"/>
              <a:t>оделиране на взаимодействията между бизнес процесите. </a:t>
            </a:r>
            <a:endParaRPr lang="bg-BG" sz="2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1794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70" y="620688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1806" y="1700808"/>
            <a:ext cx="7776864" cy="35558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cap="none" dirty="0" smtClean="0">
                <a:solidFill>
                  <a:schemeClr val="accent2"/>
                </a:solidFill>
              </a:rPr>
              <a:t>Видове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bg-BG" sz="800" cap="none" dirty="0" smtClean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Системи за управление на взаимоотношенията с клиентите (</a:t>
            </a:r>
            <a:r>
              <a:rPr lang="en-US" sz="2400" cap="none" dirty="0" smtClean="0"/>
              <a:t>CRM systems</a:t>
            </a:r>
            <a:r>
              <a:rPr lang="bg-BG" sz="2400" cap="none" dirty="0" smtClean="0"/>
              <a:t>– </a:t>
            </a:r>
            <a:r>
              <a:rPr lang="en-US" sz="2400" cap="none" dirty="0" smtClean="0"/>
              <a:t>customer relationship management systems</a:t>
            </a:r>
            <a:r>
              <a:rPr lang="bg-BG" sz="2400" cap="none" dirty="0" smtClean="0"/>
              <a:t>).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Системи за управление на веригите за доставки (</a:t>
            </a:r>
            <a:r>
              <a:rPr lang="en-US" sz="2400" cap="none" dirty="0" smtClean="0"/>
              <a:t>SCM systems</a:t>
            </a:r>
            <a:r>
              <a:rPr lang="bg-BG" sz="2400" cap="none" dirty="0" smtClean="0"/>
              <a:t>– </a:t>
            </a:r>
            <a:r>
              <a:rPr lang="en-US" sz="2400" cap="none" dirty="0" smtClean="0"/>
              <a:t>supply chain management systems</a:t>
            </a:r>
            <a:r>
              <a:rPr lang="bg-BG" sz="2400" cap="none" dirty="0" smtClean="0"/>
              <a:t>).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Системи за планиране на ресурсите в предприятието (</a:t>
            </a:r>
            <a:r>
              <a:rPr lang="en-US" sz="2400" cap="none" dirty="0" smtClean="0"/>
              <a:t>ERP systems</a:t>
            </a:r>
            <a:r>
              <a:rPr lang="ru-RU" sz="2400" cap="none" dirty="0" smtClean="0"/>
              <a:t> – </a:t>
            </a:r>
            <a:r>
              <a:rPr lang="en-US" sz="2400" cap="none" dirty="0" smtClean="0"/>
              <a:t>enterprise resource planning systems</a:t>
            </a:r>
            <a:r>
              <a:rPr lang="bg-BG" sz="2400" cap="none" dirty="0" smtClean="0"/>
              <a:t>).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88676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567881"/>
            <a:ext cx="7467600" cy="46805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CRM системи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100" cap="none" dirty="0" smtClean="0"/>
              <a:t>Подпомагат три основни бизнес задачи: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100" cap="none" dirty="0" smtClean="0"/>
              <a:t>Автоматизация на корпоративния маркетинг - осигурява се информация за бизнес средата (конкуренти, тенденции на пазара).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100" cap="none" dirty="0" smtClean="0"/>
              <a:t>Автоматизация на продажбите – съхраняват се предпочитанията на потребителите, навиците за пазаруване, демографски данни, а също така и производителността на персонала, отговорен за продажбите.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100" cap="none" dirty="0" smtClean="0"/>
              <a:t>Потребителско обслужване и поддръжка - автоматизира се обслужването на клиентите като се приемат техните специфични заявки, оплаквания, рекламации и др.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36191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67600" cy="1008112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862" y="1700808"/>
            <a:ext cx="8147248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cap="none" dirty="0" smtClean="0">
                <a:solidFill>
                  <a:srgbClr val="002060"/>
                </a:solidFill>
              </a:rPr>
              <a:t>CRM системи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100" cap="none" dirty="0" smtClean="0"/>
              <a:t>Съхраняват профила на всеки клиент и предоставят: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100" cap="none" dirty="0" smtClean="0"/>
              <a:t>обобщена информация за него;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100" cap="none" dirty="0" smtClean="0"/>
              <a:t>общ календар на задачите, ориентиран към събития, свързани с клиентите;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100" cap="none" dirty="0" smtClean="0"/>
              <a:t>структурирани автоматични работни потоци, водещи специалистите през предварително определени стъпки в процеса на продажба и след-продажбен сервиз;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100" cap="none" dirty="0" smtClean="0"/>
              <a:t>възможности за управление на бюджети и маркетингови кампании;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sz="2100" cap="none" dirty="0" smtClean="0"/>
              <a:t>средства за анализ на ефективността на маркетинга, продажбите и поддръжката на клиентите.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1547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3" y="1157942"/>
            <a:ext cx="3635627" cy="509045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bg-BG" cap="none" dirty="0" smtClean="0">
                <a:solidFill>
                  <a:schemeClr val="accent2"/>
                </a:solidFill>
              </a:rPr>
              <a:t>Логически компоненти на CRM приложение</a:t>
            </a:r>
            <a:endParaRPr lang="bg-BG" cap="none" dirty="0" smtClean="0"/>
          </a:p>
          <a:p>
            <a:pPr lvl="0"/>
            <a:r>
              <a:rPr lang="bg-BG" cap="none" dirty="0" smtClean="0"/>
              <a:t>оперативен модул - автоматизира основните бизнес процеси (маркетинг, продажби, услуги);</a:t>
            </a:r>
          </a:p>
          <a:p>
            <a:pPr lvl="0"/>
            <a:r>
              <a:rPr lang="bg-BG" cap="none" dirty="0" smtClean="0"/>
              <a:t>аналитичен модул - анализира потребителското поведение;</a:t>
            </a:r>
          </a:p>
          <a:p>
            <a:pPr lvl="0"/>
            <a:r>
              <a:rPr lang="bg-BG" cap="none" dirty="0" smtClean="0"/>
              <a:t>комуникационен модул - осигурява връзката с потребителя чрез различни канали: телефон, e-</a:t>
            </a:r>
            <a:r>
              <a:rPr lang="bg-BG" cap="none" dirty="0" err="1" smtClean="0"/>
              <a:t>mail</a:t>
            </a:r>
            <a:r>
              <a:rPr lang="bg-BG" cap="none" dirty="0" smtClean="0"/>
              <a:t>, факс, уеб сайт и др.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479186" y="1268857"/>
            <a:ext cx="2851919" cy="28519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84" y="6170461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28</a:t>
            </a:fld>
            <a:endParaRPr lang="bg-BG" altLang="bg-BG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87824" y="2420888"/>
            <a:ext cx="129614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88" y="4159514"/>
            <a:ext cx="3303338" cy="21276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563888" y="5085184"/>
            <a:ext cx="86409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107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58723"/>
            <a:ext cx="7467600" cy="986515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0531" y="1412776"/>
            <a:ext cx="7467600" cy="5205192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dirty="0" smtClean="0">
                <a:solidFill>
                  <a:srgbClr val="002060"/>
                </a:solidFill>
              </a:rPr>
              <a:t>Функционалности на софтуера от тип </a:t>
            </a:r>
            <a:r>
              <a:rPr lang="en-US" altLang="bg-BG" dirty="0" smtClean="0">
                <a:solidFill>
                  <a:srgbClr val="002060"/>
                </a:solidFill>
              </a:rPr>
              <a:t>CRM </a:t>
            </a:r>
            <a:r>
              <a:rPr lang="bg-BG" altLang="bg-BG" dirty="0">
                <a:solidFill>
                  <a:srgbClr val="002060"/>
                </a:solidFill>
              </a:rPr>
              <a:t>системи 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C00000"/>
                </a:solidFill>
              </a:rPr>
              <a:t> </a:t>
            </a:r>
            <a:endParaRPr lang="bg-BG" altLang="bg-BG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29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98610"/>
            <a:ext cx="4841031" cy="432767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96214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01" y="476672"/>
            <a:ext cx="7859216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kumimoji="0" lang="bg-BG" altLang="bg-BG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Бизнес процеси и функционални области</a:t>
            </a:r>
            <a:endParaRPr lang="bg-BG" sz="1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6809" y="1556792"/>
            <a:ext cx="7467600" cy="410340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i="1" cap="none" dirty="0" smtClean="0">
                <a:solidFill>
                  <a:schemeClr val="accent1"/>
                </a:solidFill>
              </a:rPr>
              <a:t>Бизнес процес</a:t>
            </a:r>
            <a:r>
              <a:rPr lang="ru-RU" cap="none" dirty="0" smtClean="0">
                <a:solidFill>
                  <a:schemeClr val="accent1"/>
                </a:solidFill>
              </a:rPr>
              <a:t> </a:t>
            </a:r>
            <a:r>
              <a:rPr lang="en-US" cap="none" dirty="0" smtClean="0"/>
              <a:t>- </a:t>
            </a:r>
            <a:r>
              <a:rPr lang="bg-BG" cap="none" dirty="0" smtClean="0"/>
              <a:t>съвкупност от свързани помежду си стъпки или дейности, в рамките на които хората използват информация и други ресурси, за да създават стойност за външни и вътрешни клиенти. </a:t>
            </a:r>
            <a:endParaRPr lang="en-US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Структурата на всяка организация  отразява разделението на работната сила.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Специфичните бизнес дейности отговарят  на отделите на дадена фирма и представляват </a:t>
            </a:r>
            <a:r>
              <a:rPr lang="bg-BG" i="1" cap="none" dirty="0" smtClean="0">
                <a:solidFill>
                  <a:srgbClr val="0070C0"/>
                </a:solidFill>
              </a:rPr>
              <a:t>функционалните области </a:t>
            </a:r>
            <a:r>
              <a:rPr lang="bg-BG" cap="none" dirty="0" smtClean="0"/>
              <a:t>на бизнеса: производство, продажби, маркетинг, финанси, човешки ресурси.</a:t>
            </a:r>
            <a:endParaRPr lang="en-US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Различните типове бизнес се организират около тези функционални области.</a:t>
            </a:r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6124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58723"/>
            <a:ext cx="7467600" cy="986515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868" y="1552000"/>
            <a:ext cx="6567404" cy="4829328"/>
          </a:xfrm>
        </p:spPr>
        <p:txBody>
          <a:bodyPr/>
          <a:lstStyle/>
          <a:p>
            <a:pPr marL="0" indent="0" algn="ctr">
              <a:buNone/>
            </a:pPr>
            <a:r>
              <a:rPr lang="bg-BG" altLang="bg-BG" dirty="0" smtClean="0">
                <a:solidFill>
                  <a:srgbClr val="C00000"/>
                </a:solidFill>
              </a:rPr>
              <a:t> </a:t>
            </a:r>
            <a:endParaRPr lang="bg-BG" altLang="bg-BG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30</a:t>
            </a:fld>
            <a:endParaRPr lang="bg-BG" alt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4333"/>
            <a:ext cx="4559647" cy="455964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5370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39" y="582602"/>
            <a:ext cx="7467600" cy="86409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6835" y="1446698"/>
            <a:ext cx="7787208" cy="45025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g-BG" sz="3800" cap="none" dirty="0" smtClean="0">
                <a:solidFill>
                  <a:srgbClr val="002060"/>
                </a:solidFill>
              </a:rPr>
              <a:t>Функционални предимства на CRM системите 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Избягва се т.нар. „крос маркетинг“ – ситуация когато с един и същ клиент работят няколко служителя и при която, вероятността той да бъде загубен е по-висока. 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Данните за клиентите са достъпни за всеки и престават да бъдат “собственост” на отделен мениджър.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Намалява се рискът от загуба на контакти, в случай че дадена личност напусне компанията. 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Създава се оптимална среда за работата на мениджърите, защото те разполагат с информация за ефективността на работа с всеки клиент. 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CRM системите оптимизират оперативните бизнес процеси, свързани с продажбите чрез: достъп до информация и активно участие на клиента в предложения за нови инициативи.</a:t>
            </a:r>
          </a:p>
          <a:p>
            <a:pPr>
              <a:spcBef>
                <a:spcPts val="0"/>
              </a:spcBef>
            </a:pPr>
            <a:r>
              <a:rPr lang="bg-BG" sz="2900" cap="none" dirty="0" smtClean="0"/>
              <a:t>CRM системите позволяват открояването на най -печелившите продукти и услуги.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98060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13" y="597734"/>
            <a:ext cx="7467600" cy="86409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7715200" cy="475252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Концепцията за </a:t>
            </a:r>
            <a:r>
              <a:rPr lang="en-US" sz="2400" cap="none" dirty="0" smtClean="0"/>
              <a:t>CRM </a:t>
            </a:r>
            <a:r>
              <a:rPr lang="bg-BG" sz="2400" cap="none" dirty="0" smtClean="0"/>
              <a:t>е нов начин да се прави бизнес с използване на съвременни технологии.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Софтуерни решения: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Oracle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Sap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Siebel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systems</a:t>
            </a:r>
            <a:r>
              <a:rPr lang="bg-BG" sz="2400" cap="none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BAA</a:t>
            </a:r>
            <a:r>
              <a:rPr lang="en-US" sz="2400" cap="none" dirty="0" smtClean="0"/>
              <a:t>N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Interact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corporation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Onyx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enterprise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Pivodal</a:t>
            </a:r>
            <a:endParaRPr 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err="1" smtClean="0"/>
              <a:t>Peoplesoft</a:t>
            </a:r>
            <a:r>
              <a:rPr lang="bg-BG" sz="2400" cap="none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SAS и други. 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2967" y="6081785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260266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63201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418714"/>
            <a:ext cx="7787208" cy="45170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SCM</a:t>
            </a:r>
            <a:r>
              <a:rPr lang="bg-BG" sz="3200" dirty="0" smtClean="0">
                <a:solidFill>
                  <a:srgbClr val="002060"/>
                </a:solidFill>
              </a:rPr>
              <a:t>  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Дефиниция: </a:t>
            </a:r>
            <a:r>
              <a:rPr lang="bg-BG" sz="2400" cap="none" dirty="0" smtClean="0">
                <a:solidFill>
                  <a:srgbClr val="C00000"/>
                </a:solidFill>
              </a:rPr>
              <a:t>верига за доставка </a:t>
            </a:r>
            <a:r>
              <a:rPr lang="bg-BG" sz="2400" cap="none" dirty="0" smtClean="0"/>
              <a:t>(</a:t>
            </a:r>
            <a:r>
              <a:rPr lang="bg-BG" sz="2400" cap="none" dirty="0" err="1" smtClean="0"/>
              <a:t>supply</a:t>
            </a:r>
            <a:r>
              <a:rPr lang="bg-BG" sz="2400" cap="none" dirty="0" smtClean="0"/>
              <a:t> </a:t>
            </a:r>
            <a:r>
              <a:rPr lang="bg-BG" sz="2400" cap="none" dirty="0" err="1" smtClean="0"/>
              <a:t>chain</a:t>
            </a:r>
            <a:r>
              <a:rPr lang="bg-BG" sz="2400" cap="none" dirty="0" smtClean="0"/>
              <a:t>) - съвкупността от съоръжения, които набавят материали, трансформират тези материали в стоки и ги разпространяват на потребителите. </a:t>
            </a:r>
            <a:endParaRPr lang="en-US" sz="2400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Веригата за доставка обединява логистичните изисквания на доставчик, дистрибутор и клиент в един процес, с което се намаляват разходи, време и цени за складиране. </a:t>
            </a:r>
            <a:endParaRPr lang="en-US" sz="2400" cap="none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Независимо от това дали фирмата е производител или се занимава с търговия на дребно, нейната верига за доставка трябва да осигури надеждно и евтино придобиване на необработени материали и компоненти.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26275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67600" cy="95221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3358" y="1309655"/>
            <a:ext cx="7467600" cy="4759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02060"/>
                </a:solidFill>
              </a:rPr>
              <a:t>SCM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100" cap="none" dirty="0" smtClean="0"/>
              <a:t>Управление на верига за доставки - стратегия за реализиране на верига за доставки чрез интегриране дейността на маркетингови, дистрибуторски, производствени и търговски организации.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100" cap="none" dirty="0" smtClean="0"/>
              <a:t>Цел: оптимизиране на  дейността “доставка” с оглед ефикасното задоволяване на потребителските изисквания и намаляване на запасите от стоки.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100" cap="none" dirty="0" smtClean="0"/>
              <a:t>Той обхваща управление на материали, информация и парични средства по веригата “доставчик – производител – търговец на едро – търговец на дребно – клиент”.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100" cap="none" dirty="0" smtClean="0"/>
              <a:t>Процесът “управление на верига за доставки” се състои от три основни потока: изделия, информация, парични </a:t>
            </a:r>
            <a:r>
              <a:rPr lang="ru-RU" sz="2100" cap="none" dirty="0" smtClean="0"/>
              <a:t>средства. </a:t>
            </a:r>
            <a:endParaRPr lang="bg-BG" sz="2100" cap="none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1618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15" y="566078"/>
            <a:ext cx="7467600" cy="91870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854907" cy="4891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S</a:t>
            </a:r>
            <a:r>
              <a:rPr lang="bg-BG" sz="2400" dirty="0">
                <a:solidFill>
                  <a:schemeClr val="accent2"/>
                </a:solidFill>
              </a:rPr>
              <a:t>CM </a:t>
            </a:r>
            <a:r>
              <a:rPr lang="bg-BG" sz="2400" cap="none" dirty="0" smtClean="0">
                <a:solidFill>
                  <a:schemeClr val="accent2"/>
                </a:solidFill>
              </a:rPr>
              <a:t>системи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Интегрирани организационни приложения, които използват информационни технологии за управление на връзките между основни за дадена организация бизнес процеси и бизнес процесите на нейните доставчици, клиенти и партньори.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Първоначално като софтуер са разработени два типа независими системи: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за снабдяване (</a:t>
            </a:r>
            <a:r>
              <a:rPr lang="en-US" sz="2000" cap="none" dirty="0" smtClean="0"/>
              <a:t>supply chain systems</a:t>
            </a:r>
            <a:r>
              <a:rPr lang="bg-BG" sz="2000" cap="none" dirty="0" smtClean="0"/>
              <a:t>) - отчитат наличните запаси от стоки, кога ще пристигнат поръчаните материали, какви материали са нужди предвид производствения график и прогнозите за продажби;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за планиране на материали (</a:t>
            </a:r>
            <a:r>
              <a:rPr lang="bg-BG" sz="2000" cap="none" dirty="0" err="1" smtClean="0"/>
              <a:t>material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requirements</a:t>
            </a:r>
            <a:r>
              <a:rPr lang="bg-BG" sz="2000" cap="none" dirty="0" smtClean="0"/>
              <a:t> </a:t>
            </a:r>
            <a:r>
              <a:rPr lang="bg-BG" sz="2000" cap="none" dirty="0" err="1" smtClean="0"/>
              <a:t>planning</a:t>
            </a:r>
            <a:r>
              <a:rPr lang="bg-BG" sz="2000" cap="none" dirty="0" smtClean="0"/>
              <a:t> </a:t>
            </a:r>
            <a:r>
              <a:rPr lang="en-US" sz="2000" cap="none" dirty="0" smtClean="0"/>
              <a:t>systems</a:t>
            </a:r>
            <a:r>
              <a:rPr lang="bg-BG" sz="2000" cap="none" dirty="0" smtClean="0"/>
              <a:t>)-  обединяват дейностите по закупуване и производство.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21501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94096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7446" y="1514569"/>
            <a:ext cx="7931224" cy="4368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bg-BG" sz="2400" dirty="0">
                <a:solidFill>
                  <a:srgbClr val="002060"/>
                </a:solidFill>
              </a:rPr>
              <a:t>CM </a:t>
            </a:r>
            <a:r>
              <a:rPr lang="bg-BG" sz="24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sz="2200" cap="none" dirty="0" smtClean="0"/>
              <a:t>Развитието на информационните технологии прави възможен електронния обмен на данни – в случая поръчки за покупка и фактури – между информационните системи на отделните фирми.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sz="2200" cap="none" dirty="0" smtClean="0">
                <a:solidFill>
                  <a:prstClr val="black"/>
                </a:solidFill>
              </a:rPr>
              <a:t>Съвременните системи за управление на вериги за доставки осъществяват не само автоматично предаване на данните, но и координиране на дейностите, което спомага за повишаване ефективността.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sz="2200" cap="none" dirty="0" smtClean="0">
                <a:solidFill>
                  <a:prstClr val="black"/>
                </a:solidFill>
              </a:rPr>
              <a:t>Технологично те се изграждат чрез специализиран софтуер, интранет и екстранет.</a:t>
            </a:r>
            <a:endParaRPr lang="bg-BG" sz="2200" cap="none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93305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163" y="128632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4827" y="908720"/>
            <a:ext cx="8424936" cy="5040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</a:rPr>
              <a:t>S</a:t>
            </a:r>
            <a:r>
              <a:rPr lang="bg-BG" sz="1800" dirty="0">
                <a:solidFill>
                  <a:srgbClr val="002060"/>
                </a:solidFill>
              </a:rPr>
              <a:t>CM </a:t>
            </a:r>
            <a:r>
              <a:rPr lang="bg-BG" sz="18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6"/>
            </a:pPr>
            <a:r>
              <a:rPr lang="bg-BG" sz="1700" cap="none" dirty="0" smtClean="0"/>
              <a:t>Възможности: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вземане на решение кога и как да се произведе дадена стока, остави на склад и извози;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бързо прехвърляне на поръчките;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проследяване състоянието на поръчките;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проверка на складовите наличности;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проследяване изпращането на стоките;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планиране на продукцията съобразно потребителските заявки;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осигуряване спецификация на стоките;</a:t>
            </a:r>
          </a:p>
          <a:p>
            <a:pPr lvl="1">
              <a:spcBef>
                <a:spcPts val="0"/>
              </a:spcBef>
            </a:pPr>
            <a:r>
              <a:rPr lang="bg-BG" sz="1700" cap="none" dirty="0" smtClean="0"/>
              <a:t>споделяне на информация за рекламираните стоки и нивото на дефектните такива.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7"/>
            </a:pPr>
            <a:r>
              <a:rPr lang="bg-BG" sz="1700" cap="none" dirty="0" smtClean="0"/>
              <a:t>Софтуерът от тип </a:t>
            </a:r>
            <a:r>
              <a:rPr lang="en-US" sz="1700" cap="none" dirty="0" smtClean="0"/>
              <a:t>SCM</a:t>
            </a:r>
            <a:r>
              <a:rPr lang="bg-BG" sz="1700" cap="none" dirty="0" smtClean="0"/>
              <a:t> се състои от два типа приложения, отговарящи за двете основни функции – планиране и</a:t>
            </a:r>
            <a:r>
              <a:rPr lang="ru-RU" sz="1700" cap="none" dirty="0" smtClean="0"/>
              <a:t> изпълнение.</a:t>
            </a:r>
            <a:r>
              <a:rPr lang="bg-BG" sz="1700" cap="none" dirty="0" smtClean="0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7"/>
            </a:pPr>
            <a:r>
              <a:rPr lang="bg-BG" sz="1700" cap="none" dirty="0" smtClean="0"/>
              <a:t>Съществува голямо разнообразие от продукти, предназначени за производствени предприятия и компании, доставящи услуги във всички</a:t>
            </a:r>
            <a:r>
              <a:rPr lang="ru-RU" sz="1700" cap="none" dirty="0" smtClean="0"/>
              <a:t> промишлени отрасли.</a:t>
            </a:r>
            <a:endParaRPr lang="bg-BG" sz="1700" cap="none" dirty="0" smtClean="0"/>
          </a:p>
          <a:p>
            <a:pPr>
              <a:spcBef>
                <a:spcPts val="0"/>
              </a:spcBef>
            </a:pPr>
            <a:endParaRPr lang="bg-BG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7985" y="6165304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5576" y="6086694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4080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01" y="585898"/>
            <a:ext cx="7467600" cy="986515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6028" y="1502457"/>
            <a:ext cx="6891847" cy="45286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bg-BG" dirty="0">
                <a:solidFill>
                  <a:srgbClr val="002060"/>
                </a:solidFill>
              </a:rPr>
              <a:t>CM </a:t>
            </a:r>
            <a:r>
              <a:rPr lang="bg-BG" cap="none" dirty="0" smtClean="0">
                <a:solidFill>
                  <a:srgbClr val="002060"/>
                </a:solidFill>
              </a:rPr>
              <a:t>система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C00000"/>
                </a:solidFill>
              </a:rPr>
              <a:t> </a:t>
            </a:r>
            <a:endParaRPr lang="bg-BG" altLang="bg-BG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38</a:t>
            </a:fld>
            <a:endParaRPr lang="bg-BG" alt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52" y="2063564"/>
            <a:ext cx="6163501" cy="381971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79064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67600" cy="1008112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484783"/>
            <a:ext cx="7787208" cy="496855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400" dirty="0">
                <a:solidFill>
                  <a:srgbClr val="002060"/>
                </a:solidFill>
              </a:rPr>
              <a:t>ERP</a:t>
            </a:r>
            <a:r>
              <a:rPr lang="ru-RU" sz="7400" dirty="0">
                <a:solidFill>
                  <a:srgbClr val="002060"/>
                </a:solidFill>
              </a:rPr>
              <a:t> </a:t>
            </a:r>
            <a:r>
              <a:rPr lang="bg-BG" sz="74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bg-BG" sz="5500" cap="none" dirty="0" smtClean="0"/>
              <a:t>Системите за планиране на ресурси представляват съвкупност от софтуерни модули, които автоматизират основните вътрешни бизнес процеси на дадена организация – производство, логистика, счетоводство, финанси, маркетинг, доставки и продажби, управление на складовите наличности и на човешките ресурси.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bg-BG" sz="5500" cap="none" dirty="0" smtClean="0"/>
              <a:t>Решенията от клас </a:t>
            </a:r>
            <a:r>
              <a:rPr lang="bg-BG" sz="5500" cap="none" dirty="0" smtClean="0"/>
              <a:t>ERP </a:t>
            </a:r>
            <a:r>
              <a:rPr lang="bg-BG" sz="5500" cap="none" dirty="0" smtClean="0"/>
              <a:t>обединяват всички данни и бизнес процеси в единно информационно пространство, осигуряват съгласуваност между тях и обмен на данни с филиали, и други точки на продажбите.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bg-BG" sz="5500" cap="none" dirty="0" smtClean="0"/>
              <a:t> По този начин се осъществява централизиран контрол върху голяма част от бизнес процесите.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bg-BG" sz="5500" cap="none" dirty="0" smtClean="0"/>
              <a:t>Възможностите за единно планиране на ресурсите – материални, дълготрайни, времеви, човешки, финансови и др. както и контрол на изпълнението са основни отличителни черти на всяка ERP система, чиято </a:t>
            </a:r>
            <a:r>
              <a:rPr lang="bg-BG" sz="5500" cap="none" dirty="0" smtClean="0">
                <a:solidFill>
                  <a:srgbClr val="C00000"/>
                </a:solidFill>
              </a:rPr>
              <a:t>основна цел е цялостното обслужване на дадена организация</a:t>
            </a:r>
            <a:r>
              <a:rPr lang="bg-BG" sz="5500" cap="none" dirty="0" smtClean="0"/>
              <a:t>. </a:t>
            </a:r>
            <a:endParaRPr lang="bg-BG" sz="55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4128" y="6088210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875" y="6165304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99363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02375"/>
            <a:ext cx="7467600" cy="108012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Бизнес процеси и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568952" cy="47636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2800" dirty="0" smtClean="0"/>
              <a:t> </a:t>
            </a:r>
            <a:r>
              <a:rPr lang="bg-BG" sz="2800" dirty="0" smtClean="0">
                <a:solidFill>
                  <a:srgbClr val="0070C0"/>
                </a:solidFill>
              </a:rPr>
              <a:t>Класификация на бизнес процесите</a:t>
            </a:r>
            <a:endParaRPr lang="bg-BG" sz="2800" dirty="0">
              <a:solidFill>
                <a:srgbClr val="0070C0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Бизнес процеси, свързани с определена функционална област: идентифициране на потенциални клиенти, плащане на данъци, производство на изделия …….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Бизнес процеси, свързани с няколко функционални области: създаване на план за координиране на бизнеса, приемане на поръчки от клиентите, създаване на нов продукт.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Бизнес процеси, характерни за всяка функционална област: анализ на данните, комуникация, мотивиране на персонала, планиране, 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400" cap="none" dirty="0" smtClean="0">
                <a:solidFill>
                  <a:srgbClr val="FF0000"/>
                </a:solidFill>
              </a:rPr>
              <a:t>И трите вида процеси съществено използват информационни технологии. </a:t>
            </a:r>
          </a:p>
          <a:p>
            <a:pPr>
              <a:spcBef>
                <a:spcPts val="0"/>
              </a:spcBef>
            </a:pPr>
            <a:endParaRPr lang="bg-BG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34700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33" y="548680"/>
            <a:ext cx="7467600" cy="986515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909" y="1522343"/>
            <a:ext cx="7467600" cy="4629128"/>
          </a:xfrm>
        </p:spPr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ERP</a:t>
            </a:r>
            <a:r>
              <a:rPr lang="ru-RU" dirty="0" smtClean="0">
                <a:solidFill>
                  <a:srgbClr val="7598D9"/>
                </a:solidFill>
              </a:rPr>
              <a:t> </a:t>
            </a:r>
            <a:r>
              <a:rPr lang="bg-BG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C00000"/>
                </a:solidFill>
              </a:rPr>
              <a:t> </a:t>
            </a:r>
            <a:endParaRPr lang="bg-BG" altLang="bg-BG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40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77997"/>
            <a:ext cx="4638455" cy="38585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9262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07168"/>
            <a:ext cx="7467600" cy="868958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4165" y="1340768"/>
            <a:ext cx="7848872" cy="460851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FE8637"/>
              </a:buClr>
              <a:buNone/>
            </a:pPr>
            <a:r>
              <a:rPr lang="en-US" sz="2600" dirty="0">
                <a:solidFill>
                  <a:srgbClr val="002060"/>
                </a:solidFill>
              </a:rPr>
              <a:t>ERP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bg-BG" sz="26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Терминът ERP е въведен от изследователската компания </a:t>
            </a:r>
            <a:r>
              <a:rPr lang="bg-BG" cap="none" dirty="0" err="1" smtClean="0"/>
              <a:t>Gartner</a:t>
            </a:r>
            <a:r>
              <a:rPr lang="bg-BG" cap="none" dirty="0" smtClean="0"/>
              <a:t> през 1990 г.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Предлагат се интегрирани решения за управление на всякакви ресурси и бизнес процеси – от планирането до изпълнението.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cap="none" dirty="0" smtClean="0"/>
              <a:t>ERP </a:t>
            </a:r>
            <a:r>
              <a:rPr lang="bg-BG" cap="none" dirty="0" smtClean="0"/>
              <a:t>системите подпомагат компаниите да проследяват потоците от стоки и услуги, опростяват процесите, свързани с различни типове събития – например подготовката на фактура след извършване на доставка или поръчка на материали след изчерпване на наличните количества.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На преден план се извежда ефективността на бизнес операциите, която е от важно значение за предприятия от различни сектори. </a:t>
            </a:r>
          </a:p>
          <a:p>
            <a:pPr>
              <a:spcBef>
                <a:spcPts val="0"/>
              </a:spcBef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17001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29" y="620688"/>
            <a:ext cx="7385248" cy="936104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819" y="1411818"/>
            <a:ext cx="7776864" cy="483054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en-US" sz="2600" dirty="0">
                <a:solidFill>
                  <a:srgbClr val="002060"/>
                </a:solidFill>
              </a:rPr>
              <a:t>ERP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bg-BG" sz="26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bg-BG" cap="none" dirty="0" smtClean="0"/>
              <a:t>Няма стандарт за ERP системи и липсва утвърдено множество от критерии, на които да съответства софтуер от този клас.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bg-BG" cap="none" dirty="0" smtClean="0"/>
              <a:t>ERP система = на “интегрирана система за управление”, независимо колко са обхванатите бизнес процеси и в каква дълбочина са реализирани.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bg-BG" cap="none" dirty="0" smtClean="0"/>
              <a:t>Затова когато дадена организация избира технологично решение, често в една и съща група се поставят системи, различаващи се коренно от гледна точка на техните възможности, цена и сложност на внедряване.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bg-BG" cap="none" dirty="0" smtClean="0"/>
              <a:t>Към внедряването на системи за управление на връзките с клиентите (CRM) и на веригите за доставки (SCM) се пристъпва едва след внедряване на ERP.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9483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15826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7467600" cy="4254476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ERP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bg-BG" sz="2400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cap="none" dirty="0" smtClean="0"/>
              <a:t>Внедряването на </a:t>
            </a:r>
            <a:r>
              <a:rPr lang="en-US" cap="none" dirty="0" smtClean="0"/>
              <a:t>ERP</a:t>
            </a:r>
            <a:r>
              <a:rPr lang="bg-BG" cap="none" dirty="0" smtClean="0"/>
              <a:t> система изисква сериозно преструктуриране на бизнес моделите и пълно описание на информационните потоци - отнема много време.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cap="none" dirty="0" smtClean="0"/>
              <a:t>Защо се внедряват ERP системите?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минимизиране на оперативните и административните разходи;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оптимизиране  на бизнес процесите;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повишаване качеството на производството, дистрибуцията и обслужването на клиентите;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000" cap="none" dirty="0" smtClean="0"/>
              <a:t>осигуряване на допълнителни конкурентни предимства.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bg-BG" cap="none" dirty="0" smtClean="0"/>
              <a:t>Водещи технологични решения на ERP системи са: SAP AG, </a:t>
            </a:r>
            <a:r>
              <a:rPr lang="bg-BG" cap="none" dirty="0" err="1" smtClean="0"/>
              <a:t>Oracle</a:t>
            </a:r>
            <a:r>
              <a:rPr lang="bg-BG" cap="none" dirty="0" smtClean="0"/>
              <a:t>, </a:t>
            </a:r>
            <a:r>
              <a:rPr lang="bg-BG" cap="none" dirty="0" err="1" smtClean="0"/>
              <a:t>Peoplesoft</a:t>
            </a:r>
            <a:r>
              <a:rPr lang="bg-BG" cap="none" dirty="0" smtClean="0"/>
              <a:t> и BAAN.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68322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33" y="548680"/>
            <a:ext cx="7467600" cy="986515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Интегрирани организационни приложения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909" y="1522343"/>
            <a:ext cx="7467600" cy="4629128"/>
          </a:xfrm>
        </p:spPr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ERP</a:t>
            </a:r>
            <a:r>
              <a:rPr lang="ru-RU" dirty="0" smtClean="0">
                <a:solidFill>
                  <a:srgbClr val="7598D9"/>
                </a:solidFill>
              </a:rPr>
              <a:t> </a:t>
            </a:r>
            <a:r>
              <a:rPr lang="bg-BG" cap="none" dirty="0" smtClean="0">
                <a:solidFill>
                  <a:srgbClr val="002060"/>
                </a:solidFill>
              </a:rPr>
              <a:t>системи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C00000"/>
                </a:solidFill>
              </a:rPr>
              <a:t> </a:t>
            </a:r>
            <a:endParaRPr lang="bg-BG" altLang="bg-BG" dirty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44</a:t>
            </a:fld>
            <a:endParaRPr lang="bg-BG" altLang="bg-B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12" y="1448460"/>
            <a:ext cx="6397522" cy="443481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0285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56" y="532729"/>
            <a:ext cx="7467600" cy="1012974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Бизнес процеси и функционални 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676456" cy="45365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g-BG" sz="5900" cap="none" dirty="0" smtClean="0">
                <a:solidFill>
                  <a:srgbClr val="C00000"/>
                </a:solidFill>
              </a:rPr>
              <a:t>Примери на бизнес процеси по функционални области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bg-BG" sz="6000" cap="none" dirty="0" smtClean="0">
                <a:solidFill>
                  <a:schemeClr val="accent1"/>
                </a:solidFill>
              </a:rPr>
              <a:t>Инженеринг</a:t>
            </a:r>
            <a:r>
              <a:rPr lang="bg-BG" sz="6000" cap="none" dirty="0" smtClean="0"/>
              <a:t> – изследване на нови методи, определяне начините на производство, определяне как да се подобрят производствените процеси.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bg-BG" sz="6000" cap="none" dirty="0" smtClean="0">
                <a:solidFill>
                  <a:schemeClr val="accent1"/>
                </a:solidFill>
              </a:rPr>
              <a:t>Продажби и маркетинг </a:t>
            </a:r>
            <a:r>
              <a:rPr lang="bg-BG" sz="6000" cap="none" dirty="0" smtClean="0"/>
              <a:t>– идентифициране на потенциални клиенти, определяне на потребителските нужди, определяне на маркетинговите благоприятни възможности, реклама на продукта, продажби на продукти и услуги.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bg-BG" sz="6000" cap="none" dirty="0" smtClean="0">
                <a:solidFill>
                  <a:schemeClr val="accent1"/>
                </a:solidFill>
              </a:rPr>
              <a:t>Производство</a:t>
            </a:r>
            <a:r>
              <a:rPr lang="bg-BG" sz="6000" cap="none" dirty="0" smtClean="0"/>
              <a:t> – закупуване на материали, асемблиране или произвеждане на продукт, доставка на продукт, обслужване на продукта и поддържане на клиентите.</a:t>
            </a:r>
          </a:p>
          <a:p>
            <a:endParaRPr lang="bg-BG" sz="5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1929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67600" cy="114300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Бизнес процеси и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2534" y="1529992"/>
            <a:ext cx="8142690" cy="449129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200" cap="none" dirty="0" smtClean="0">
                <a:solidFill>
                  <a:schemeClr val="accent1"/>
                </a:solidFill>
              </a:rPr>
              <a:t>Счетоводство и финанси </a:t>
            </a:r>
            <a:r>
              <a:rPr lang="bg-BG" sz="2200" cap="none" dirty="0" smtClean="0"/>
              <a:t>– изпълнение на финансови транзакции, изготвяне на официални отчети, плащане на данъци, инвестиране на парични наличности, финансиране на операции, т.е. управление на финансовите активи и осчетоводяване на потока от разполагаеми средства.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sz="2200" cap="none" dirty="0" smtClean="0">
                <a:solidFill>
                  <a:schemeClr val="accent1"/>
                </a:solidFill>
              </a:rPr>
              <a:t>Човешки ресурси </a:t>
            </a:r>
            <a:r>
              <a:rPr lang="bg-BG" sz="2200" cap="none" dirty="0" smtClean="0"/>
              <a:t>– определяне на изисквания за наемане на работна сила, наемане на персонал, обучение на персонала, плащане на персонала, управление на дисциплинарни действия,</a:t>
            </a:r>
            <a:r>
              <a:rPr lang="ru-RU" sz="2200" cap="none" dirty="0" smtClean="0"/>
              <a:t> прекратяване на договори,</a:t>
            </a:r>
            <a:r>
              <a:rPr lang="bg-BG" sz="2200" cap="none" dirty="0" smtClean="0"/>
              <a:t> т.е. привличане, развиване и поддържане на работната сила.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8087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67600" cy="1084982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Бизнес процеси и функционални области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7467600" cy="44644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cap="none" dirty="0" smtClean="0">
                <a:solidFill>
                  <a:srgbClr val="0070C0"/>
                </a:solidFill>
              </a:rPr>
              <a:t>Дейности в бизнес процесите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bg-BG" sz="1000" cap="none" dirty="0" smtClean="0">
              <a:solidFill>
                <a:schemeClr val="accent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800" cap="none" dirty="0" smtClean="0"/>
              <a:t>Обработване на данни.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800" cap="none" dirty="0" smtClean="0"/>
              <a:t>Комуникации.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800" cap="none" dirty="0" smtClean="0"/>
              <a:t>Вземане на решения.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800" cap="none" dirty="0" smtClean="0"/>
              <a:t>Създаване на продукт или услуга.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800" cap="none" dirty="0" smtClean="0"/>
              <a:t>Предприемане на конкретни действия.</a:t>
            </a:r>
          </a:p>
          <a:p>
            <a:endParaRPr 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2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8096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29" y="476672"/>
            <a:ext cx="7571184" cy="1084982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1627" y="1700808"/>
            <a:ext cx="7946136" cy="4182468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Функциите на организацията се поддържат от: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800" cap="none" dirty="0" smtClean="0">
              <a:solidFill>
                <a:schemeClr val="accent1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Системи за производство –</a:t>
            </a:r>
            <a:r>
              <a:rPr lang="en-GB" altLang="bg-BG" sz="2400" cap="none" dirty="0" smtClean="0"/>
              <a:t> </a:t>
            </a:r>
            <a:r>
              <a:rPr lang="en-US" altLang="bg-BG" sz="2400" cap="none" dirty="0" smtClean="0"/>
              <a:t>manufacturing and production systems</a:t>
            </a:r>
            <a:r>
              <a:rPr lang="bg-BG" altLang="bg-BG" sz="2400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Маркетингови системи и системи за продажби </a:t>
            </a:r>
            <a:r>
              <a:rPr lang="ru-RU" altLang="bg-BG" sz="2400" cap="none" dirty="0" smtClean="0"/>
              <a:t>– </a:t>
            </a:r>
            <a:r>
              <a:rPr lang="en-US" altLang="bg-BG" sz="2400" cap="none" dirty="0" smtClean="0"/>
              <a:t>sales and marketing systems</a:t>
            </a:r>
            <a:r>
              <a:rPr lang="bg-BG" altLang="bg-BG" sz="2400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Финансови и счетоводни системи – </a:t>
            </a:r>
            <a:r>
              <a:rPr lang="en-US" altLang="bg-BG" sz="2400" cap="none" dirty="0" smtClean="0"/>
              <a:t>finance and accounting</a:t>
            </a:r>
            <a:r>
              <a:rPr lang="bg-BG" altLang="bg-BG" sz="2400" cap="none" dirty="0" smtClean="0"/>
              <a:t> </a:t>
            </a:r>
            <a:r>
              <a:rPr lang="en-US" altLang="bg-BG" sz="2400" cap="none" dirty="0" smtClean="0"/>
              <a:t>systems</a:t>
            </a:r>
            <a:r>
              <a:rPr lang="bg-BG" altLang="bg-BG" sz="2400" cap="none" dirty="0" smtClean="0"/>
              <a:t>.</a:t>
            </a:r>
            <a:r>
              <a:rPr lang="en-US" altLang="bg-BG" sz="2400" cap="none" dirty="0" smtClean="0"/>
              <a:t> </a:t>
            </a:r>
            <a:endParaRPr lang="bg-BG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Системи за управление на човешките ресурси – </a:t>
            </a:r>
            <a:r>
              <a:rPr lang="en-US" altLang="bg-BG" sz="2400" cap="none" dirty="0" smtClean="0"/>
              <a:t>human resource systems</a:t>
            </a:r>
            <a:r>
              <a:rPr lang="bg-BG" altLang="bg-BG" sz="2400" cap="none" dirty="0" smtClean="0"/>
              <a:t>.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7324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29" y="476672"/>
            <a:ext cx="7571184" cy="1084982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по функционални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области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1627" y="1700808"/>
            <a:ext cx="7946136" cy="4182468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bg-BG" sz="2400" cap="non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</a:t>
            </a:r>
            <a:r>
              <a:rPr lang="bg-BG" altLang="bg-BG" dirty="0" smtClean="0"/>
              <a:t>тема 2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9</a:t>
            </a:fld>
            <a:endParaRPr lang="bg-BG" alt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77976"/>
            <a:ext cx="5734050" cy="43053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32897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2746</Words>
  <Application>Microsoft Office PowerPoint</Application>
  <PresentationFormat>On-screen Show (4:3)</PresentationFormat>
  <Paragraphs>368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Narrow</vt:lpstr>
      <vt:lpstr>Century Schoolbook</vt:lpstr>
      <vt:lpstr>Tw Cen MT</vt:lpstr>
      <vt:lpstr>Droplet</vt:lpstr>
      <vt:lpstr>CITB709 Информационни системи    Тема 2: Класификация на информационните  системи по функционални области  </vt:lpstr>
      <vt:lpstr>Съдържание </vt:lpstr>
      <vt:lpstr>Бизнес процеси и функционални области</vt:lpstr>
      <vt:lpstr>Бизнес процеси и функционални области</vt:lpstr>
      <vt:lpstr>Бизнес процеси и функционални области</vt:lpstr>
      <vt:lpstr>Бизнес процеси и функционални области</vt:lpstr>
      <vt:lpstr>Бизнес процеси и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информационни системи по функционални области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  <vt:lpstr>Интегрирани организационни приложения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269</cp:revision>
  <dcterms:created xsi:type="dcterms:W3CDTF">2006-09-20T15:43:40Z</dcterms:created>
  <dcterms:modified xsi:type="dcterms:W3CDTF">2019-02-24T08:40:50Z</dcterms:modified>
</cp:coreProperties>
</file>