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7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93" d="100"/>
          <a:sy n="93" d="100"/>
        </p:scale>
        <p:origin x="2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38A0-0086-FBE7-24DA-C9250228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3C24D-0717-060E-107E-6AD4CAF4B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58C80-EFE3-CF9E-5075-694D9D53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CFD38-F33F-CF3A-8B7F-959B5B93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16FBE-ACF2-2ACF-53FB-FBB7D5F6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468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0867-F4B8-4A2D-4806-3ED10146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3CD28-5A9A-332A-E750-4F5387827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65F9C-4356-4968-0445-9A41817A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602DB-BF5C-4D31-34B6-25AE0D61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14EDA-6332-8FD5-55A1-5047AFB1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118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B7F06F-A447-5F4A-AB8B-02BD953FB9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AF739-1A5F-20BE-FB0A-5157A65A5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D94C-8205-23AA-AE42-5F259892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BF387-C3D3-16FB-07A7-2B070B9C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E852E-EA0A-574C-1C2A-95F8EBC3A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53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7E9E0-0885-2408-FD13-84F53838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C4193-CF56-D701-9F1A-DC0AA33FD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848E2-A438-D39C-0487-E7FD9BADC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9D060-1F67-771A-223E-573C33ED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575A-C448-4ABE-BB35-FD3975BA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5019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D2B32-1F1B-CBF9-B9BA-ABFFB6F29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B739D-4248-3787-28CD-8999B35D8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61CE4-2725-40B2-A85B-36FCDB9F8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06C03-36E6-65BC-7962-84D424FD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70D9E-43AB-FDE3-7A34-ECC65AE9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20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0A5F-8132-B8D8-42E2-ECD15CC3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9F6C2-B4E2-CEBD-8C55-443B44EF6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B2310-8DED-571C-09EE-60768FB02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91CB1-3B0B-8CAC-B87A-ABFC6EAE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A9A35-F470-7783-4911-F10D85F01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D89B6-7560-B312-B24E-3AA95898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835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C343-A337-7E68-DC73-94375BFD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B49A2-D2BA-E95A-E1EC-D5F448079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BE388-7460-3FC7-C70F-3DEF23F06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B6933-3B6B-CB86-24FD-61C3C3B60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EEA8F2-0EC4-63D9-106F-B8FFC67A0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1CD2F9-CDF4-ABFA-B8CF-9B2F6B8E5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5E15A-B989-55BD-614B-ADA5A9C1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A37BEB-5A75-126B-81F3-9182A9C1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1688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9187-EA4D-31D5-2AF4-690BF2AC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8EFF1C-E35E-D01A-0799-566EA5FB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B17E0-86EB-B8EE-03AB-36C93E5F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F5D54-38ED-D7B6-040B-4FAB650D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749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95FFF-1525-2759-2641-85CE65A1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140BA-60EC-1D4B-3A33-E5422B63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28349-DC1E-19DA-3B84-B7F36B1F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4041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51C4-442D-8FE3-5459-59018117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2287D-BB4B-A01C-1E10-DCFAFCC21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7B288-1D1F-9204-D029-863354A53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41B84-25DB-4FBD-8AEB-DBD3C0A5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DC6EE-D4FB-CD3F-20FE-93EEED8F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4F55F-CC88-5845-30B6-CC01590E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6463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C495-9F84-A38E-0EA9-2AAF8F88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45C29-0D65-6CE3-864C-97EEFC954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299D0-28B6-1F5F-02F2-0D18EF731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C9C36-4C89-B497-D469-3144F2E1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9FBCC-6368-B1EC-6CCE-BE79A7A80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8BB99-32A4-173A-B43B-002FD619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7305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606C1-3EC5-BFF2-4559-17A0BEB5D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FE047-BC11-E1C2-9179-E2E61BC37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6E011-0878-3E93-B63B-812330735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A41BC-EE25-4250-84E1-E3F2452D9328}" type="datetimeFigureOut">
              <a:rPr lang="bg-BG" smtClean="0"/>
              <a:t>12.12.2024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7C72A-AC8C-923C-DFC5-393FD1FE9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F2B88-E3C4-8598-9476-952F6ADCD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76692D-69C5-43EA-9591-AC7C84CD11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9504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npr.org/sections/ed/2014/10/24/357811146/curiosity-it-may-have-killed-the-cat-but-it-helps-us-learn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scientificamerican.com/article/where-imagination-lives-in-your-brain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E8TQBqWVV8?si=jOEujxb8syHnHf_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2835A-8CD0-454E-83DE-B235D2246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bg-BG" sz="4800" b="1" kern="100">
                <a:solidFill>
                  <a:srgbClr val="FFFFFF"/>
                </a:solidFill>
                <a:effectLst/>
                <a:latin typeface="ADYS Bold" panose="00000800000000000000" pitchFamily="2" charset="-52"/>
                <a:ea typeface="Aptos" panose="020B0004020202020204" pitchFamily="34" charset="0"/>
              </a:rPr>
              <a:t>Любопитство и въображение</a:t>
            </a:r>
            <a:endParaRPr lang="en-US" sz="4800">
              <a:solidFill>
                <a:srgbClr val="FFFFFF"/>
              </a:solidFill>
              <a:latin typeface="ADYS Bold" panose="00000800000000000000" pitchFamily="2" charset="-5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B630D-C887-F94C-BF81-C65A0F43D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bg-BG" dirty="0"/>
              <a:t>Преподавателско кафене</a:t>
            </a:r>
            <a:endParaRPr lang="bg-BG"/>
          </a:p>
          <a:p>
            <a:pPr algn="l"/>
            <a:r>
              <a:rPr lang="bg-BG" dirty="0"/>
              <a:t>12.Х</a:t>
            </a:r>
            <a:r>
              <a:rPr lang="en-US" dirty="0"/>
              <a:t>II.</a:t>
            </a:r>
            <a:r>
              <a:rPr lang="bg-BG" dirty="0"/>
              <a:t>2024 г. </a:t>
            </a:r>
            <a:endParaRPr lang="bg-BG"/>
          </a:p>
          <a:p>
            <a:pPr algn="l"/>
            <a:r>
              <a:rPr lang="bg-BG" dirty="0"/>
              <a:t>Гл. ас. д-р Христо Чукурлиев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6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5B767D-D2F4-D360-8D0D-382E5869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ign with text on it&#10;&#10;Description automatically generated">
            <a:extLst>
              <a:ext uri="{FF2B5EF4-FFF2-40B4-BE49-F238E27FC236}">
                <a16:creationId xmlns:a16="http://schemas.microsoft.com/office/drawing/2014/main" id="{1D0D58E4-9E1C-7546-29BF-173FFC41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B3302-3663-413B-DEE9-FC57FDC2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1600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D269388-5610-3E44-BB25-AC51A0F1E50B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12/12/2024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8BBD-035C-DECB-1A31-14601F9F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20AD80-7B76-0748-87BC-23DBE05348E2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4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12763-1EA1-D86C-03B8-B0AA10F1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bg-BG" sz="4000">
                <a:solidFill>
                  <a:srgbClr val="FFFFFF"/>
                </a:solidFill>
                <a:latin typeface="ADYS Bold" panose="00000800000000000000" pitchFamily="2" charset="-52"/>
              </a:rPr>
              <a:t>Две дефиниции, с които е добре да започнем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D3386-3C91-199D-894E-3A7220267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Любопитството е силно желание да научим или разберем нещо. </a:t>
            </a:r>
          </a:p>
          <a:p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Това е склонността да търсим нова информация, преживявания или разбирателство. </a:t>
            </a:r>
          </a:p>
          <a:p>
            <a:r>
              <a:rPr lang="bg-BG" sz="1400" kern="100" dirty="0">
                <a:latin typeface="ADYS" panose="00000500000000000000" pitchFamily="2" charset="-52"/>
                <a:ea typeface="Aptos" panose="020B0004020202020204" pitchFamily="34" charset="0"/>
              </a:rPr>
              <a:t>В</a:t>
            </a:r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родена черта, то кара индивидите да изследват неизвестни или непознати области, да задават въпроси и да проучват света около тях. </a:t>
            </a:r>
            <a:endParaRPr lang="bg-BG" sz="1400" kern="100" dirty="0">
              <a:latin typeface="ADYS" panose="00000500000000000000" pitchFamily="2" charset="-52"/>
              <a:ea typeface="Aptos" panose="020B0004020202020204" pitchFamily="34" charset="0"/>
            </a:endParaRPr>
          </a:p>
          <a:p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Счита се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за жизненоважен компонент на човешката психология, който допринася за когнитивното развитие, образователните постижения и иновациите. </a:t>
            </a:r>
          </a:p>
          <a:p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То е качество, което мотивира ученето и откритията във всички възрасти и култури.</a:t>
            </a:r>
          </a:p>
          <a:p>
            <a:endParaRPr lang="bg-BG" sz="1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2FBAA-C15E-B7FA-E46E-4289AD946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bg-BG" sz="1400" kern="100">
                <a:latin typeface="ADYS" panose="00000500000000000000" pitchFamily="2" charset="-52"/>
              </a:rPr>
              <a:t>Въображението е способността на ума да създава образи, идеи и концепции, които не са пряко наблюдавани или изживяни чрез сетивата.</a:t>
            </a:r>
          </a:p>
          <a:p>
            <a:r>
              <a:rPr lang="bg-BG" sz="1400" kern="100">
                <a:latin typeface="ADYS" panose="00000500000000000000" pitchFamily="2" charset="-52"/>
              </a:rPr>
              <a:t>Като когнитивна функция позволява на човека да мисли за алтернативни реалности, да си представя различни сценарии и да конструира нови идеи или произведения. </a:t>
            </a:r>
          </a:p>
          <a:p>
            <a:r>
              <a:rPr lang="bg-BG" sz="1400" kern="100">
                <a:latin typeface="ADYS" panose="00000500000000000000" pitchFamily="2" charset="-52"/>
              </a:rPr>
              <a:t>Въображението е ключово в художественото творчество, научните открития и решаването на проблеми. </a:t>
            </a:r>
          </a:p>
          <a:p>
            <a:r>
              <a:rPr lang="bg-BG" sz="1400" kern="100">
                <a:latin typeface="ADYS" panose="00000500000000000000" pitchFamily="2" charset="-52"/>
              </a:rPr>
              <a:t>То е основа за иновации и може да се разглежда като основен двигател за културното и технологичното развитие на човечеството.</a:t>
            </a:r>
          </a:p>
          <a:p>
            <a:endParaRPr lang="bg-BG" sz="14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413FE-8062-0DC6-297A-89428AEF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CCC4F84-1EA1-B14E-B53B-3DAAAB84E3C4}" type="datetime1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12/12/2024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1B10F-9158-B27C-22F6-489ED2AE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854" y="6356350"/>
            <a:ext cx="4059047" cy="365125"/>
          </a:xfrm>
        </p:spPr>
        <p:txBody>
          <a:bodyPr>
            <a:normAutofit/>
          </a:bodyPr>
          <a:lstStyle/>
          <a:p>
            <a:pPr algn="l"/>
            <a:r>
              <a:rPr lang="bg-BG" dirty="0"/>
              <a:t>Преподавателско кафене – 12.12.2024 г.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09346-116B-210B-A588-D2F82F160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366" y="6356350"/>
            <a:ext cx="2151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20AD80-7B76-0748-87BC-23DBE05348E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9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73DDF9D-E27C-4E23-A1E8-CA352535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" y="-10138"/>
            <a:ext cx="12192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wo people wearing virtual reality goggles&#10;&#10;Description automatically generated">
            <a:extLst>
              <a:ext uri="{FF2B5EF4-FFF2-40B4-BE49-F238E27FC236}">
                <a16:creationId xmlns:a16="http://schemas.microsoft.com/office/drawing/2014/main" id="{180648D3-2661-D92E-50EB-8EF4DFFF6A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02" r="-1" b="1529"/>
          <a:stretch/>
        </p:blipFill>
        <p:spPr>
          <a:xfrm>
            <a:off x="8331957" y="-10138"/>
            <a:ext cx="3860043" cy="34573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7AB3F-AD49-77D7-DCCC-68AD5F770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65" y="457201"/>
            <a:ext cx="3020560" cy="3588870"/>
          </a:xfrm>
        </p:spPr>
        <p:txBody>
          <a:bodyPr anchor="b">
            <a:normAutofit/>
          </a:bodyPr>
          <a:lstStyle/>
          <a:p>
            <a:pPr algn="r"/>
            <a:r>
              <a:rPr lang="bg-BG" sz="3100" b="1" kern="100">
                <a:solidFill>
                  <a:srgbClr val="FFFFFF"/>
                </a:solidFill>
                <a:effectLst/>
                <a:latin typeface="ADYS Bold" panose="00000800000000000000" pitchFamily="2" charset="-52"/>
                <a:ea typeface="Aptos" panose="020B0004020202020204" pitchFamily="34" charset="0"/>
              </a:rPr>
              <a:t>Силата на любопитството и въображението в образованието</a:t>
            </a:r>
            <a:endParaRPr lang="bg-BG" sz="3100">
              <a:solidFill>
                <a:srgbClr val="FFFFFF"/>
              </a:solidFill>
              <a:latin typeface="ADYS Bold" panose="00000800000000000000" pitchFamily="2" charset="-5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D83C2-D06D-2EDB-745A-1FBD872F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18342" y="2017433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C5E05-1CE6-9D41-E25D-15A4BE646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46" y="669363"/>
            <a:ext cx="3142472" cy="55342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bg-BG" sz="2000" b="1" i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Могат ли да се „тренират“ любопитството и въображението?</a:t>
            </a:r>
            <a:endParaRPr lang="bg-BG" sz="2000" b="1" i="1" kern="100" dirty="0">
              <a:latin typeface="ADYS" panose="00000500000000000000" pitchFamily="2" charset="-52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Любопитството и въображението не са просто черти, а основни умения. </a:t>
            </a:r>
          </a:p>
          <a:p>
            <a:pPr marL="0" indent="0">
              <a:buNone/>
            </a:pPr>
            <a:r>
              <a:rPr lang="bg-BG" sz="2000" kern="100" dirty="0">
                <a:latin typeface="ADYS" panose="00000500000000000000" pitchFamily="2" charset="-52"/>
                <a:ea typeface="Aptos" panose="020B0004020202020204" pitchFamily="34" charset="0"/>
              </a:rPr>
              <a:t>Ако сте съгласни с това, то тогава</a:t>
            </a: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те могат да се подхранват и развиват.</a:t>
            </a:r>
          </a:p>
          <a:p>
            <a:pPr marL="0" indent="0">
              <a:buNone/>
            </a:pPr>
            <a:r>
              <a:rPr lang="bg-BG" sz="2000" kern="100" dirty="0">
                <a:latin typeface="ADYS" panose="00000500000000000000" pitchFamily="2" charset="-52"/>
                <a:ea typeface="Aptos" panose="020B0004020202020204" pitchFamily="34" charset="0"/>
              </a:rPr>
              <a:t>В</a:t>
            </a: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ъв и чрез висшето образование СЪЩО. </a:t>
            </a:r>
          </a:p>
          <a:p>
            <a:endParaRPr lang="bg-BG" sz="2000" dirty="0"/>
          </a:p>
        </p:txBody>
      </p:sp>
      <p:pic>
        <p:nvPicPr>
          <p:cNvPr id="8" name="Picture 7" descr="A group of people in a street&#10;&#10;Description automatically generated">
            <a:extLst>
              <a:ext uri="{FF2B5EF4-FFF2-40B4-BE49-F238E27FC236}">
                <a16:creationId xmlns:a16="http://schemas.microsoft.com/office/drawing/2014/main" id="{537D0937-DF1F-B9FA-600E-0289C5291D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57" r="-1" b="-1"/>
          <a:stretch/>
        </p:blipFill>
        <p:spPr>
          <a:xfrm>
            <a:off x="8331957" y="3420897"/>
            <a:ext cx="3860043" cy="343710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822E4-9356-FA34-FB6A-0D3BFE60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55A2028-614B-4242-9434-955C26A5DA09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12/12/2024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7ACB4-D3C9-B82B-0D12-25BDC95F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20AD80-7B76-0748-87BC-23DBE05348E2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2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A15DC-85A7-A110-0D35-859099C6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bg-BG" sz="3400" b="1" kern="100">
                <a:solidFill>
                  <a:srgbClr val="FFFFFF"/>
                </a:solidFill>
                <a:effectLst/>
                <a:latin typeface="ADYS Bold" panose="00000800000000000000" pitchFamily="2" charset="-52"/>
                <a:ea typeface="Aptos" panose="020B0004020202020204" pitchFamily="34" charset="0"/>
              </a:rPr>
              <a:t>Състоянието на любопитството и въображението в съвременното образование</a:t>
            </a:r>
            <a:endParaRPr lang="bg-BG" sz="3400">
              <a:solidFill>
                <a:srgbClr val="FFFFFF"/>
              </a:solidFill>
              <a:latin typeface="ADYS Bold" panose="00000800000000000000" pitchFamily="2" charset="-5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6DCAA-9EE0-854F-1783-F2125BC9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F375C-886F-B597-136A-2F0266ACB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bg-BG" sz="1700" i="1" kern="100" dirty="0">
                <a:effectLst/>
                <a:latin typeface="ADYS" panose="00000500000000000000" pitchFamily="2" charset="-52"/>
                <a:ea typeface="Aptos" panose="020B0004020202020204" pitchFamily="34" charset="0"/>
                <a:cs typeface="Times New Roman" panose="02020603050405020304" pitchFamily="18" charset="0"/>
              </a:rPr>
              <a:t>„...Нямате фантазия да си представите, че има и други начини... малко думи, картини, образи, снимки, мемета, ако искаш... музика и звуци“ – </a:t>
            </a:r>
            <a:r>
              <a:rPr lang="bg-BG" sz="1700" kern="100" dirty="0">
                <a:effectLst/>
                <a:latin typeface="ADYS" panose="00000500000000000000" pitchFamily="2" charset="-52"/>
                <a:ea typeface="Aptos" panose="020B0004020202020204" pitchFamily="34" charset="0"/>
                <a:cs typeface="Times New Roman" panose="02020603050405020304" pitchFamily="18" charset="0"/>
              </a:rPr>
              <a:t>19 години, кандидат-студент.</a:t>
            </a:r>
          </a:p>
          <a:p>
            <a:pPr marL="0" indent="0">
              <a:buNone/>
            </a:pPr>
            <a:endParaRPr lang="bg-BG" sz="1700" kern="100" dirty="0">
              <a:latin typeface="ADYS" panose="00000500000000000000" pitchFamily="2" charset="-52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1700" kern="100" dirty="0">
                <a:effectLst/>
                <a:latin typeface="ADYS" panose="00000500000000000000" pitchFamily="2" charset="-52"/>
                <a:ea typeface="Aptos" panose="020B0004020202020204" pitchFamily="34" charset="0"/>
                <a:cs typeface="Times New Roman" panose="02020603050405020304" pitchFamily="18" charset="0"/>
              </a:rPr>
              <a:t>В своята книга „Дигитализация и образование: иновативност, креативност и интеркултурност“ Данаил Данов казва: </a:t>
            </a:r>
          </a:p>
          <a:p>
            <a:pPr marL="0" indent="0">
              <a:buNone/>
            </a:pPr>
            <a:r>
              <a:rPr lang="bg-BG" sz="1700" i="1" kern="100" dirty="0">
                <a:effectLst/>
                <a:latin typeface="ADYS" panose="00000500000000000000" pitchFamily="2" charset="-52"/>
                <a:ea typeface="Aptos" panose="020B0004020202020204" pitchFamily="34" charset="0"/>
                <a:cs typeface="Times New Roman" panose="02020603050405020304" pitchFamily="18" charset="0"/>
              </a:rPr>
              <a:t>„За съжаление обаче с натрупването на опит и с напредване на възрастта повечето хора губят творческото си чувство и сами престават да се определят като креативни. Една от причините за това вероятно се корени именно в преминаването им през стандартизираната учебна система на образованието, където често (и масово) се внушава убедеността, че за решаването на даден проблем има само един правилен отговор, предпоставен от учителя“. </a:t>
            </a:r>
            <a:endParaRPr lang="bg-BG" sz="1700" kern="100" dirty="0">
              <a:effectLst/>
              <a:latin typeface="ADYS" panose="00000500000000000000" pitchFamily="2" charset="-52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1700" kern="100" dirty="0">
                <a:effectLst/>
                <a:latin typeface="ADYS" panose="00000500000000000000" pitchFamily="2" charset="-52"/>
                <a:ea typeface="Aptos" panose="020B0004020202020204" pitchFamily="34" charset="0"/>
                <a:cs typeface="Times New Roman" panose="02020603050405020304" pitchFamily="18" charset="0"/>
              </a:rPr>
              <a:t>Данов, Д. </a:t>
            </a:r>
            <a:r>
              <a:rPr lang="bg-BG" sz="1700" i="1" kern="100" dirty="0">
                <a:effectLst/>
                <a:latin typeface="ADYS" panose="00000500000000000000" pitchFamily="2" charset="-52"/>
                <a:ea typeface="Aptos" panose="020B0004020202020204" pitchFamily="34" charset="0"/>
                <a:cs typeface="Times New Roman" panose="02020603050405020304" pitchFamily="18" charset="0"/>
              </a:rPr>
              <a:t>Дигитализация и образование: иновативност, креативност и интеркултурност</a:t>
            </a:r>
            <a:r>
              <a:rPr lang="bg-BG" sz="1700" kern="100" dirty="0">
                <a:effectLst/>
                <a:latin typeface="ADYS" panose="00000500000000000000" pitchFamily="2" charset="-52"/>
                <a:ea typeface="Aptos" panose="020B0004020202020204" pitchFamily="34" charset="0"/>
                <a:cs typeface="Times New Roman" panose="02020603050405020304" pitchFamily="18" charset="0"/>
              </a:rPr>
              <a:t>. София: УИ „Св. Климент Охридски“, 2020, с. 91.</a:t>
            </a:r>
          </a:p>
          <a:p>
            <a:endParaRPr lang="bg-BG" sz="17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612A1-6985-AF00-6BF6-55902244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55A2028-614B-4242-9434-955C26A5DA0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12/12/2024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369D1-6996-FF40-E243-AA066736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20AD80-7B76-0748-87BC-23DBE05348E2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5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218EE-1E3B-AE0F-AB12-1DF97FF71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bg-BG" sz="4000" dirty="0">
                <a:solidFill>
                  <a:srgbClr val="FFFFFF"/>
                </a:solidFill>
                <a:latin typeface="ADYS Bold" panose="00000800000000000000" pitchFamily="2" charset="-52"/>
              </a:rPr>
              <a:t>Какво се случва в НБУ?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1F855-8FE5-0B8E-CDAF-653B8DB4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10811-159E-7B5C-CF0B-FE1DF5EC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Проучванията и в НБУ показват значителна вариация в образователните форми и методи, но акцентът остава върху стандартизираните: лекция + презентация, курсова работа, тестове – всичко това ограничава любопитството и никак не провокира въображението. </a:t>
            </a:r>
          </a:p>
          <a:p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Въпреки че дигиталните инструменти са подобрили интерактивното обучение, тяхното непоследователно приложение често пропуска потенциала за пълно ангажиране на въображението.</a:t>
            </a:r>
          </a:p>
          <a:p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Повечето преподаватели познават и признават силата на любопитството, но се чувстват неподготвени или неподкрепени да го интегрират ефективно в класните стаи.</a:t>
            </a:r>
          </a:p>
          <a:p>
            <a:endParaRPr lang="bg-BG" sz="1400" dirty="0"/>
          </a:p>
        </p:txBody>
      </p:sp>
      <p:pic>
        <p:nvPicPr>
          <p:cNvPr id="8" name="Picture 7" descr="A child sitting at a desk with a book and a globe&#10;&#10;Description automatically generated">
            <a:extLst>
              <a:ext uri="{FF2B5EF4-FFF2-40B4-BE49-F238E27FC236}">
                <a16:creationId xmlns:a16="http://schemas.microsoft.com/office/drawing/2014/main" id="{C720BA87-3732-A6AB-3622-36671EEB2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502" y="1627051"/>
            <a:ext cx="3615776" cy="361577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55EFC-48DE-FB66-54C0-77072075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55A2028-614B-4242-9434-955C26A5DA0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12/12/2024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91831-AF04-D6AE-2154-0429ADDE9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20AD80-7B76-0748-87BC-23DBE05348E2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9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D3AB-C965-1527-92AE-E2302D2A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g-BG" sz="2400" b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Невронауката зад любопитството - мозъкът на любопитството: неврологичните ползи от това да бъдеш любознателен</a:t>
            </a:r>
            <a:br>
              <a:rPr lang="bg-BG" sz="2400" b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</a:br>
            <a:br>
              <a:rPr lang="bg-BG" sz="2400" b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</a:br>
            <a:r>
              <a:rPr lang="en-US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hlinkClick r:id="rId2"/>
              </a:rPr>
              <a:t>https://www.npr.org/sections/ed/2014/10/24/357811146/curiosity-it-may-have-killed-the-cat-but-it-helps-us-learn</a:t>
            </a:r>
            <a:br>
              <a:rPr lang="bg-BG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hlinkClick r:id="rId2"/>
              </a:rPr>
            </a:br>
            <a:endParaRPr lang="bg-BG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24730-5A4D-4A8E-7889-DCCD984F5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804" y="1828764"/>
            <a:ext cx="5181600" cy="18936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300" kern="100" dirty="0">
              <a:effectLst/>
              <a:latin typeface="ADYS" panose="00000500000000000000" pitchFamily="2" charset="-52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Джоланда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Блекуел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,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учител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по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природни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науки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в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гимназията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„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Оливър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Уендъл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Холмс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“ в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Дейвис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,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Калифорния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,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ангажира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учениците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си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от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осми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клас в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урок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по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физика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за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движението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, като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ги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кара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да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гледат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видеоклип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за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залез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в YouTube и да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обсъждат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какво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всъщност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се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движи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по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време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на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залез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–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насърчавайки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ги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да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изследва</a:t>
            </a:r>
            <a:r>
              <a:rPr lang="bg-BG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т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и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поставя</a:t>
            </a:r>
            <a:r>
              <a:rPr lang="bg-BG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т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въпрос</a:t>
            </a:r>
            <a:r>
              <a:rPr lang="bg-BG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и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bg-BG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за </a:t>
            </a:r>
            <a:r>
              <a:rPr lang="bg-BG" sz="2300" kern="100" dirty="0">
                <a:latin typeface="ADYS" panose="00000500000000000000" pitchFamily="2" charset="-52"/>
                <a:ea typeface="Aptos" panose="020B0004020202020204" pitchFamily="34" charset="0"/>
              </a:rPr>
              <a:t>този </a:t>
            </a:r>
            <a:r>
              <a:rPr lang="en-US" sz="23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феномен</a:t>
            </a:r>
            <a:r>
              <a:rPr lang="en-US" sz="23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.</a:t>
            </a:r>
            <a:endParaRPr lang="bg-BG" sz="2300" kern="100" dirty="0">
              <a:effectLst/>
              <a:latin typeface="ADYS" panose="00000500000000000000" pitchFamily="2" charset="-52"/>
              <a:ea typeface="Aptos" panose="020B0004020202020204" pitchFamily="34" charset="0"/>
            </a:endParaRPr>
          </a:p>
          <a:p>
            <a:endParaRPr lang="bg-B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B4DB4-A805-5DA0-0395-21F3FE1AB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155" y="3839948"/>
            <a:ext cx="5112249" cy="26529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100" kern="100" dirty="0" err="1">
                <a:latin typeface="ADYS" panose="00000500000000000000" pitchFamily="2" charset="-52"/>
              </a:rPr>
              <a:t>Подходът</a:t>
            </a:r>
            <a:r>
              <a:rPr lang="en-US" sz="2100" kern="100" dirty="0">
                <a:latin typeface="ADYS" panose="00000500000000000000" pitchFamily="2" charset="-52"/>
              </a:rPr>
              <a:t> на </a:t>
            </a:r>
            <a:r>
              <a:rPr lang="en-US" sz="2100" kern="100" dirty="0" err="1">
                <a:latin typeface="ADYS" panose="00000500000000000000" pitchFamily="2" charset="-52"/>
              </a:rPr>
              <a:t>Блекуел</a:t>
            </a:r>
            <a:r>
              <a:rPr lang="en-US" sz="2100" kern="100" dirty="0">
                <a:latin typeface="ADYS" panose="00000500000000000000" pitchFamily="2" charset="-52"/>
              </a:rPr>
              <a:t> показва, </a:t>
            </a:r>
            <a:r>
              <a:rPr lang="en-US" sz="2100" kern="100" dirty="0" err="1">
                <a:latin typeface="ADYS" panose="00000500000000000000" pitchFamily="2" charset="-52"/>
              </a:rPr>
              <a:t>че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когато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учениците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са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любопитни</a:t>
            </a:r>
            <a:r>
              <a:rPr lang="en-US" sz="2100" kern="100" dirty="0">
                <a:latin typeface="ADYS" panose="00000500000000000000" pitchFamily="2" charset="-52"/>
              </a:rPr>
              <a:t>, </a:t>
            </a:r>
            <a:r>
              <a:rPr lang="en-US" sz="2100" kern="100" dirty="0" err="1">
                <a:latin typeface="ADYS" panose="00000500000000000000" pitchFamily="2" charset="-52"/>
              </a:rPr>
              <a:t>те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са</a:t>
            </a:r>
            <a:r>
              <a:rPr lang="en-US" sz="2100" kern="100" dirty="0">
                <a:latin typeface="ADYS" panose="00000500000000000000" pitchFamily="2" charset="-52"/>
              </a:rPr>
              <a:t> по-</a:t>
            </a:r>
            <a:r>
              <a:rPr lang="en-US" sz="2100" kern="100" dirty="0" err="1">
                <a:latin typeface="ADYS" panose="00000500000000000000" pitchFamily="2" charset="-52"/>
              </a:rPr>
              <a:t>ангажирани</a:t>
            </a:r>
            <a:r>
              <a:rPr lang="en-US" sz="2100" kern="100" dirty="0">
                <a:latin typeface="ADYS" panose="00000500000000000000" pitchFamily="2" charset="-52"/>
              </a:rPr>
              <a:t> и </a:t>
            </a:r>
            <a:r>
              <a:rPr lang="en-US" sz="2100" kern="100" dirty="0" err="1">
                <a:latin typeface="ADYS" panose="00000500000000000000" pitchFamily="2" charset="-52"/>
              </a:rPr>
              <a:t>способни</a:t>
            </a:r>
            <a:r>
              <a:rPr lang="en-US" sz="2100" kern="100" dirty="0">
                <a:latin typeface="ADYS" panose="00000500000000000000" pitchFamily="2" charset="-52"/>
              </a:rPr>
              <a:t> на </a:t>
            </a:r>
            <a:r>
              <a:rPr lang="en-US" sz="2100" kern="100" dirty="0" err="1">
                <a:latin typeface="ADYS" panose="00000500000000000000" pitchFamily="2" charset="-52"/>
              </a:rPr>
              <a:t>задълбочено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учене</a:t>
            </a:r>
            <a:r>
              <a:rPr lang="en-US" sz="2100" kern="100" dirty="0">
                <a:latin typeface="ADYS" panose="00000500000000000000" pitchFamily="2" charset="-52"/>
              </a:rPr>
              <a:t>. </a:t>
            </a:r>
            <a:r>
              <a:rPr lang="en-US" sz="2100" kern="100" dirty="0" err="1">
                <a:latin typeface="ADYS" panose="00000500000000000000" pitchFamily="2" charset="-52"/>
              </a:rPr>
              <a:t>Чаран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Ранганат</a:t>
            </a:r>
            <a:r>
              <a:rPr lang="en-US" sz="2100" kern="100" dirty="0">
                <a:latin typeface="ADYS" panose="00000500000000000000" pitchFamily="2" charset="-52"/>
              </a:rPr>
              <a:t> и </a:t>
            </a:r>
            <a:r>
              <a:rPr lang="en-US" sz="2100" kern="100" dirty="0" err="1">
                <a:latin typeface="ADYS" panose="00000500000000000000" pitchFamily="2" charset="-52"/>
              </a:rPr>
              <a:t>неговия</a:t>
            </a:r>
            <a:r>
              <a:rPr lang="en-US" sz="2100" kern="100" dirty="0">
                <a:latin typeface="ADYS" panose="00000500000000000000" pitchFamily="2" charset="-52"/>
              </a:rPr>
              <a:t> екип от </a:t>
            </a:r>
            <a:r>
              <a:rPr lang="en-US" sz="2100" kern="100" dirty="0" err="1">
                <a:latin typeface="ADYS" panose="00000500000000000000" pitchFamily="2" charset="-52"/>
              </a:rPr>
              <a:t>Калифорнийския</a:t>
            </a:r>
            <a:r>
              <a:rPr lang="en-US" sz="2100" kern="100" dirty="0">
                <a:latin typeface="ADYS" panose="00000500000000000000" pitchFamily="2" charset="-52"/>
              </a:rPr>
              <a:t> университет в </a:t>
            </a:r>
            <a:r>
              <a:rPr lang="en-US" sz="2100" kern="100" dirty="0" err="1">
                <a:latin typeface="ADYS" panose="00000500000000000000" pitchFamily="2" charset="-52"/>
              </a:rPr>
              <a:t>Дейви</a:t>
            </a:r>
            <a:r>
              <a:rPr lang="bg-BG" sz="2100" kern="100" dirty="0">
                <a:latin typeface="ADYS" panose="00000500000000000000" pitchFamily="2" charset="-52"/>
              </a:rPr>
              <a:t>с проучват този случай и установяват</a:t>
            </a:r>
            <a:r>
              <a:rPr lang="en-US" sz="2100" kern="100" dirty="0">
                <a:latin typeface="ADYS" panose="00000500000000000000" pitchFamily="2" charset="-52"/>
              </a:rPr>
              <a:t>, </a:t>
            </a:r>
            <a:r>
              <a:rPr lang="en-US" sz="2100" kern="100" dirty="0" err="1">
                <a:latin typeface="ADYS" panose="00000500000000000000" pitchFamily="2" charset="-52"/>
              </a:rPr>
              <a:t>че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когато</a:t>
            </a:r>
            <a:r>
              <a:rPr lang="en-US" sz="2100" kern="100" dirty="0">
                <a:latin typeface="ADYS" panose="00000500000000000000" pitchFamily="2" charset="-52"/>
              </a:rPr>
              <a:t> се </a:t>
            </a:r>
            <a:r>
              <a:rPr lang="en-US" sz="2100" kern="100" dirty="0" err="1">
                <a:latin typeface="ADYS" panose="00000500000000000000" pitchFamily="2" charset="-52"/>
              </a:rPr>
              <a:t>стимулира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любопитството</a:t>
            </a:r>
            <a:r>
              <a:rPr lang="en-US" sz="2100" kern="100" dirty="0">
                <a:latin typeface="ADYS" panose="00000500000000000000" pitchFamily="2" charset="-52"/>
              </a:rPr>
              <a:t>, </a:t>
            </a:r>
            <a:r>
              <a:rPr lang="en-US" sz="2100" kern="100" dirty="0" err="1">
                <a:latin typeface="ADYS" panose="00000500000000000000" pitchFamily="2" charset="-52"/>
              </a:rPr>
              <a:t>части</a:t>
            </a:r>
            <a:r>
              <a:rPr lang="en-US" sz="2100" kern="100" dirty="0">
                <a:latin typeface="ADYS" panose="00000500000000000000" pitchFamily="2" charset="-52"/>
              </a:rPr>
              <a:t> от </a:t>
            </a:r>
            <a:r>
              <a:rPr lang="en-US" sz="2100" kern="100" dirty="0" err="1">
                <a:latin typeface="ADYS" panose="00000500000000000000" pitchFamily="2" charset="-52"/>
              </a:rPr>
              <a:t>мозъка</a:t>
            </a:r>
            <a:r>
              <a:rPr lang="en-US" sz="2100" kern="100" dirty="0">
                <a:latin typeface="ADYS" panose="00000500000000000000" pitchFamily="2" charset="-52"/>
              </a:rPr>
              <a:t>, </a:t>
            </a:r>
            <a:r>
              <a:rPr lang="en-US" sz="2100" kern="100" dirty="0" err="1">
                <a:latin typeface="ADYS" panose="00000500000000000000" pitchFamily="2" charset="-52"/>
              </a:rPr>
              <a:t>свързани</a:t>
            </a:r>
            <a:r>
              <a:rPr lang="en-US" sz="2100" kern="100" dirty="0">
                <a:latin typeface="ADYS" panose="00000500000000000000" pitchFamily="2" charset="-52"/>
              </a:rPr>
              <a:t> с </a:t>
            </a:r>
            <a:r>
              <a:rPr lang="en-US" sz="2100" kern="100" dirty="0" err="1">
                <a:latin typeface="ADYS" panose="00000500000000000000" pitchFamily="2" charset="-52"/>
              </a:rPr>
              <a:t>удоволствието</a:t>
            </a:r>
            <a:r>
              <a:rPr lang="en-US" sz="2100" kern="100" dirty="0">
                <a:latin typeface="ADYS" panose="00000500000000000000" pitchFamily="2" charset="-52"/>
              </a:rPr>
              <a:t> и </a:t>
            </a:r>
            <a:r>
              <a:rPr lang="en-US" sz="2100" kern="100" dirty="0" err="1">
                <a:latin typeface="ADYS" panose="00000500000000000000" pitchFamily="2" charset="-52"/>
              </a:rPr>
              <a:t>наградата</a:t>
            </a:r>
            <a:r>
              <a:rPr lang="en-US" sz="2100" kern="100" dirty="0">
                <a:latin typeface="ADYS" panose="00000500000000000000" pitchFamily="2" charset="-52"/>
              </a:rPr>
              <a:t>, “</a:t>
            </a:r>
            <a:r>
              <a:rPr lang="en-US" sz="2100" kern="100" dirty="0" err="1">
                <a:latin typeface="ADYS" panose="00000500000000000000" pitchFamily="2" charset="-52"/>
              </a:rPr>
              <a:t>светват</a:t>
            </a:r>
            <a:r>
              <a:rPr lang="en-US" sz="2100" kern="100" dirty="0">
                <a:latin typeface="ADYS" panose="00000500000000000000" pitchFamily="2" charset="-52"/>
              </a:rPr>
              <a:t>”, </a:t>
            </a:r>
            <a:r>
              <a:rPr lang="en-US" sz="2100" kern="100" dirty="0" err="1">
                <a:latin typeface="ADYS" panose="00000500000000000000" pitchFamily="2" charset="-52"/>
              </a:rPr>
              <a:t>увеличавайки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активността</a:t>
            </a:r>
            <a:r>
              <a:rPr lang="en-US" sz="2100" kern="100" dirty="0">
                <a:latin typeface="ADYS" panose="00000500000000000000" pitchFamily="2" charset="-52"/>
              </a:rPr>
              <a:t> в </a:t>
            </a:r>
            <a:r>
              <a:rPr lang="en-US" sz="2100" kern="100" dirty="0" err="1">
                <a:latin typeface="ADYS" panose="00000500000000000000" pitchFamily="2" charset="-52"/>
              </a:rPr>
              <a:t>хипокампуса</a:t>
            </a:r>
            <a:r>
              <a:rPr lang="en-US" sz="2100" kern="100" dirty="0">
                <a:latin typeface="ADYS" panose="00000500000000000000" pitchFamily="2" charset="-52"/>
              </a:rPr>
              <a:t>, </a:t>
            </a:r>
            <a:r>
              <a:rPr lang="en-US" sz="2100" kern="100" dirty="0" err="1">
                <a:latin typeface="ADYS" panose="00000500000000000000" pitchFamily="2" charset="-52"/>
              </a:rPr>
              <a:t>който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bg-BG" sz="2100" kern="100" dirty="0">
                <a:latin typeface="ADYS" panose="00000500000000000000" pitchFamily="2" charset="-52"/>
              </a:rPr>
              <a:t>има роля</a:t>
            </a:r>
            <a:r>
              <a:rPr lang="en-US" sz="2100" kern="100" dirty="0">
                <a:latin typeface="ADYS" panose="00000500000000000000" pitchFamily="2" charset="-52"/>
              </a:rPr>
              <a:t> за </a:t>
            </a:r>
            <a:r>
              <a:rPr lang="en-US" sz="2100" kern="100" dirty="0" err="1">
                <a:latin typeface="ADYS" panose="00000500000000000000" pitchFamily="2" charset="-52"/>
              </a:rPr>
              <a:t>създаването</a:t>
            </a:r>
            <a:r>
              <a:rPr lang="en-US" sz="2100" kern="100" dirty="0">
                <a:latin typeface="ADYS" panose="00000500000000000000" pitchFamily="2" charset="-52"/>
              </a:rPr>
              <a:t> на </a:t>
            </a:r>
            <a:r>
              <a:rPr lang="en-US" sz="2100" kern="100" dirty="0" err="1">
                <a:latin typeface="ADYS" panose="00000500000000000000" pitchFamily="2" charset="-52"/>
              </a:rPr>
              <a:t>спомени</a:t>
            </a:r>
            <a:r>
              <a:rPr lang="en-US" sz="2100" kern="100" dirty="0">
                <a:latin typeface="ADYS" panose="00000500000000000000" pitchFamily="2" charset="-52"/>
              </a:rPr>
              <a:t>. Тази </a:t>
            </a:r>
            <a:r>
              <a:rPr lang="en-US" sz="2100" kern="100" dirty="0" err="1">
                <a:latin typeface="ADYS" panose="00000500000000000000" pitchFamily="2" charset="-52"/>
              </a:rPr>
              <a:t>неврологична</a:t>
            </a:r>
            <a:r>
              <a:rPr lang="en-US" sz="2100" kern="100" dirty="0">
                <a:latin typeface="ADYS" panose="00000500000000000000" pitchFamily="2" charset="-52"/>
              </a:rPr>
              <a:t> реакция, </a:t>
            </a:r>
            <a:r>
              <a:rPr lang="en-US" sz="2100" kern="100" dirty="0" err="1">
                <a:latin typeface="ADYS" panose="00000500000000000000" pitchFamily="2" charset="-52"/>
              </a:rPr>
              <a:t>водена</a:t>
            </a:r>
            <a:r>
              <a:rPr lang="en-US" sz="2100" kern="100" dirty="0">
                <a:latin typeface="ADYS" panose="00000500000000000000" pitchFamily="2" charset="-52"/>
              </a:rPr>
              <a:t> от </a:t>
            </a:r>
            <a:r>
              <a:rPr lang="en-US" sz="2100" kern="100" dirty="0" err="1">
                <a:latin typeface="ADYS" panose="00000500000000000000" pitchFamily="2" charset="-52"/>
              </a:rPr>
              <a:t>освобождаването</a:t>
            </a:r>
            <a:r>
              <a:rPr lang="en-US" sz="2100" kern="100" dirty="0">
                <a:latin typeface="ADYS" panose="00000500000000000000" pitchFamily="2" charset="-52"/>
              </a:rPr>
              <a:t> на </a:t>
            </a:r>
            <a:r>
              <a:rPr lang="en-US" sz="2100" kern="100" dirty="0" err="1">
                <a:latin typeface="ADYS" panose="00000500000000000000" pitchFamily="2" charset="-52"/>
              </a:rPr>
              <a:t>допамин</a:t>
            </a:r>
            <a:r>
              <a:rPr lang="en-US" sz="2100" kern="100" dirty="0">
                <a:latin typeface="ADYS" panose="00000500000000000000" pitchFamily="2" charset="-52"/>
              </a:rPr>
              <a:t>, </a:t>
            </a:r>
            <a:r>
              <a:rPr lang="en-US" sz="2100" kern="100" dirty="0" err="1">
                <a:latin typeface="ADYS" panose="00000500000000000000" pitchFamily="2" charset="-52"/>
              </a:rPr>
              <a:t>спомага</a:t>
            </a:r>
            <a:r>
              <a:rPr lang="en-US" sz="2100" kern="100" dirty="0">
                <a:latin typeface="ADYS" panose="00000500000000000000" pitchFamily="2" charset="-52"/>
              </a:rPr>
              <a:t> за </a:t>
            </a:r>
            <a:r>
              <a:rPr lang="en-US" sz="2100" kern="100" dirty="0" err="1">
                <a:latin typeface="ADYS" panose="00000500000000000000" pitchFamily="2" charset="-52"/>
              </a:rPr>
              <a:t>подобряване</a:t>
            </a:r>
            <a:r>
              <a:rPr lang="en-US" sz="2100" kern="100" dirty="0">
                <a:latin typeface="ADYS" panose="00000500000000000000" pitchFamily="2" charset="-52"/>
              </a:rPr>
              <a:t> на </a:t>
            </a:r>
            <a:r>
              <a:rPr lang="en-US" sz="2100" kern="100" dirty="0" err="1">
                <a:latin typeface="ADYS" panose="00000500000000000000" pitchFamily="2" charset="-52"/>
              </a:rPr>
              <a:t>връзките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между</a:t>
            </a:r>
            <a:r>
              <a:rPr lang="en-US" sz="2100" kern="100" dirty="0">
                <a:latin typeface="ADYS" panose="00000500000000000000" pitchFamily="2" charset="-52"/>
              </a:rPr>
              <a:t> </a:t>
            </a:r>
            <a:r>
              <a:rPr lang="en-US" sz="2100" kern="100" dirty="0" err="1">
                <a:latin typeface="ADYS" panose="00000500000000000000" pitchFamily="2" charset="-52"/>
              </a:rPr>
              <a:t>клетките</a:t>
            </a:r>
            <a:r>
              <a:rPr lang="en-US" sz="2100" kern="100" dirty="0">
                <a:latin typeface="ADYS" panose="00000500000000000000" pitchFamily="2" charset="-52"/>
              </a:rPr>
              <a:t>, </a:t>
            </a:r>
            <a:r>
              <a:rPr lang="en-US" sz="2100" kern="100" dirty="0" err="1">
                <a:latin typeface="ADYS" panose="00000500000000000000" pitchFamily="2" charset="-52"/>
              </a:rPr>
              <a:t>участващи</a:t>
            </a:r>
            <a:r>
              <a:rPr lang="en-US" sz="2100" kern="100" dirty="0">
                <a:latin typeface="ADYS" panose="00000500000000000000" pitchFamily="2" charset="-52"/>
              </a:rPr>
              <a:t> в </a:t>
            </a:r>
            <a:r>
              <a:rPr lang="en-US" sz="2100" kern="100" dirty="0" err="1">
                <a:latin typeface="ADYS" panose="00000500000000000000" pitchFamily="2" charset="-52"/>
              </a:rPr>
              <a:t>ученето</a:t>
            </a:r>
            <a:r>
              <a:rPr lang="en-US" sz="2100" kern="100" dirty="0">
                <a:latin typeface="ADYS" panose="00000500000000000000" pitchFamily="2" charset="-52"/>
              </a:rPr>
              <a:t>.</a:t>
            </a:r>
            <a:endParaRPr lang="bg-BG" sz="2100" kern="100" dirty="0">
              <a:latin typeface="ADYS" panose="00000500000000000000" pitchFamily="2" charset="-52"/>
            </a:endParaRPr>
          </a:p>
          <a:p>
            <a:endParaRPr lang="bg-BG" dirty="0"/>
          </a:p>
        </p:txBody>
      </p:sp>
      <p:pic>
        <p:nvPicPr>
          <p:cNvPr id="6" name="Picture 5" descr="A diagram of a brain">
            <a:extLst>
              <a:ext uri="{FF2B5EF4-FFF2-40B4-BE49-F238E27FC236}">
                <a16:creationId xmlns:a16="http://schemas.microsoft.com/office/drawing/2014/main" id="{04CAC277-A661-AE2C-73B3-DC6F5E0FF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02" y="2691222"/>
            <a:ext cx="4221703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23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EEC8E-5613-46E6-6530-D6CFDCB8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3400" b="1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Двойната</a:t>
            </a:r>
            <a:r>
              <a:rPr lang="en-US" sz="3400" b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роля на </a:t>
            </a:r>
            <a:r>
              <a:rPr lang="en-US" sz="3400" b="1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хипокампуса</a:t>
            </a:r>
            <a:r>
              <a:rPr lang="en-US" sz="3400" b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в </a:t>
            </a:r>
            <a:r>
              <a:rPr lang="en-US" sz="3400" b="1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паметта</a:t>
            </a:r>
            <a:r>
              <a:rPr lang="en-US" sz="3400" b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и </a:t>
            </a:r>
            <a:r>
              <a:rPr lang="en-US" sz="3400" b="1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въображението</a:t>
            </a:r>
            <a:endParaRPr lang="bg-BG" sz="3400" dirty="0">
              <a:latin typeface="ADYS" panose="00000500000000000000" pitchFamily="2" charset="-5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16C5-4129-C4E3-8992-3843B4949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u="none" strike="noStrike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hlinkClick r:id="rId2"/>
              </a:rPr>
              <a:t>https://www.scientificamerican.com/article/where-imagination-lives-in-your-brain/</a:t>
            </a:r>
            <a:endParaRPr lang="bg-BG" sz="1400" kern="1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Двойната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роля на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Хипокампуса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: </a:t>
            </a:r>
            <a:r>
              <a:rPr lang="bg-BG" sz="1400" kern="100" dirty="0">
                <a:latin typeface="ADYS" panose="00000500000000000000" pitchFamily="2" charset="-52"/>
                <a:ea typeface="Aptos" panose="020B0004020202020204" pitchFamily="34" charset="0"/>
              </a:rPr>
              <a:t>там живеят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паметта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и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въображението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, </a:t>
            </a:r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защото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припомнянето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на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минали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събития </a:t>
            </a:r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има 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ключова роля</a:t>
            </a:r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в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представянето на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възможно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бъдеще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.</a:t>
            </a:r>
            <a:endParaRPr lang="bg-BG" sz="1400" kern="100" dirty="0">
              <a:effectLst/>
              <a:latin typeface="ADYS" panose="00000500000000000000" pitchFamily="2" charset="-52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Индивидите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с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увреждане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на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хипокамп</a:t>
            </a:r>
            <a:r>
              <a:rPr lang="bg-BG" sz="1400" kern="100" dirty="0">
                <a:latin typeface="ADYS" panose="00000500000000000000" pitchFamily="2" charset="-52"/>
                <a:ea typeface="Aptos" panose="020B0004020202020204" pitchFamily="34" charset="0"/>
              </a:rPr>
              <a:t>уса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с</a:t>
            </a:r>
            <a:r>
              <a:rPr lang="bg-BG" sz="1400" kern="100" dirty="0">
                <a:latin typeface="ADYS" panose="00000500000000000000" pitchFamily="2" charset="-52"/>
                <a:ea typeface="Aptos" panose="020B0004020202020204" pitchFamily="34" charset="0"/>
              </a:rPr>
              <a:t>и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имат трудности да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генерират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подробни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въображаеми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сценарии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.</a:t>
            </a:r>
            <a:endParaRPr lang="bg-BG" sz="1400" kern="100" dirty="0">
              <a:effectLst/>
              <a:latin typeface="ADYS" panose="00000500000000000000" pitchFamily="2" charset="-52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Проучвания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затвърждават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централната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роля на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хипокампуса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в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когнитивния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процес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на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въображението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,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свързан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както с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извличането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на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паметта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,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така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и със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спекулативното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мислене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за </a:t>
            </a:r>
            <a:r>
              <a:rPr lang="en-US" sz="1400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бъдещето</a:t>
            </a:r>
            <a:r>
              <a:rPr lang="en-US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.</a:t>
            </a:r>
          </a:p>
          <a:p>
            <a:pPr marL="0" indent="0">
              <a:buNone/>
            </a:pPr>
            <a:endParaRPr lang="bg-BG" sz="1400" kern="100" dirty="0">
              <a:effectLst/>
              <a:latin typeface="ADYS" panose="00000500000000000000" pitchFamily="2" charset="-52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Въображението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е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дълбоко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вкоренено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в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паметта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,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използвайки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минали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преживявания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за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конструиране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на нови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възможности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,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подчертавайки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взаимосвързания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характер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на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тези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мозъчни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  <a:r>
              <a:rPr lang="en-US" sz="1400" b="1" u="sng" kern="100" dirty="0" err="1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функции</a:t>
            </a:r>
            <a:r>
              <a:rPr lang="en-US" sz="1400" b="1" u="sng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.</a:t>
            </a:r>
            <a:endParaRPr lang="bg-BG" sz="1400" b="1" u="sng" kern="100" dirty="0">
              <a:effectLst/>
              <a:latin typeface="ADYS" panose="00000500000000000000" pitchFamily="2" charset="-52"/>
              <a:ea typeface="Aptos" panose="020B0004020202020204" pitchFamily="34" charset="0"/>
            </a:endParaRPr>
          </a:p>
          <a:p>
            <a:endParaRPr lang="bg-BG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26BF1-B21A-07DC-110A-609FBFFF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16474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55A2028-614B-4242-9434-955C26A5DA09}" type="datetime1">
              <a:rPr lang="en-US" smtClean="0"/>
              <a:pPr>
                <a:spcAft>
                  <a:spcPts val="600"/>
                </a:spcAft>
              </a:pPr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140A9-541E-90D2-D223-097F399D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pic>
        <p:nvPicPr>
          <p:cNvPr id="8" name="Picture 7" descr="A child's head with a brain&#10;&#10;Description automatically generated">
            <a:extLst>
              <a:ext uri="{FF2B5EF4-FFF2-40B4-BE49-F238E27FC236}">
                <a16:creationId xmlns:a16="http://schemas.microsoft.com/office/drawing/2014/main" id="{F74B2F71-1FFC-8749-4B31-AC72DA37D5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22" r="28284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A4C5C-1B15-DF34-1E76-7A5F1A2C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20AD80-7B76-0748-87BC-23DBE05348E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9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E6051-5F53-67E2-4BDC-32456DE2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bg-BG" sz="3700" b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Добри примери за иновативно преподаване</a:t>
            </a:r>
            <a:endParaRPr lang="bg-BG" sz="3700" dirty="0">
              <a:latin typeface="ADYS" panose="00000500000000000000" pitchFamily="2" charset="-5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4F5AB-19C8-F20B-9383-CD63A5525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0800000" flipV="1">
            <a:off x="339144" y="6030930"/>
            <a:ext cx="7654150" cy="54809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600" dirty="0"/>
              <a:t>(</a:t>
            </a:r>
            <a:r>
              <a:rPr lang="en-US" sz="1600" i="1" dirty="0"/>
              <a:t>Hristov, I. (2024). Experiential Learning Task Examples in Teaching Advertising. </a:t>
            </a:r>
            <a:r>
              <a:rPr lang="en-US" sz="1600" i="1" dirty="0" err="1"/>
              <a:t>Dykinson</a:t>
            </a:r>
            <a:r>
              <a:rPr lang="en-US" sz="1600" i="1" dirty="0"/>
              <a:t> Editorial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1C59-50DF-A73E-02E6-823E6B048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144990"/>
            <a:ext cx="6002912" cy="379598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bg-BG" sz="1400" kern="100" dirty="0">
                <a:latin typeface="ADYS" panose="00000500000000000000" pitchFamily="2" charset="-52"/>
                <a:ea typeface="Aptos" panose="020B0004020202020204" pitchFamily="34" charset="0"/>
              </a:rPr>
              <a:t>Ас. </a:t>
            </a:r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Иван Христов,</a:t>
            </a:r>
            <a:r>
              <a:rPr lang="ru-RU" sz="1000" dirty="0">
                <a:latin typeface="ADYS" panose="00000500000000000000" pitchFamily="2" charset="-52"/>
              </a:rPr>
              <a:t> </a:t>
            </a:r>
            <a:r>
              <a:rPr lang="ru-RU" sz="1400" kern="100" dirty="0">
                <a:latin typeface="ADYS" panose="00000500000000000000" pitchFamily="2" charset="-52"/>
              </a:rPr>
              <a:t>департамент „Кино, реклама и шоубизнес“, БП „Реклама“, МП „Рекламен мениджмънт и визуален брандинг“</a:t>
            </a:r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– </a:t>
            </a:r>
            <a:r>
              <a:rPr lang="bg-BG" sz="1400" b="1" i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обувката </a:t>
            </a:r>
            <a:r>
              <a:rPr lang="bg-BG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kern="100" dirty="0">
                <a:latin typeface="ADYS" panose="00000500000000000000" pitchFamily="2" charset="-52"/>
                <a:ea typeface="Aptos" panose="020B0004020202020204" pitchFamily="34" charset="0"/>
              </a:rPr>
              <a:t>Студентите</a:t>
            </a:r>
            <a:r>
              <a:rPr lang="ru-RU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са инструктирани да свалят една от обувките си и да я нарисуват точно както изглежда. Тази стъпка се фокусира върху техните артистични умения и наблюдение, което води до произведение на изкуството, което е просто рисунка на обувка.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Брандиране: Добавяйки логото на марката обувки към своята рисунка, учениците трансформират своето произведение на изкуството от обикновена скица в брандиран продукт. Този етап въвежда концепцията за идентичност на марката.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Реклама: След това учениците са помолени да добавят слоган към своята рисунка. Това допълнение превръща брандираната рисунка в реклама, добавяйки послание и цел към визуалното представяне.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Маркетинг: Последният етап включва добавяне на етикет с цена към чертежа. Това превръща рекламата в цялостна маркетингова оферта, показваща как ценообразуването предава стойност и привлича потенциалните клиенти.</a:t>
            </a:r>
            <a:endParaRPr lang="bg-BG" sz="1400" dirty="0">
              <a:latin typeface="ADYS" panose="00000500000000000000" pitchFamily="2" charset="-5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ollage of white shoes&#10;&#10;Description automatically generated">
            <a:extLst>
              <a:ext uri="{FF2B5EF4-FFF2-40B4-BE49-F238E27FC236}">
                <a16:creationId xmlns:a16="http://schemas.microsoft.com/office/drawing/2014/main" id="{F9AF01B0-38CA-C9B9-A5E8-2EB70592E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8C160-8F82-7E09-D0E6-F08C880F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6459378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55A2028-614B-4242-9434-955C26A5DA09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12/12/2024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222CD-650B-A2D8-232A-3295BEFB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20AD80-7B76-0748-87BC-23DBE05348E2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00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36499-1F58-366D-BCF9-9715482B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bg-BG" sz="3100" b="1" kern="100" dirty="0">
                <a:solidFill>
                  <a:srgbClr val="FFFFFF"/>
                </a:solidFill>
                <a:effectLst/>
                <a:latin typeface="ADYS" panose="00000500000000000000" pitchFamily="2" charset="-52"/>
                <a:ea typeface="Aptos" panose="020B0004020202020204" pitchFamily="34" charset="0"/>
              </a:rPr>
              <a:t>Насърчаване на въображението: чрез технологии?</a:t>
            </a:r>
            <a:endParaRPr lang="bg-BG" sz="3100" dirty="0">
              <a:solidFill>
                <a:srgbClr val="FFFFFF"/>
              </a:solidFill>
              <a:latin typeface="ADYS" panose="00000500000000000000" pitchFamily="2" charset="-5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C10A6-78DD-9FBB-E75D-2EB5BB8E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19230-8C19-7D54-6612-69EAA862A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bg-BG" sz="2000" b="1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Въображението в дигиталната ера: инструменти и технологии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Service Learning - Учене чрез служ</a:t>
            </a:r>
            <a:r>
              <a:rPr lang="en-US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e</a:t>
            </a: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не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Gamification - Геймификация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Cooperative and Collaborative Learning - Кооперативно и колаборативно учене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Project Based Learning - Проектно базирано учене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Flipped Classroom - Обърната класна стая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Други методологии: споделено лидерство,</a:t>
            </a:r>
            <a:r>
              <a:rPr lang="en-US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peer review…? </a:t>
            </a:r>
            <a:endParaRPr lang="bg-BG" sz="2000" kern="100" dirty="0">
              <a:effectLst/>
              <a:latin typeface="ADYS" panose="00000500000000000000" pitchFamily="2" charset="-52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000" u="none" strike="noStrike" kern="100" dirty="0">
                <a:effectLst/>
                <a:latin typeface="ADYS" panose="00000500000000000000" pitchFamily="2" charset="-52"/>
                <a:ea typeface="Aptos" panose="020B0004020202020204" pitchFamily="34" charset="0"/>
                <a:hlinkClick r:id="rId2"/>
              </a:rPr>
              <a:t>https://youtu.be/OE8TQBqWVV8?si=jOEujxb8syHnHf_9</a:t>
            </a:r>
            <a:r>
              <a:rPr lang="en-US" sz="2000" u="none" strike="noStrike" kern="100" dirty="0">
                <a:latin typeface="ADYS" panose="00000500000000000000" pitchFamily="2" charset="-52"/>
                <a:ea typeface="Aptos" panose="020B0004020202020204" pitchFamily="34" charset="0"/>
              </a:rPr>
              <a:t> - </a:t>
            </a:r>
            <a:r>
              <a:rPr lang="en-US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epic – 3.3</a:t>
            </a:r>
            <a:r>
              <a:rPr lang="bg-BG" sz="2000" kern="100" dirty="0">
                <a:effectLst/>
                <a:latin typeface="ADYS" panose="00000500000000000000" pitchFamily="2" charset="-52"/>
                <a:ea typeface="Aptos" panose="020B0004020202020204" pitchFamily="34" charset="0"/>
              </a:rPr>
              <a:t> млн. гледания</a:t>
            </a:r>
          </a:p>
          <a:p>
            <a:endParaRPr lang="bg-BG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FC3D1-1F46-F699-8010-5171BA71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55A2028-614B-4242-9434-955C26A5DA0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12/12/2024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D1EB4-B2C3-2DEF-7860-AAECAD2D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20AD80-7B76-0748-87BC-23DBE05348E2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97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1087</Words>
  <Application>Microsoft Office PowerPoint</Application>
  <PresentationFormat>Widescreen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ADYS</vt:lpstr>
      <vt:lpstr>ADYS Bold</vt:lpstr>
      <vt:lpstr>Aptos</vt:lpstr>
      <vt:lpstr>Aptos Display</vt:lpstr>
      <vt:lpstr>Arial</vt:lpstr>
      <vt:lpstr>Calibri</vt:lpstr>
      <vt:lpstr>Symbol</vt:lpstr>
      <vt:lpstr>Times New Roman</vt:lpstr>
      <vt:lpstr>Office Theme</vt:lpstr>
      <vt:lpstr>Любопитство и въображение</vt:lpstr>
      <vt:lpstr>Две дефиниции, с които е добре да започнем</vt:lpstr>
      <vt:lpstr>Силата на любопитството и въображението в образованието</vt:lpstr>
      <vt:lpstr>Състоянието на любопитството и въображението в съвременното образование</vt:lpstr>
      <vt:lpstr>Какво се случва в НБУ?</vt:lpstr>
      <vt:lpstr>Невронауката зад любопитството - мозъкът на любопитството: неврологичните ползи от това да бъдеш любознателен  https://www.npr.org/sections/ed/2014/10/24/357811146/curiosity-it-may-have-killed-the-cat-but-it-helps-us-learn </vt:lpstr>
      <vt:lpstr>Двойната роля на хипокампуса в паметта и въображението</vt:lpstr>
      <vt:lpstr>Добри примери за иновативно преподаване</vt:lpstr>
      <vt:lpstr>Насърчаване на въображението: чрез технологии?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Hristo Chukurliev</dc:creator>
  <cp:lastModifiedBy>Hristo Chukurliev</cp:lastModifiedBy>
  <cp:revision>4</cp:revision>
  <dcterms:created xsi:type="dcterms:W3CDTF">2024-12-06T10:31:00Z</dcterms:created>
  <dcterms:modified xsi:type="dcterms:W3CDTF">2024-12-12T09:25:17Z</dcterms:modified>
</cp:coreProperties>
</file>