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96B4-D088-4A9F-B923-063789F387F9}" type="datetimeFigureOut">
              <a:rPr lang="bg-BG" smtClean="0"/>
              <a:pPr/>
              <a:t>27.2.2024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C962-9162-4AF1-AD06-E9323BC0E7B5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0399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96B4-D088-4A9F-B923-063789F387F9}" type="datetimeFigureOut">
              <a:rPr lang="bg-BG" smtClean="0"/>
              <a:pPr/>
              <a:t>27.2.2024 г.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C962-9162-4AF1-AD06-E9323BC0E7B5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4721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96B4-D088-4A9F-B923-063789F387F9}" type="datetimeFigureOut">
              <a:rPr lang="bg-BG" smtClean="0"/>
              <a:pPr/>
              <a:t>27.2.2024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C962-9162-4AF1-AD06-E9323BC0E7B5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55105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96B4-D088-4A9F-B923-063789F387F9}" type="datetimeFigureOut">
              <a:rPr lang="bg-BG" smtClean="0"/>
              <a:pPr/>
              <a:t>27.2.2024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C962-9162-4AF1-AD06-E9323BC0E7B5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3632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96B4-D088-4A9F-B923-063789F387F9}" type="datetimeFigureOut">
              <a:rPr lang="bg-BG" smtClean="0"/>
              <a:pPr/>
              <a:t>27.2.2024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C962-9162-4AF1-AD06-E9323BC0E7B5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09147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96B4-D088-4A9F-B923-063789F387F9}" type="datetimeFigureOut">
              <a:rPr lang="bg-BG" smtClean="0"/>
              <a:pPr/>
              <a:t>27.2.2024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C962-9162-4AF1-AD06-E9323BC0E7B5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758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96B4-D088-4A9F-B923-063789F387F9}" type="datetimeFigureOut">
              <a:rPr lang="bg-BG" smtClean="0"/>
              <a:pPr/>
              <a:t>27.2.2024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C962-9162-4AF1-AD06-E9323BC0E7B5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97501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96B4-D088-4A9F-B923-063789F387F9}" type="datetimeFigureOut">
              <a:rPr lang="bg-BG" smtClean="0"/>
              <a:pPr/>
              <a:t>27.2.2024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C962-9162-4AF1-AD06-E9323BC0E7B5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94638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96B4-D088-4A9F-B923-063789F387F9}" type="datetimeFigureOut">
              <a:rPr lang="bg-BG" smtClean="0"/>
              <a:pPr/>
              <a:t>27.2.2024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C962-9162-4AF1-AD06-E9323BC0E7B5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1964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96B4-D088-4A9F-B923-063789F387F9}" type="datetimeFigureOut">
              <a:rPr lang="bg-BG" smtClean="0"/>
              <a:pPr/>
              <a:t>27.2.2024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C962-9162-4AF1-AD06-E9323BC0E7B5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4452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96B4-D088-4A9F-B923-063789F387F9}" type="datetimeFigureOut">
              <a:rPr lang="bg-BG" smtClean="0"/>
              <a:pPr/>
              <a:t>27.2.2024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C962-9162-4AF1-AD06-E9323BC0E7B5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7763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96B4-D088-4A9F-B923-063789F387F9}" type="datetimeFigureOut">
              <a:rPr lang="bg-BG" smtClean="0"/>
              <a:pPr/>
              <a:t>27.2.2024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C962-9162-4AF1-AD06-E9323BC0E7B5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2024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96B4-D088-4A9F-B923-063789F387F9}" type="datetimeFigureOut">
              <a:rPr lang="bg-BG" smtClean="0"/>
              <a:pPr/>
              <a:t>27.2.2024 г.</a:t>
            </a:fld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C962-9162-4AF1-AD06-E9323BC0E7B5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904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96B4-D088-4A9F-B923-063789F387F9}" type="datetimeFigureOut">
              <a:rPr lang="bg-BG" smtClean="0"/>
              <a:pPr/>
              <a:t>27.2.2024 г.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C962-9162-4AF1-AD06-E9323BC0E7B5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6105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96B4-D088-4A9F-B923-063789F387F9}" type="datetimeFigureOut">
              <a:rPr lang="bg-BG" smtClean="0"/>
              <a:pPr/>
              <a:t>27.2.2024 г.</a:t>
            </a:fld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C962-9162-4AF1-AD06-E9323BC0E7B5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95049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96B4-D088-4A9F-B923-063789F387F9}" type="datetimeFigureOut">
              <a:rPr lang="bg-BG" smtClean="0"/>
              <a:pPr/>
              <a:t>27.2.2024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C962-9162-4AF1-AD06-E9323BC0E7B5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271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96B4-D088-4A9F-B923-063789F387F9}" type="datetimeFigureOut">
              <a:rPr lang="bg-BG" smtClean="0"/>
              <a:pPr/>
              <a:t>27.2.2024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C962-9162-4AF1-AD06-E9323BC0E7B5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6826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74796B4-D088-4A9F-B923-063789F387F9}" type="datetimeFigureOut">
              <a:rPr lang="bg-BG" smtClean="0"/>
              <a:pPr/>
              <a:t>27.2.2024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541C962-9162-4AF1-AD06-E9323BC0E7B5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137247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31976" y="2057400"/>
            <a:ext cx="6480048" cy="108204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/>
              <a:t>polb285 </a:t>
            </a:r>
            <a:r>
              <a:rPr lang="bg-BG" sz="3200" dirty="0" smtClean="0"/>
              <a:t>ЕС</a:t>
            </a:r>
            <a:r>
              <a:rPr lang="en-US" sz="3200" dirty="0" smtClean="0"/>
              <a:t> </a:t>
            </a:r>
            <a:r>
              <a:rPr lang="bg-BG" sz="3200" dirty="0" smtClean="0"/>
              <a:t>в глобалната политика</a:t>
            </a:r>
            <a:endParaRPr lang="bg-BG" sz="3200" dirty="0"/>
          </a:p>
        </p:txBody>
      </p:sp>
      <p:sp>
        <p:nvSpPr>
          <p:cNvPr id="14338" name="Subtitle 4"/>
          <p:cNvSpPr>
            <a:spLocks noGrp="1"/>
          </p:cNvSpPr>
          <p:nvPr>
            <p:ph type="subTitle" idx="1"/>
          </p:nvPr>
        </p:nvSpPr>
        <p:spPr>
          <a:xfrm>
            <a:off x="609600" y="3962400"/>
            <a:ext cx="7924800" cy="1600200"/>
          </a:xfrm>
        </p:spPr>
        <p:txBody>
          <a:bodyPr/>
          <a:lstStyle/>
          <a:p>
            <a:pPr marR="0" algn="ctr"/>
            <a:r>
              <a:rPr lang="bg-BG" sz="2400" i="1" dirty="0" smtClean="0"/>
              <a:t>Представяне на курса</a:t>
            </a:r>
            <a:endParaRPr lang="en-US" sz="2400" i="1" dirty="0" smtClean="0"/>
          </a:p>
          <a:p>
            <a:pPr marR="0" algn="ctr"/>
            <a:r>
              <a:rPr lang="en-US" sz="2400" i="1" dirty="0" smtClean="0"/>
              <a:t>20</a:t>
            </a:r>
            <a:r>
              <a:rPr lang="bg-BG" sz="2400" i="1" dirty="0" smtClean="0"/>
              <a:t>2</a:t>
            </a:r>
            <a:r>
              <a:rPr lang="en-US" sz="2400" i="1" dirty="0" smtClean="0"/>
              <a:t>3</a:t>
            </a:r>
            <a:r>
              <a:rPr lang="en-US" sz="2400" i="1" dirty="0" smtClean="0"/>
              <a:t>/202</a:t>
            </a:r>
            <a:r>
              <a:rPr lang="en-US" i="1" dirty="0"/>
              <a:t>4</a:t>
            </a:r>
            <a:r>
              <a:rPr lang="en-US" sz="2400" i="1" dirty="0" smtClean="0"/>
              <a:t> </a:t>
            </a:r>
            <a:r>
              <a:rPr lang="bg-BG" sz="2400" i="1" dirty="0" smtClean="0"/>
              <a:t>г. </a:t>
            </a:r>
          </a:p>
          <a:p>
            <a:pPr marR="0" algn="ctr"/>
            <a:endParaRPr lang="bg-BG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dirty="0" smtClean="0"/>
              <a:t>Цялостна философия на курса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 fontScale="92500" lnSpcReduction="10000"/>
          </a:bodyPr>
          <a:lstStyle/>
          <a:p>
            <a:r>
              <a:rPr lang="bg-BG" dirty="0" smtClean="0"/>
              <a:t>Последните десетилетия в развитието на международната среда:</a:t>
            </a:r>
          </a:p>
          <a:p>
            <a:pPr>
              <a:buFont typeface="Wingdings" pitchFamily="2" charset="2"/>
              <a:buChar char="v"/>
            </a:pPr>
            <a:endParaRPr lang="bg-BG" sz="1000" dirty="0" smtClean="0"/>
          </a:p>
          <a:p>
            <a:pPr>
              <a:buFont typeface="Wingdings" pitchFamily="2" charset="2"/>
              <a:buChar char="v"/>
            </a:pPr>
            <a:r>
              <a:rPr lang="bg-BG" sz="2400" dirty="0" smtClean="0"/>
              <a:t>Край на двуполюсния свят – накъде?</a:t>
            </a:r>
          </a:p>
          <a:p>
            <a:pPr>
              <a:buFont typeface="Wingdings" pitchFamily="2" charset="2"/>
              <a:buChar char="v"/>
            </a:pPr>
            <a:endParaRPr lang="bg-BG" sz="1000" dirty="0" smtClean="0"/>
          </a:p>
          <a:p>
            <a:pPr>
              <a:buFont typeface="Wingdings" pitchFamily="2" charset="2"/>
              <a:buChar char="v"/>
            </a:pPr>
            <a:r>
              <a:rPr lang="bg-BG" sz="2400" dirty="0" smtClean="0"/>
              <a:t>Динамична международна среда, в която се появяват нови измерения /заплахи за сигурността и нови предизвикателства пред международната общност</a:t>
            </a:r>
            <a:r>
              <a:rPr lang="en-US" sz="2400" dirty="0" smtClean="0"/>
              <a:t>/</a:t>
            </a:r>
            <a:endParaRPr lang="bg-BG" sz="2400" dirty="0" smtClean="0"/>
          </a:p>
          <a:p>
            <a:pPr>
              <a:buFont typeface="Wingdings" pitchFamily="2" charset="2"/>
              <a:buChar char="v"/>
            </a:pPr>
            <a:endParaRPr lang="bg-BG" sz="1000" dirty="0" smtClean="0"/>
          </a:p>
          <a:p>
            <a:pPr>
              <a:buFont typeface="Wingdings" pitchFamily="2" charset="2"/>
              <a:buChar char="v"/>
            </a:pPr>
            <a:r>
              <a:rPr lang="bg-BG" sz="2400" dirty="0" smtClean="0"/>
              <a:t>Поява на нови значими фактори в международните отношения и намаляване значението на старите:</a:t>
            </a:r>
          </a:p>
          <a:p>
            <a:pPr>
              <a:buFont typeface="Wingdings" pitchFamily="2" charset="2"/>
              <a:buChar char="ü"/>
            </a:pPr>
            <a:endParaRPr lang="bg-BG" sz="1000" dirty="0" smtClean="0"/>
          </a:p>
          <a:p>
            <a:pPr>
              <a:buFont typeface="Wingdings" pitchFamily="2" charset="2"/>
              <a:buChar char="ü"/>
            </a:pPr>
            <a:r>
              <a:rPr lang="bg-BG" sz="2000" dirty="0" smtClean="0"/>
              <a:t>Частен случай ЕС и неговият ход към политическа общност</a:t>
            </a:r>
          </a:p>
          <a:p>
            <a:pPr>
              <a:buFont typeface="Wingdings" pitchFamily="2" charset="2"/>
              <a:buChar char="v"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dirty="0" smtClean="0"/>
              <a:t>Обхват на курса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Изграден около няколко основни върпоса:</a:t>
            </a:r>
          </a:p>
          <a:p>
            <a:pPr>
              <a:buFont typeface="Wingdings" pitchFamily="2" charset="2"/>
              <a:buChar char="v"/>
            </a:pPr>
            <a:endParaRPr lang="bg-BG" sz="1000" dirty="0" smtClean="0"/>
          </a:p>
          <a:p>
            <a:pPr>
              <a:buFont typeface="Wingdings" pitchFamily="2" charset="2"/>
              <a:buChar char="v"/>
            </a:pPr>
            <a:r>
              <a:rPr lang="bg-BG" sz="2400" dirty="0" smtClean="0"/>
              <a:t>Значим актьор ли е ЕС в международните отношения, и ако да – то какъв</a:t>
            </a:r>
            <a:r>
              <a:rPr lang="en-US" sz="2400" dirty="0" smtClean="0"/>
              <a:t>?</a:t>
            </a:r>
            <a:endParaRPr lang="bg-BG" sz="2400" dirty="0" smtClean="0"/>
          </a:p>
          <a:p>
            <a:pPr>
              <a:buFont typeface="Wingdings" pitchFamily="2" charset="2"/>
              <a:buChar char="v"/>
            </a:pPr>
            <a:endParaRPr lang="bg-BG" sz="1000" dirty="0" smtClean="0"/>
          </a:p>
          <a:p>
            <a:pPr>
              <a:buFont typeface="Wingdings" pitchFamily="2" charset="2"/>
              <a:buChar char="v"/>
            </a:pPr>
            <a:r>
              <a:rPr lang="bg-BG" sz="2400" dirty="0" smtClean="0"/>
              <a:t>Способен ли е ЕС да формулира и провежда цялостна и последователна политика:</a:t>
            </a:r>
          </a:p>
          <a:p>
            <a:pPr>
              <a:buFont typeface="Wingdings" pitchFamily="2" charset="2"/>
              <a:buChar char="ü"/>
            </a:pPr>
            <a:endParaRPr lang="bg-BG" sz="800" dirty="0" smtClean="0"/>
          </a:p>
          <a:p>
            <a:pPr>
              <a:buFont typeface="Wingdings" pitchFamily="2" charset="2"/>
              <a:buChar char="ü"/>
            </a:pPr>
            <a:r>
              <a:rPr lang="bg-BG" sz="2000" dirty="0" smtClean="0"/>
              <a:t> в редица широки сфери от съвременните междунар</a:t>
            </a:r>
            <a:r>
              <a:rPr lang="en-US" sz="2000" dirty="0" smtClean="0"/>
              <a:t>o</a:t>
            </a:r>
            <a:r>
              <a:rPr lang="bg-BG" sz="2000" dirty="0" smtClean="0"/>
              <a:t>дни отношения</a:t>
            </a:r>
          </a:p>
          <a:p>
            <a:pPr>
              <a:buFont typeface="Wingdings" pitchFamily="2" charset="2"/>
              <a:buChar char="ü"/>
            </a:pPr>
            <a:r>
              <a:rPr lang="bg-BG" sz="2000" dirty="0" smtClean="0"/>
              <a:t>по отношение на други значими актьори в международната среда</a:t>
            </a:r>
          </a:p>
          <a:p>
            <a:pPr>
              <a:buNone/>
            </a:pPr>
            <a:endParaRPr lang="bg-BG" sz="1000" dirty="0" smtClean="0"/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Променя ли се и как тази способност 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bg-BG" sz="3600" dirty="0" smtClean="0"/>
              <a:t>Цели на курса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Да даде познания за:</a:t>
            </a:r>
          </a:p>
          <a:p>
            <a:pPr>
              <a:buFont typeface="Wingdings" pitchFamily="2" charset="2"/>
              <a:buChar char="v"/>
            </a:pPr>
            <a:endParaRPr lang="bg-BG" sz="1000" dirty="0" smtClean="0"/>
          </a:p>
          <a:p>
            <a:pPr>
              <a:buFont typeface="Wingdings" pitchFamily="2" charset="2"/>
              <a:buChar char="v"/>
            </a:pPr>
            <a:r>
              <a:rPr lang="bg-BG" sz="2400" i="1" dirty="0"/>
              <a:t>Ф</a:t>
            </a:r>
            <a:r>
              <a:rPr lang="bg-BG" sz="2400" i="1" dirty="0" smtClean="0"/>
              <a:t>акторите които формират занчимост в  международните отношения.</a:t>
            </a:r>
          </a:p>
          <a:p>
            <a:pPr>
              <a:buFont typeface="Wingdings" pitchFamily="2" charset="2"/>
              <a:buChar char="v"/>
            </a:pPr>
            <a:endParaRPr lang="bg-BG" sz="1100" i="1" dirty="0" smtClean="0"/>
          </a:p>
          <a:p>
            <a:pPr>
              <a:buFont typeface="Wingdings" pitchFamily="2" charset="2"/>
              <a:buChar char="v"/>
            </a:pPr>
            <a:r>
              <a:rPr lang="bg-BG" sz="2400" i="1" dirty="0"/>
              <a:t>Способностите на ЕС да действа в международната </a:t>
            </a:r>
            <a:r>
              <a:rPr lang="bg-BG" sz="2400" i="1" dirty="0" smtClean="0"/>
              <a:t>среда</a:t>
            </a:r>
            <a:r>
              <a:rPr lang="en-US" sz="2400" i="1" dirty="0" smtClean="0"/>
              <a:t>: </a:t>
            </a:r>
            <a:endParaRPr lang="bg-BG" sz="2400" i="1" dirty="0" smtClean="0"/>
          </a:p>
          <a:p>
            <a:pPr>
              <a:buFont typeface="Wingdings" panose="05000000000000000000" pitchFamily="2" charset="2"/>
              <a:buChar char="ü"/>
            </a:pPr>
            <a:endParaRPr lang="bg-BG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bg-BG" i="1" dirty="0" smtClean="0"/>
              <a:t>Чрез инструментите и методите на класическата външна политика и политика за сигурност</a:t>
            </a:r>
          </a:p>
          <a:p>
            <a:pPr>
              <a:buFont typeface="Wingdings" panose="05000000000000000000" pitchFamily="2" charset="2"/>
              <a:buChar char="ü"/>
            </a:pPr>
            <a:endParaRPr lang="bg-BG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bg-BG" i="1" dirty="0" smtClean="0"/>
              <a:t>Посредством подхода на „меката сила“  </a:t>
            </a:r>
            <a:r>
              <a:rPr lang="bg-BG" i="1" dirty="0"/>
              <a:t>и инструментите на „меката сила“ </a:t>
            </a:r>
          </a:p>
          <a:p>
            <a:pPr lvl="0">
              <a:buFont typeface="Wingdings" pitchFamily="2" charset="2"/>
              <a:buChar char="v"/>
            </a:pPr>
            <a:endParaRPr lang="bg-BG" sz="1100" i="1" dirty="0" smtClean="0"/>
          </a:p>
          <a:p>
            <a:pPr>
              <a:buFont typeface="Wingdings" pitchFamily="2" charset="2"/>
              <a:buChar char="v"/>
            </a:pPr>
            <a:endParaRPr lang="bg-BG" sz="2400" dirty="0" smtClean="0"/>
          </a:p>
          <a:p>
            <a:pPr>
              <a:buFont typeface="Wingdings" pitchFamily="2" charset="2"/>
              <a:buChar char="v"/>
            </a:pPr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bg-BG" sz="3600" dirty="0" smtClean="0"/>
              <a:t>Форми на текущо оценяване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/>
          </a:bodyPr>
          <a:lstStyle/>
          <a:p>
            <a:r>
              <a:rPr lang="bg-BG" sz="2000" dirty="0" smtClean="0"/>
              <a:t>Два теста : </a:t>
            </a:r>
            <a:r>
              <a:rPr lang="bg-BG" sz="2000" dirty="0"/>
              <a:t>6</a:t>
            </a:r>
            <a:r>
              <a:rPr lang="bg-BG" sz="2000" dirty="0" smtClean="0"/>
              <a:t>0%</a:t>
            </a:r>
            <a:endParaRPr lang="en-US" sz="2000" dirty="0" smtClean="0"/>
          </a:p>
          <a:p>
            <a:r>
              <a:rPr lang="bg-BG" sz="2000" b="1" dirty="0" smtClean="0"/>
              <a:t>Едно</a:t>
            </a:r>
            <a:r>
              <a:rPr lang="bg-BG" sz="2000" dirty="0" smtClean="0"/>
              <a:t> участие в семинар </a:t>
            </a:r>
            <a:r>
              <a:rPr lang="bg-BG" sz="2000" b="1" u="sng" dirty="0" smtClean="0"/>
              <a:t>или едно</a:t>
            </a:r>
            <a:r>
              <a:rPr lang="bg-BG" sz="2000" u="sng" dirty="0" smtClean="0"/>
              <a:t> </a:t>
            </a:r>
            <a:r>
              <a:rPr lang="bg-BG" sz="2000" dirty="0" smtClean="0"/>
              <a:t>изпълнено задание към курса в Мудъл</a:t>
            </a:r>
            <a:r>
              <a:rPr lang="en-US" sz="2000" dirty="0" smtClean="0"/>
              <a:t> </a:t>
            </a:r>
            <a:r>
              <a:rPr lang="bg-BG" sz="2000" dirty="0" smtClean="0"/>
              <a:t>: 40 %</a:t>
            </a:r>
          </a:p>
          <a:p>
            <a:endParaRPr lang="bg-BG" sz="2000" dirty="0" smtClean="0"/>
          </a:p>
          <a:p>
            <a:r>
              <a:rPr lang="bg-BG" sz="2000" dirty="0" smtClean="0"/>
              <a:t>Алтернатива за текущо оценяване:</a:t>
            </a:r>
          </a:p>
          <a:p>
            <a:pPr>
              <a:buFont typeface="Wingdings" pitchFamily="2" charset="2"/>
              <a:buChar char="ü"/>
            </a:pPr>
            <a:r>
              <a:rPr lang="bg-BG" sz="1600" i="1" dirty="0" smtClean="0"/>
              <a:t>При уважителни причини</a:t>
            </a:r>
          </a:p>
          <a:p>
            <a:pPr>
              <a:buFont typeface="Wingdings" pitchFamily="2" charset="2"/>
              <a:buChar char="ü"/>
            </a:pPr>
            <a:r>
              <a:rPr lang="bg-BG" sz="1600" i="1" dirty="0" smtClean="0"/>
              <a:t>При предупреждение в началото на курса</a:t>
            </a:r>
          </a:p>
          <a:p>
            <a:endParaRPr lang="bg-BG" sz="1600" i="1" dirty="0" smtClean="0"/>
          </a:p>
          <a:p>
            <a:r>
              <a:rPr lang="bg-BG" sz="2000" b="1" dirty="0" smtClean="0"/>
              <a:t>Задължителни елементи за текущо оценяване:</a:t>
            </a:r>
          </a:p>
          <a:p>
            <a:pPr>
              <a:buFont typeface="Wingdings" pitchFamily="2" charset="2"/>
              <a:buChar char="Ø"/>
            </a:pPr>
            <a:r>
              <a:rPr lang="bg-BG" sz="1600" b="1" dirty="0" smtClean="0"/>
              <a:t>Два теста </a:t>
            </a:r>
            <a:r>
              <a:rPr lang="bg-BG" sz="1600" dirty="0" smtClean="0"/>
              <a:t>с оценка на всеки от тестовете повече от слаб 2.00</a:t>
            </a:r>
          </a:p>
          <a:p>
            <a:pPr>
              <a:buFont typeface="Wingdings" pitchFamily="2" charset="2"/>
              <a:buChar char="Ø"/>
            </a:pPr>
            <a:r>
              <a:rPr lang="bg-BG" sz="1600" b="1" dirty="0" smtClean="0"/>
              <a:t>Едно участие </a:t>
            </a:r>
            <a:r>
              <a:rPr lang="bg-BG" sz="1600" dirty="0" smtClean="0"/>
              <a:t>на семинар </a:t>
            </a:r>
            <a:r>
              <a:rPr lang="bg-BG" sz="1600" b="1" dirty="0" smtClean="0"/>
              <a:t>или едно </a:t>
            </a:r>
            <a:r>
              <a:rPr lang="bg-BG" sz="1600" dirty="0" smtClean="0"/>
              <a:t>изпълнено задание към курса в Мудъл</a:t>
            </a:r>
          </a:p>
          <a:p>
            <a:pPr>
              <a:buNone/>
            </a:pPr>
            <a:endParaRPr lang="bg-BG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bg-BG" sz="3600" dirty="0" smtClean="0"/>
              <a:t>Препоръчителна литература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819912"/>
            <a:ext cx="8458200" cy="5809488"/>
          </a:xfrm>
        </p:spPr>
        <p:txBody>
          <a:bodyPr>
            <a:normAutofit fontScale="2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4300" dirty="0" smtClean="0"/>
              <a:t>Berthretorn, Ch. and Vogler, J., The European Union as a global actor, Routlage, London 1999.</a:t>
            </a:r>
            <a:endParaRPr lang="bg-BG" sz="43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4300" dirty="0" smtClean="0"/>
              <a:t>Cannizzaro, E. (ed.), The European Union as an Actor in International Relations, Kluwer Law International, Netherlands, 2002.</a:t>
            </a:r>
            <a:endParaRPr lang="bg-BG" sz="43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4300" dirty="0" smtClean="0"/>
              <a:t>De Flers, N.A., Chappell, L. and Müller, P., The EU</a:t>
            </a:r>
            <a:r>
              <a:rPr lang="en-US" sz="4300" baseline="30000" dirty="0" smtClean="0"/>
              <a:t>,</a:t>
            </a:r>
            <a:r>
              <a:rPr lang="en-US" sz="4300" dirty="0" smtClean="0"/>
              <a:t>s Foreign and Security Policy, in Falkner, G. (ed.), The EU</a:t>
            </a:r>
            <a:r>
              <a:rPr lang="en-US" sz="4300" baseline="30000" dirty="0" smtClean="0"/>
              <a:t>, </a:t>
            </a:r>
            <a:r>
              <a:rPr lang="en-US" sz="4300" dirty="0" smtClean="0"/>
              <a:t>S Decision Traps, Oxford University Press, Oxford, 2011, pp. 162-180.</a:t>
            </a:r>
            <a:endParaRPr lang="bg-BG" sz="43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bg-BG" sz="4300" dirty="0" smtClean="0"/>
              <a:t>Edwards, Geoffrey (2005), “The Pattern of the EU’s Global Activity”, in International Relations and the European Union, Christopher Hill and Michael Smith, eds., 39-63. Oxford: Oxford University Press.</a:t>
            </a:r>
          </a:p>
          <a:p>
            <a:pPr marL="514350" lvl="0" indent="-514350">
              <a:buFont typeface="+mj-lt"/>
              <a:buAutoNum type="arabicPeriod"/>
            </a:pPr>
            <a:r>
              <a:rPr lang="bg-BG" sz="4300" dirty="0" smtClean="0"/>
              <a:t>Elgström, Ole, and Michael Smith, eds. (2006), The European Union’s Roles in International Politics, Oxon: </a:t>
            </a:r>
            <a:r>
              <a:rPr lang="en-US" sz="4300" dirty="0" smtClean="0"/>
              <a:t>R</a:t>
            </a:r>
            <a:r>
              <a:rPr lang="bg-BG" sz="4300" dirty="0" smtClean="0"/>
              <a:t>outledge.</a:t>
            </a:r>
          </a:p>
          <a:p>
            <a:pPr marL="514350" lvl="0" indent="-514350">
              <a:buFont typeface="+mj-lt"/>
              <a:buAutoNum type="arabicPeriod"/>
            </a:pPr>
            <a:r>
              <a:rPr lang="bg-BG" sz="4300" dirty="0" smtClean="0"/>
              <a:t>Ginsberg, Roy H. (2001), The European Union in International Politics: Baptism by Fire, Lanham, MD: Rowman and Littlefield Publishers.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300" dirty="0" smtClean="0"/>
              <a:t>Hill, Ch. and Smith, M., International Relations and European Union, Oxford University Press, Oxford, 2011.</a:t>
            </a:r>
            <a:endParaRPr lang="bg-BG" sz="43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bg-BG" sz="4300" dirty="0" smtClean="0"/>
              <a:t>Hill, Christopher, and Michael Smith (2005), “International Relations and the European Union: Themes and Issues”, in </a:t>
            </a:r>
            <a:r>
              <a:rPr lang="en-US" sz="4300" dirty="0" smtClean="0"/>
              <a:t>I</a:t>
            </a:r>
            <a:r>
              <a:rPr lang="bg-BG" sz="4300" dirty="0" smtClean="0"/>
              <a:t>nternational Relations and the European Union, Christopher Hill and Michael Smith, eds., 3-17. Oxford: Oxford University Press.</a:t>
            </a:r>
          </a:p>
          <a:p>
            <a:pPr marL="514350" lvl="0" indent="-514350">
              <a:buFont typeface="+mj-lt"/>
              <a:buAutoNum type="arabicPeriod"/>
            </a:pPr>
            <a:r>
              <a:rPr lang="bg-BG" sz="4300" dirty="0" smtClean="0"/>
              <a:t>Keukeleire, Stephan, and Jennifer MacNaughtan (2008), The Foreign Policy of the European Union, Houndmills, Basingstoke: Palgrave, Chapter 2.</a:t>
            </a:r>
          </a:p>
          <a:p>
            <a:pPr marL="514350" lvl="0" indent="-514350">
              <a:buFont typeface="+mj-lt"/>
              <a:buAutoNum type="arabicPeriod"/>
            </a:pPr>
            <a:r>
              <a:rPr lang="bg-BG" sz="4300" dirty="0" smtClean="0"/>
              <a:t>Laatikainen, Katie Verlin, and Karen Smith, eds. (2006), The European Union at the United Nations: Intersecting Multilateralisms, Basingstoke: Palgrave.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300" dirty="0" smtClean="0"/>
              <a:t>Lucarelli, S. and Manners, I., (eds.), Values and principles in European Union Foreign Policy, Routlage, 2006.</a:t>
            </a:r>
            <a:endParaRPr lang="bg-BG" sz="43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bg-BG" sz="4300" dirty="0" smtClean="0"/>
              <a:t>Marsh, Steve, and Hans Mackenstein (2005), The International Relations of the European Union, London: Pearson Longman, Chapters 1-3.</a:t>
            </a:r>
          </a:p>
          <a:p>
            <a:pPr marL="514350" lvl="0" indent="-514350">
              <a:buFont typeface="+mj-lt"/>
              <a:buAutoNum type="arabicPeriod"/>
            </a:pPr>
            <a:r>
              <a:rPr lang="bg-BG" sz="4300" dirty="0" smtClean="0"/>
              <a:t>Smith, Karen (2008), European Union Foreign Policy in a Changing World, 2nd edition, Cambridge: Polity Press.</a:t>
            </a:r>
          </a:p>
          <a:p>
            <a:pPr marL="514350" lvl="0" indent="-514350">
              <a:buFont typeface="+mj-lt"/>
              <a:buAutoNum type="arabicPeriod"/>
            </a:pPr>
            <a:r>
              <a:rPr lang="bg-BG" sz="4300" dirty="0" smtClean="0"/>
              <a:t>Smith, Michael (2006), “The EU as an International Actor”, in European Union, Power and Policy-Making, 3rd edition, Jeremy Richardson, ed., 289-310. London: Routledge.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201</TotalTime>
  <Words>686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Wingdings</vt:lpstr>
      <vt:lpstr>Wingdings 3</vt:lpstr>
      <vt:lpstr>Slice</vt:lpstr>
      <vt:lpstr>polb285 ЕС в глобалната политика</vt:lpstr>
      <vt:lpstr>Цялостна философия на курса</vt:lpstr>
      <vt:lpstr>Обхват на курса</vt:lpstr>
      <vt:lpstr>Цели на курса</vt:lpstr>
      <vt:lpstr>Форми на текущо оценяване</vt:lpstr>
      <vt:lpstr>Препоръчителна 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POLM 063  ЕС КАТО ФАКТОР В МЕЖДУНАРОДНИТ Е ОТНОШЕНИЯ</dc:title>
  <dc:creator>user</dc:creator>
  <cp:lastModifiedBy>Office</cp:lastModifiedBy>
  <cp:revision>28</cp:revision>
  <dcterms:created xsi:type="dcterms:W3CDTF">2013-10-07T08:58:27Z</dcterms:created>
  <dcterms:modified xsi:type="dcterms:W3CDTF">2024-02-27T09:51:26Z</dcterms:modified>
</cp:coreProperties>
</file>