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6" r:id="rId9"/>
    <p:sldId id="262" r:id="rId10"/>
    <p:sldId id="264" r:id="rId11"/>
    <p:sldId id="265" r:id="rId12"/>
    <p:sldId id="267" r:id="rId13"/>
    <p:sldId id="270" r:id="rId14"/>
    <p:sldId id="271" r:id="rId15"/>
    <p:sldId id="272" r:id="rId16"/>
    <p:sldId id="273" r:id="rId17"/>
    <p:sldId id="268" r:id="rId18"/>
    <p:sldId id="269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A2DC-D417-4624-8110-E0C2C80DC40F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5A301-A854-4051-A728-B3F7633F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9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A2DC-D417-4624-8110-E0C2C80DC40F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5A301-A854-4051-A728-B3F7633F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7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A2DC-D417-4624-8110-E0C2C80DC40F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5A301-A854-4051-A728-B3F7633F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83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A2DC-D417-4624-8110-E0C2C80DC40F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5A301-A854-4051-A728-B3F7633F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46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A2DC-D417-4624-8110-E0C2C80DC40F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5A301-A854-4051-A728-B3F7633F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03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A2DC-D417-4624-8110-E0C2C80DC40F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5A301-A854-4051-A728-B3F7633F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06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A2DC-D417-4624-8110-E0C2C80DC40F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5A301-A854-4051-A728-B3F7633F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21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A2DC-D417-4624-8110-E0C2C80DC40F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5A301-A854-4051-A728-B3F7633F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04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A2DC-D417-4624-8110-E0C2C80DC40F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5A301-A854-4051-A728-B3F7633F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2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A2DC-D417-4624-8110-E0C2C80DC40F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5A301-A854-4051-A728-B3F7633F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1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A2DC-D417-4624-8110-E0C2C80DC40F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5A301-A854-4051-A728-B3F7633F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75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CA2DC-D417-4624-8110-E0C2C80DC40F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5A301-A854-4051-A728-B3F7633F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4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1010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58674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6400" y="304800"/>
            <a:ext cx="548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PHRYGIAN TUMULI</a:t>
            </a:r>
          </a:p>
          <a:p>
            <a:pPr algn="ctr"/>
            <a:r>
              <a:rPr lang="bg-BG" sz="3200" dirty="0" smtClean="0"/>
              <a:t>ФРИГИЙСКИТЕ МОГИЛИ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56690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ya's Photos\Phrygia\TumPscreen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418603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0" y="1817364"/>
            <a:ext cx="3276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Drawing of the wooden serving stand from </a:t>
            </a:r>
            <a:r>
              <a:rPr lang="en-US" sz="2400" dirty="0" err="1" smtClean="0"/>
              <a:t>TumP</a:t>
            </a:r>
            <a:r>
              <a:rPr lang="en-US" sz="2400" dirty="0" smtClean="0"/>
              <a:t>, </a:t>
            </a:r>
            <a:r>
              <a:rPr lang="en-US" sz="2400" dirty="0" err="1" smtClean="0"/>
              <a:t>Gordion</a:t>
            </a:r>
            <a:endParaRPr lang="en-US" sz="2400" dirty="0" smtClean="0"/>
          </a:p>
          <a:p>
            <a:r>
              <a:rPr lang="bg-BG" sz="2400" dirty="0" smtClean="0"/>
              <a:t>Рисунка на дървената „масичка за сервиране“ от Могила Р в </a:t>
            </a:r>
            <a:r>
              <a:rPr lang="bg-BG" sz="2400" dirty="0" err="1" smtClean="0"/>
              <a:t>Гордион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9580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MAYAPHOTOS\Belts\AnkaraMus_GordionTumPbe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20" b="29895"/>
          <a:stretch/>
        </p:blipFill>
        <p:spPr bwMode="auto">
          <a:xfrm>
            <a:off x="611560" y="1371600"/>
            <a:ext cx="8013148" cy="415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5791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/>
              <a:t>Бронзов колан от Могила Р, </a:t>
            </a:r>
            <a:r>
              <a:rPr lang="bg-BG" sz="2400" dirty="0" err="1" smtClean="0"/>
              <a:t>Гордион</a:t>
            </a:r>
            <a:endParaRPr lang="bg-BG" sz="2400" dirty="0" smtClean="0"/>
          </a:p>
          <a:p>
            <a:r>
              <a:rPr lang="en-US" sz="2400" dirty="0" smtClean="0"/>
              <a:t>Bronze belt from </a:t>
            </a:r>
            <a:r>
              <a:rPr lang="en-US" sz="2400" dirty="0" err="1" smtClean="0"/>
              <a:t>TumP</a:t>
            </a:r>
            <a:r>
              <a:rPr lang="en-US" sz="2400" dirty="0" smtClean="0"/>
              <a:t>, </a:t>
            </a:r>
            <a:r>
              <a:rPr lang="en-US" sz="2400" dirty="0" err="1" smtClean="0"/>
              <a:t>Gordion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279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Maya's Photos\Phrygia\Antaly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609600"/>
            <a:ext cx="353853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Maya's Photos\Phrygia\Antalya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200400"/>
            <a:ext cx="3413125" cy="30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0" y="60960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Silver vessels from Tumulus D, </a:t>
            </a:r>
            <a:r>
              <a:rPr lang="en-US" sz="2400" dirty="0" err="1" smtClean="0"/>
              <a:t>Bayindir</a:t>
            </a:r>
            <a:r>
              <a:rPr lang="en-US" sz="2400" dirty="0" smtClean="0"/>
              <a:t> near Antalya, </a:t>
            </a:r>
            <a:r>
              <a:rPr lang="en-US" sz="2400" dirty="0" err="1" smtClean="0"/>
              <a:t>Lykia</a:t>
            </a:r>
            <a:endParaRPr lang="en-US" sz="2400" dirty="0" smtClean="0"/>
          </a:p>
          <a:p>
            <a:r>
              <a:rPr lang="bg-BG" sz="2400" dirty="0" smtClean="0"/>
              <a:t>Сребърни съдове от Могила </a:t>
            </a:r>
            <a:r>
              <a:rPr lang="en-US" sz="2400" dirty="0" smtClean="0"/>
              <a:t>D</a:t>
            </a:r>
            <a:r>
              <a:rPr lang="bg-BG" sz="2400" dirty="0" smtClean="0"/>
              <a:t> в </a:t>
            </a:r>
            <a:r>
              <a:rPr lang="bg-BG" sz="2400" dirty="0" err="1" smtClean="0"/>
              <a:t>Байъндър</a:t>
            </a:r>
            <a:r>
              <a:rPr lang="bg-BG" sz="2400" dirty="0" smtClean="0"/>
              <a:t>, близо до Анталия</a:t>
            </a:r>
            <a:r>
              <a:rPr lang="en-US" sz="2400" dirty="0" smtClean="0"/>
              <a:t>, </a:t>
            </a:r>
            <a:r>
              <a:rPr lang="bg-BG" sz="2400" dirty="0" err="1" smtClean="0"/>
              <a:t>Ликия</a:t>
            </a:r>
            <a:endParaRPr lang="en-US" sz="2400" dirty="0"/>
          </a:p>
        </p:txBody>
      </p:sp>
      <p:pic>
        <p:nvPicPr>
          <p:cNvPr id="6" name="Picture 3" descr="Antaly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3733800"/>
            <a:ext cx="36004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303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Bayind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5819775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6553200" y="533400"/>
            <a:ext cx="251460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en-US" sz="2400" dirty="0"/>
              <a:t>Сребърен колан от Могила </a:t>
            </a:r>
            <a:r>
              <a:rPr lang="en-US" altLang="en-US" sz="2400" dirty="0"/>
              <a:t>D </a:t>
            </a:r>
            <a:r>
              <a:rPr lang="bg-BG" altLang="en-US" sz="2400" dirty="0"/>
              <a:t>край </a:t>
            </a:r>
            <a:r>
              <a:rPr lang="bg-BG" altLang="en-US" sz="2400" dirty="0" err="1"/>
              <a:t>Байъндър</a:t>
            </a:r>
            <a:r>
              <a:rPr lang="bg-BG" altLang="en-US" sz="2400" dirty="0"/>
              <a:t>, </a:t>
            </a:r>
            <a:r>
              <a:rPr lang="bg-BG" altLang="en-US" sz="2400" dirty="0" err="1" smtClean="0"/>
              <a:t>Ликия</a:t>
            </a:r>
            <a:r>
              <a:rPr lang="bg-BG" altLang="en-US" sz="2400" dirty="0" smtClean="0"/>
              <a:t>, </a:t>
            </a:r>
            <a:r>
              <a:rPr lang="bg-BG" sz="2400" dirty="0"/>
              <a:t>близо до Анталия</a:t>
            </a:r>
            <a:endParaRPr lang="en-US" sz="2400" dirty="0"/>
          </a:p>
          <a:p>
            <a:pPr>
              <a:spcBef>
                <a:spcPct val="50000"/>
              </a:spcBef>
            </a:pPr>
            <a:endParaRPr lang="bg-BG" altLang="en-US" sz="2400" dirty="0" smtClean="0"/>
          </a:p>
          <a:p>
            <a:r>
              <a:rPr lang="en-US" altLang="en-US" sz="2400" dirty="0" smtClean="0"/>
              <a:t>Silver belt from </a:t>
            </a:r>
            <a:r>
              <a:rPr lang="en-US" sz="2400" dirty="0" smtClean="0"/>
              <a:t>Tumulus D, </a:t>
            </a:r>
            <a:r>
              <a:rPr lang="en-US" sz="2400" dirty="0" err="1" smtClean="0"/>
              <a:t>Bayindir</a:t>
            </a:r>
            <a:r>
              <a:rPr lang="en-US" sz="2400" dirty="0" smtClean="0"/>
              <a:t> near Antalya</a:t>
            </a:r>
          </a:p>
        </p:txBody>
      </p:sp>
    </p:spTree>
    <p:extLst>
      <p:ext uri="{BB962C8B-B14F-4D97-AF65-F5344CB8AC3E}">
        <p14:creationId xmlns:p14="http://schemas.microsoft.com/office/powerpoint/2010/main" val="42347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Copy of kolan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73152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Bayindi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3228975"/>
            <a:ext cx="534670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73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AYAPHOTOS\Lykia\Antalya\IMG_7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6868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846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YAPHOTOS\Lykia\Antalya\IMG_77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" y="457200"/>
            <a:ext cx="5203508" cy="346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AYAPHOTOS\Lykia\Antalya\IMG_77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3" t="16212" r="3390" b="15516"/>
          <a:stretch/>
        </p:blipFill>
        <p:spPr bwMode="auto">
          <a:xfrm>
            <a:off x="5638800" y="2590800"/>
            <a:ext cx="3268980" cy="364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4411599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/>
              <a:t>Сребърни апликации и бронзов „</a:t>
            </a:r>
            <a:r>
              <a:rPr lang="bg-BG" sz="2400" dirty="0" err="1" smtClean="0"/>
              <a:t>щандарт</a:t>
            </a:r>
            <a:r>
              <a:rPr lang="bg-BG" sz="2400" dirty="0" smtClean="0"/>
              <a:t>“</a:t>
            </a:r>
            <a:r>
              <a:rPr lang="bg-BG" sz="2400" dirty="0"/>
              <a:t>от Могила </a:t>
            </a:r>
            <a:r>
              <a:rPr lang="en-US" sz="2400" dirty="0"/>
              <a:t>D</a:t>
            </a:r>
            <a:r>
              <a:rPr lang="bg-BG" sz="2400" dirty="0"/>
              <a:t> в </a:t>
            </a:r>
            <a:r>
              <a:rPr lang="bg-BG" sz="2400" dirty="0" err="1" smtClean="0"/>
              <a:t>Байъндър</a:t>
            </a:r>
            <a:r>
              <a:rPr lang="bg-BG" sz="2400" dirty="0" smtClean="0"/>
              <a:t>, </a:t>
            </a:r>
            <a:r>
              <a:rPr lang="bg-BG" sz="2400" dirty="0" err="1" smtClean="0"/>
              <a:t>Ликия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6510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Maya's Photos\Phrygia\Antalya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4" t="55109" r="1108" b="-38296"/>
          <a:stretch/>
        </p:blipFill>
        <p:spPr bwMode="auto">
          <a:xfrm>
            <a:off x="685800" y="914400"/>
            <a:ext cx="3209545" cy="689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Maya's Photos\Phrygia\Antalya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02" b="52183"/>
          <a:stretch/>
        </p:blipFill>
        <p:spPr bwMode="auto">
          <a:xfrm>
            <a:off x="4876800" y="914400"/>
            <a:ext cx="3429000" cy="369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4876800"/>
            <a:ext cx="6096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Gold objects from Tumulus D, </a:t>
            </a:r>
            <a:r>
              <a:rPr lang="en-US" sz="2400" dirty="0" err="1" smtClean="0"/>
              <a:t>Bayindir</a:t>
            </a:r>
            <a:r>
              <a:rPr lang="en-US" sz="2400" dirty="0" smtClean="0"/>
              <a:t> near Antalya</a:t>
            </a:r>
          </a:p>
          <a:p>
            <a:r>
              <a:rPr lang="bg-BG" sz="2400" dirty="0" smtClean="0"/>
              <a:t>Златни предмети от Могила </a:t>
            </a:r>
            <a:r>
              <a:rPr lang="en-US" sz="2400" dirty="0" smtClean="0"/>
              <a:t>D</a:t>
            </a:r>
            <a:r>
              <a:rPr lang="bg-BG" sz="2400" dirty="0" smtClean="0"/>
              <a:t> в </a:t>
            </a:r>
            <a:r>
              <a:rPr lang="bg-BG" sz="2400" dirty="0" err="1" smtClean="0"/>
              <a:t>Байъндър</a:t>
            </a:r>
            <a:r>
              <a:rPr lang="bg-BG" sz="2400" dirty="0" smtClean="0"/>
              <a:t>, близо до Анталия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594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Maya's Photos\Phrygia\Antalya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8" y="228600"/>
            <a:ext cx="1755971" cy="539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Maya's Photos\Phrygia\AntalyaIsik\Antalya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t="2917" r="68604" b="4010"/>
          <a:stretch/>
        </p:blipFill>
        <p:spPr bwMode="auto">
          <a:xfrm>
            <a:off x="2895600" y="228600"/>
            <a:ext cx="2138307" cy="531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5691199"/>
            <a:ext cx="929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Silver and ivory figurines from Tumulus D, </a:t>
            </a:r>
            <a:r>
              <a:rPr lang="en-US" sz="2400" dirty="0" err="1" smtClean="0"/>
              <a:t>Bayindir</a:t>
            </a:r>
            <a:r>
              <a:rPr lang="en-US" sz="2400" dirty="0" smtClean="0"/>
              <a:t> near Antalya</a:t>
            </a:r>
          </a:p>
          <a:p>
            <a:r>
              <a:rPr lang="bg-BG" sz="2400" dirty="0" smtClean="0"/>
              <a:t>Сребърна статуетка и </a:t>
            </a:r>
            <a:r>
              <a:rPr lang="bg-BG" sz="2400" dirty="0" smtClean="0"/>
              <a:t>фигурки </a:t>
            </a:r>
            <a:r>
              <a:rPr lang="bg-BG" sz="2400" dirty="0" smtClean="0"/>
              <a:t>от слонова кост от Могила </a:t>
            </a:r>
            <a:r>
              <a:rPr lang="en-US" sz="2400" dirty="0" smtClean="0"/>
              <a:t>D</a:t>
            </a:r>
            <a:r>
              <a:rPr lang="bg-BG" sz="2400" dirty="0" smtClean="0"/>
              <a:t> в </a:t>
            </a:r>
            <a:r>
              <a:rPr lang="bg-BG" sz="2400" dirty="0" err="1" smtClean="0"/>
              <a:t>Байъндър</a:t>
            </a:r>
            <a:r>
              <a:rPr lang="bg-BG" sz="2400" dirty="0" smtClean="0"/>
              <a:t>, близо до Анталия</a:t>
            </a:r>
            <a:endParaRPr lang="en-US" sz="2400" dirty="0"/>
          </a:p>
        </p:txBody>
      </p:sp>
      <p:pic>
        <p:nvPicPr>
          <p:cNvPr id="3074" name="Picture 2" descr="D:\MAYAPHOTOS\Lykia\Antalya\IMG_77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0" t="13800" r="17040" b="34120"/>
          <a:stretch/>
        </p:blipFill>
        <p:spPr bwMode="auto">
          <a:xfrm rot="16200000">
            <a:off x="4374303" y="1554163"/>
            <a:ext cx="511979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338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ArtemisEp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6613"/>
            <a:ext cx="1573212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Artemision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765175"/>
            <a:ext cx="6615112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182370"/>
            <a:ext cx="9209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/>
              <a:t>Златни статуетки, </a:t>
            </a:r>
            <a:r>
              <a:rPr lang="bg-BG" sz="2400" dirty="0" err="1" smtClean="0"/>
              <a:t>фибули</a:t>
            </a:r>
            <a:r>
              <a:rPr lang="bg-BG" sz="2400" dirty="0" smtClean="0"/>
              <a:t> и апликация от храма на </a:t>
            </a:r>
            <a:r>
              <a:rPr lang="bg-BG" sz="2400" dirty="0" err="1" smtClean="0"/>
              <a:t>Артемида</a:t>
            </a:r>
            <a:r>
              <a:rPr lang="bg-BG" sz="2400" dirty="0" smtClean="0"/>
              <a:t> в </a:t>
            </a:r>
            <a:r>
              <a:rPr lang="bg-BG" sz="2400" dirty="0" err="1" smtClean="0"/>
              <a:t>Ефес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2700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M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7053263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600200" y="5715000"/>
            <a:ext cx="678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en-US" sz="2400"/>
              <a:t>Т. Нар. “Могила на Мидас” (ММ) край Гордион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11575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ayindi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67957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Bayindir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1560513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0" y="5670550"/>
            <a:ext cx="3048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en-US" sz="2400"/>
              <a:t>Статуетка от слонова кост от дн. Байъндър, Ликия</a:t>
            </a:r>
            <a:endParaRPr lang="en-US" altLang="en-US" sz="2400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209800" y="4800600"/>
            <a:ext cx="274320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en-US" sz="2400"/>
              <a:t>Сребърна статуетка дн. Байъндър, Ликия</a:t>
            </a:r>
            <a:endParaRPr lang="en-US" altLang="en-US" sz="2400"/>
          </a:p>
          <a:p>
            <a:pPr>
              <a:spcBef>
                <a:spcPct val="50000"/>
              </a:spcBef>
            </a:pPr>
            <a:endParaRPr lang="en-US" altLang="en-US" sz="2400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5105400" y="58674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/>
          </a:p>
        </p:txBody>
      </p:sp>
      <p:pic>
        <p:nvPicPr>
          <p:cNvPr id="16391" name="Picture 7" descr="Ephesos-f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381000"/>
            <a:ext cx="319246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opy of Ephesos-f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75" y="304800"/>
            <a:ext cx="20193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724400" y="5670550"/>
            <a:ext cx="4419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en-US" sz="2400"/>
              <a:t>Култов съд от слонова кост от Артемисиона в Ефес, края на 7- 6 в. пр. Хр.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189884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M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5119688" cy="35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M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14563"/>
            <a:ext cx="4953000" cy="464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81000" y="4572000"/>
            <a:ext cx="3505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en-US" sz="2400"/>
              <a:t>Реконструкция на дървената камера в “Могилата на Мидас”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62083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MM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4217370" cy="29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85800" y="57912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en-US" sz="2400"/>
              <a:t>Част от находките в в “Могилата на Мидас” (ММ)</a:t>
            </a:r>
            <a:endParaRPr lang="en-US" altLang="en-US" sz="2400"/>
          </a:p>
        </p:txBody>
      </p:sp>
      <p:pic>
        <p:nvPicPr>
          <p:cNvPr id="3074" name="Picture 2" descr="D:\Maya's Photos\Phrygia\TumMM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27261"/>
            <a:ext cx="4737100" cy="318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373380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Some of the finds in </a:t>
            </a:r>
            <a:r>
              <a:rPr lang="en-US" sz="2400" dirty="0" err="1" smtClean="0"/>
              <a:t>TumMM</a:t>
            </a:r>
            <a:r>
              <a:rPr lang="en-US" sz="2400" dirty="0" smtClean="0"/>
              <a:t> at the moment of their discovery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184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aya's Photos\Phrygia\TumMM_b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0525"/>
            <a:ext cx="5281613" cy="35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Maya's Photos\Phrygia\TumMM_be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956050"/>
            <a:ext cx="6437313" cy="290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0800" y="6096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funeral bed in </a:t>
            </a:r>
            <a:r>
              <a:rPr lang="en-US" sz="2400" dirty="0" err="1" smtClean="0"/>
              <a:t>TumMM</a:t>
            </a:r>
            <a:r>
              <a:rPr lang="en-US" sz="2400" dirty="0" smtClean="0"/>
              <a:t>, </a:t>
            </a:r>
            <a:r>
              <a:rPr lang="en-US" sz="2400" dirty="0" err="1" smtClean="0"/>
              <a:t>Gordion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908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Msta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5085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MMst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7200"/>
            <a:ext cx="352742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573024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serving stand from </a:t>
            </a:r>
            <a:r>
              <a:rPr lang="en-US" sz="2400" dirty="0" err="1" smtClean="0"/>
              <a:t>TumMM</a:t>
            </a:r>
            <a:r>
              <a:rPr lang="en-US" sz="2400" dirty="0" smtClean="0"/>
              <a:t>, </a:t>
            </a:r>
            <a:r>
              <a:rPr lang="en-US" sz="2400" dirty="0" err="1" smtClean="0"/>
              <a:t>Gordion</a:t>
            </a:r>
            <a:endParaRPr lang="en-US" sz="2400" dirty="0" smtClean="0"/>
          </a:p>
          <a:p>
            <a:r>
              <a:rPr lang="bg-BG" sz="2400" dirty="0" smtClean="0"/>
              <a:t>„Масичка за сервиране“ от Могила ММ, </a:t>
            </a:r>
            <a:r>
              <a:rPr lang="bg-BG" sz="2400" dirty="0" err="1" smtClean="0"/>
              <a:t>Гордион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223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MM-tabl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3981450" cy="42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MM-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2776538"/>
            <a:ext cx="4518025" cy="40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9200" y="381000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/>
              <a:t>Т. нар. „пагода масичка“ от Могила ММ, </a:t>
            </a:r>
            <a:r>
              <a:rPr lang="bg-BG" sz="2400" dirty="0" err="1" smtClean="0"/>
              <a:t>Гордион</a:t>
            </a:r>
            <a:endParaRPr lang="bg-BG" sz="2400" dirty="0" smtClean="0"/>
          </a:p>
          <a:p>
            <a:r>
              <a:rPr lang="en-US" sz="2400" dirty="0" smtClean="0"/>
              <a:t>The so-called “Pagoda” table from </a:t>
            </a:r>
            <a:r>
              <a:rPr lang="en-US" sz="2400" dirty="0" err="1" smtClean="0"/>
              <a:t>TumMM</a:t>
            </a:r>
            <a:r>
              <a:rPr lang="en-US" sz="2400" dirty="0" smtClean="0"/>
              <a:t>, </a:t>
            </a:r>
            <a:r>
              <a:rPr lang="en-US" sz="2400" dirty="0" err="1" smtClean="0"/>
              <a:t>Gordion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988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762000" y="4953000"/>
            <a:ext cx="3352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bg-BG" sz="2400"/>
              <a:t>Bronze disc from a belt from Tumulus MM at Gordion</a:t>
            </a:r>
          </a:p>
        </p:txBody>
      </p:sp>
      <p:pic>
        <p:nvPicPr>
          <p:cNvPr id="5128" name="Picture 8" descr="Copy of Uninv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001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opy of Uninv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opy of Uninv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7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82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5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T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5943600" cy="469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81000" y="5867400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en-US" sz="2400"/>
              <a:t>Дървено столче от Могила Р, Гордион (детско погребение).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97473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312</Words>
  <Application>Microsoft Office PowerPoint</Application>
  <PresentationFormat>On-screen Show (4:3)</PresentationFormat>
  <Paragraphs>31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Maya</dc:creator>
  <cp:lastModifiedBy>007</cp:lastModifiedBy>
  <cp:revision>5</cp:revision>
  <dcterms:created xsi:type="dcterms:W3CDTF">2017-01-07T08:01:15Z</dcterms:created>
  <dcterms:modified xsi:type="dcterms:W3CDTF">2020-12-03T17:50:37Z</dcterms:modified>
</cp:coreProperties>
</file>