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5"/>
  </p:notesMasterIdLst>
  <p:sldIdLst>
    <p:sldId id="286" r:id="rId2"/>
    <p:sldId id="258" r:id="rId3"/>
    <p:sldId id="273" r:id="rId4"/>
    <p:sldId id="276" r:id="rId5"/>
    <p:sldId id="281" r:id="rId6"/>
    <p:sldId id="282" r:id="rId7"/>
    <p:sldId id="277" r:id="rId8"/>
    <p:sldId id="283" r:id="rId9"/>
    <p:sldId id="284" r:id="rId10"/>
    <p:sldId id="278" r:id="rId11"/>
    <p:sldId id="274" r:id="rId12"/>
    <p:sldId id="279" r:id="rId13"/>
    <p:sldId id="280" r:id="rId14"/>
    <p:sldId id="275" r:id="rId15"/>
    <p:sldId id="287" r:id="rId16"/>
    <p:sldId id="265" r:id="rId17"/>
    <p:sldId id="259" r:id="rId18"/>
    <p:sldId id="260" r:id="rId19"/>
    <p:sldId id="267" r:id="rId20"/>
    <p:sldId id="261" r:id="rId21"/>
    <p:sldId id="266" r:id="rId22"/>
    <p:sldId id="269" r:id="rId23"/>
    <p:sldId id="268" r:id="rId24"/>
    <p:sldId id="292" r:id="rId25"/>
    <p:sldId id="288" r:id="rId26"/>
    <p:sldId id="285" r:id="rId27"/>
    <p:sldId id="289" r:id="rId28"/>
    <p:sldId id="290" r:id="rId29"/>
    <p:sldId id="271" r:id="rId30"/>
    <p:sldId id="291" r:id="rId31"/>
    <p:sldId id="293" r:id="rId32"/>
    <p:sldId id="294" r:id="rId33"/>
    <p:sldId id="29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56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67355-DCC3-44D2-9C76-F275C470967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7710D5E-74CD-4BFC-AAE4-7148B1B1EBAC}">
      <dgm:prSet/>
      <dgm:spPr/>
      <dgm:t>
        <a:bodyPr/>
        <a:lstStyle/>
        <a:p>
          <a:r>
            <a:rPr lang="bg-BG"/>
            <a:t>Има своето динамично и последователно развитие още от началото на интеграционния процес</a:t>
          </a:r>
          <a:endParaRPr lang="en-US"/>
        </a:p>
      </dgm:t>
    </dgm:pt>
    <dgm:pt modelId="{6F50C82D-F6F2-4639-806E-268D4C3A3ABB}" type="parTrans" cxnId="{CD857530-2A05-46D6-89F4-87A53BF34FA2}">
      <dgm:prSet/>
      <dgm:spPr/>
      <dgm:t>
        <a:bodyPr/>
        <a:lstStyle/>
        <a:p>
          <a:endParaRPr lang="en-US"/>
        </a:p>
      </dgm:t>
    </dgm:pt>
    <dgm:pt modelId="{8BC80249-0D1C-48A7-B8D3-6B3898BE8B4B}" type="sibTrans" cxnId="{CD857530-2A05-46D6-89F4-87A53BF34FA2}">
      <dgm:prSet/>
      <dgm:spPr/>
      <dgm:t>
        <a:bodyPr/>
        <a:lstStyle/>
        <a:p>
          <a:endParaRPr lang="en-US"/>
        </a:p>
      </dgm:t>
    </dgm:pt>
    <dgm:pt modelId="{3CD53A7F-2DAE-4CA8-A670-F70DE6ECD213}">
      <dgm:prSet/>
      <dgm:spPr/>
      <dgm:t>
        <a:bodyPr/>
        <a:lstStyle/>
        <a:p>
          <a:r>
            <a:rPr lang="bg-BG"/>
            <a:t>По своята същност ЕО/ЕС се превръща в един от основните движещи фактори, които налагат либерализацията на търговията в световен мащаб.</a:t>
          </a:r>
          <a:endParaRPr lang="en-US"/>
        </a:p>
      </dgm:t>
    </dgm:pt>
    <dgm:pt modelId="{C1DE5B7E-488D-468D-88FC-5E7DD2C61EC2}" type="parTrans" cxnId="{E47BB080-8653-4FCD-8C51-4C2237A7BB44}">
      <dgm:prSet/>
      <dgm:spPr/>
      <dgm:t>
        <a:bodyPr/>
        <a:lstStyle/>
        <a:p>
          <a:endParaRPr lang="en-US"/>
        </a:p>
      </dgm:t>
    </dgm:pt>
    <dgm:pt modelId="{1EA0D81C-4E51-49E5-AF06-789FB86A4C2D}" type="sibTrans" cxnId="{E47BB080-8653-4FCD-8C51-4C2237A7BB44}">
      <dgm:prSet/>
      <dgm:spPr/>
      <dgm:t>
        <a:bodyPr/>
        <a:lstStyle/>
        <a:p>
          <a:endParaRPr lang="en-US"/>
        </a:p>
      </dgm:t>
    </dgm:pt>
    <dgm:pt modelId="{8F3348CE-E9B9-4B13-92D0-EA216C86C43F}">
      <dgm:prSet/>
      <dgm:spPr/>
      <dgm:t>
        <a:bodyPr/>
        <a:lstStyle/>
        <a:p>
          <a:r>
            <a:rPr lang="bg-BG"/>
            <a:t>Паралелно с това и стъпвайки на традиции и исторически връзки ЕО/ЕС изгражда обширна мрежа от специфични преференциални търговски отношения с почти всички региони в света. </a:t>
          </a:r>
          <a:endParaRPr lang="en-US"/>
        </a:p>
      </dgm:t>
    </dgm:pt>
    <dgm:pt modelId="{A2AE06AA-543F-49C9-9708-1314591E1AD7}" type="parTrans" cxnId="{B34CC8E7-123C-496E-BC32-CA8BF1A02163}">
      <dgm:prSet/>
      <dgm:spPr/>
      <dgm:t>
        <a:bodyPr/>
        <a:lstStyle/>
        <a:p>
          <a:endParaRPr lang="en-US"/>
        </a:p>
      </dgm:t>
    </dgm:pt>
    <dgm:pt modelId="{EC726642-8B81-4D0B-BBEC-206AA9734997}" type="sibTrans" cxnId="{B34CC8E7-123C-496E-BC32-CA8BF1A02163}">
      <dgm:prSet/>
      <dgm:spPr/>
      <dgm:t>
        <a:bodyPr/>
        <a:lstStyle/>
        <a:p>
          <a:endParaRPr lang="en-US"/>
        </a:p>
      </dgm:t>
    </dgm:pt>
    <dgm:pt modelId="{2BFD32CE-A580-4A43-A0C4-CF506F877E50}" type="pres">
      <dgm:prSet presAssocID="{FBF67355-DCC3-44D2-9C76-F275C470967A}" presName="outerComposite" presStyleCnt="0">
        <dgm:presLayoutVars>
          <dgm:chMax val="5"/>
          <dgm:dir/>
          <dgm:resizeHandles val="exact"/>
        </dgm:presLayoutVars>
      </dgm:prSet>
      <dgm:spPr/>
    </dgm:pt>
    <dgm:pt modelId="{8D8BE356-7749-4B26-B6C1-70E63548E01D}" type="pres">
      <dgm:prSet presAssocID="{FBF67355-DCC3-44D2-9C76-F275C470967A}" presName="dummyMaxCanvas" presStyleCnt="0">
        <dgm:presLayoutVars/>
      </dgm:prSet>
      <dgm:spPr/>
    </dgm:pt>
    <dgm:pt modelId="{A5D20BF8-F62D-4D61-A1BE-3FC2FE72A8D2}" type="pres">
      <dgm:prSet presAssocID="{FBF67355-DCC3-44D2-9C76-F275C470967A}" presName="ThreeNodes_1" presStyleLbl="node1" presStyleIdx="0" presStyleCnt="3">
        <dgm:presLayoutVars>
          <dgm:bulletEnabled val="1"/>
        </dgm:presLayoutVars>
      </dgm:prSet>
      <dgm:spPr/>
    </dgm:pt>
    <dgm:pt modelId="{26C04517-0F2F-47EE-B240-C89A4F8832D8}" type="pres">
      <dgm:prSet presAssocID="{FBF67355-DCC3-44D2-9C76-F275C470967A}" presName="ThreeNodes_2" presStyleLbl="node1" presStyleIdx="1" presStyleCnt="3">
        <dgm:presLayoutVars>
          <dgm:bulletEnabled val="1"/>
        </dgm:presLayoutVars>
      </dgm:prSet>
      <dgm:spPr/>
    </dgm:pt>
    <dgm:pt modelId="{DCBB3D7B-353D-43E2-A39A-1970E8A6DF9D}" type="pres">
      <dgm:prSet presAssocID="{FBF67355-DCC3-44D2-9C76-F275C470967A}" presName="ThreeNodes_3" presStyleLbl="node1" presStyleIdx="2" presStyleCnt="3">
        <dgm:presLayoutVars>
          <dgm:bulletEnabled val="1"/>
        </dgm:presLayoutVars>
      </dgm:prSet>
      <dgm:spPr/>
    </dgm:pt>
    <dgm:pt modelId="{C362593E-ABE9-45FA-88CD-F5BD0CF465FB}" type="pres">
      <dgm:prSet presAssocID="{FBF67355-DCC3-44D2-9C76-F275C470967A}" presName="ThreeConn_1-2" presStyleLbl="fgAccFollowNode1" presStyleIdx="0" presStyleCnt="2">
        <dgm:presLayoutVars>
          <dgm:bulletEnabled val="1"/>
        </dgm:presLayoutVars>
      </dgm:prSet>
      <dgm:spPr/>
    </dgm:pt>
    <dgm:pt modelId="{9F32F464-3042-4637-AB0A-4D0EE4216CAF}" type="pres">
      <dgm:prSet presAssocID="{FBF67355-DCC3-44D2-9C76-F275C470967A}" presName="ThreeConn_2-3" presStyleLbl="fgAccFollowNode1" presStyleIdx="1" presStyleCnt="2">
        <dgm:presLayoutVars>
          <dgm:bulletEnabled val="1"/>
        </dgm:presLayoutVars>
      </dgm:prSet>
      <dgm:spPr/>
    </dgm:pt>
    <dgm:pt modelId="{27B04950-50DD-4754-9C55-B9A50AAF7623}" type="pres">
      <dgm:prSet presAssocID="{FBF67355-DCC3-44D2-9C76-F275C470967A}" presName="ThreeNodes_1_text" presStyleLbl="node1" presStyleIdx="2" presStyleCnt="3">
        <dgm:presLayoutVars>
          <dgm:bulletEnabled val="1"/>
        </dgm:presLayoutVars>
      </dgm:prSet>
      <dgm:spPr/>
    </dgm:pt>
    <dgm:pt modelId="{4CE9143E-5594-491C-ABE2-B3AA7A6F4700}" type="pres">
      <dgm:prSet presAssocID="{FBF67355-DCC3-44D2-9C76-F275C470967A}" presName="ThreeNodes_2_text" presStyleLbl="node1" presStyleIdx="2" presStyleCnt="3">
        <dgm:presLayoutVars>
          <dgm:bulletEnabled val="1"/>
        </dgm:presLayoutVars>
      </dgm:prSet>
      <dgm:spPr/>
    </dgm:pt>
    <dgm:pt modelId="{D2CBB548-538A-403D-B122-DDC269E14EF5}" type="pres">
      <dgm:prSet presAssocID="{FBF67355-DCC3-44D2-9C76-F275C470967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E5C1605-6586-43D1-A1DF-D4CA75830A52}" type="presOf" srcId="{8F3348CE-E9B9-4B13-92D0-EA216C86C43F}" destId="{D2CBB548-538A-403D-B122-DDC269E14EF5}" srcOrd="1" destOrd="0" presId="urn:microsoft.com/office/officeart/2005/8/layout/vProcess5"/>
    <dgm:cxn modelId="{5629480E-EB3B-4BAF-9633-33E5F6289DC9}" type="presOf" srcId="{D7710D5E-74CD-4BFC-AAE4-7148B1B1EBAC}" destId="{A5D20BF8-F62D-4D61-A1BE-3FC2FE72A8D2}" srcOrd="0" destOrd="0" presId="urn:microsoft.com/office/officeart/2005/8/layout/vProcess5"/>
    <dgm:cxn modelId="{33314127-C148-4935-AFF5-059B7BD575F6}" type="presOf" srcId="{D7710D5E-74CD-4BFC-AAE4-7148B1B1EBAC}" destId="{27B04950-50DD-4754-9C55-B9A50AAF7623}" srcOrd="1" destOrd="0" presId="urn:microsoft.com/office/officeart/2005/8/layout/vProcess5"/>
    <dgm:cxn modelId="{CD857530-2A05-46D6-89F4-87A53BF34FA2}" srcId="{FBF67355-DCC3-44D2-9C76-F275C470967A}" destId="{D7710D5E-74CD-4BFC-AAE4-7148B1B1EBAC}" srcOrd="0" destOrd="0" parTransId="{6F50C82D-F6F2-4639-806E-268D4C3A3ABB}" sibTransId="{8BC80249-0D1C-48A7-B8D3-6B3898BE8B4B}"/>
    <dgm:cxn modelId="{92694942-EA67-4910-9993-E5B83DEFC9E5}" type="presOf" srcId="{3CD53A7F-2DAE-4CA8-A670-F70DE6ECD213}" destId="{26C04517-0F2F-47EE-B240-C89A4F8832D8}" srcOrd="0" destOrd="0" presId="urn:microsoft.com/office/officeart/2005/8/layout/vProcess5"/>
    <dgm:cxn modelId="{E47BB080-8653-4FCD-8C51-4C2237A7BB44}" srcId="{FBF67355-DCC3-44D2-9C76-F275C470967A}" destId="{3CD53A7F-2DAE-4CA8-A670-F70DE6ECD213}" srcOrd="1" destOrd="0" parTransId="{C1DE5B7E-488D-468D-88FC-5E7DD2C61EC2}" sibTransId="{1EA0D81C-4E51-49E5-AF06-789FB86A4C2D}"/>
    <dgm:cxn modelId="{E0112B91-7840-4F8D-A826-341B8F0B3941}" type="presOf" srcId="{3CD53A7F-2DAE-4CA8-A670-F70DE6ECD213}" destId="{4CE9143E-5594-491C-ABE2-B3AA7A6F4700}" srcOrd="1" destOrd="0" presId="urn:microsoft.com/office/officeart/2005/8/layout/vProcess5"/>
    <dgm:cxn modelId="{9E0FE8B7-2486-41B3-BCF6-7DFA88AF11EB}" type="presOf" srcId="{8F3348CE-E9B9-4B13-92D0-EA216C86C43F}" destId="{DCBB3D7B-353D-43E2-A39A-1970E8A6DF9D}" srcOrd="0" destOrd="0" presId="urn:microsoft.com/office/officeart/2005/8/layout/vProcess5"/>
    <dgm:cxn modelId="{B34CC8E7-123C-496E-BC32-CA8BF1A02163}" srcId="{FBF67355-DCC3-44D2-9C76-F275C470967A}" destId="{8F3348CE-E9B9-4B13-92D0-EA216C86C43F}" srcOrd="2" destOrd="0" parTransId="{A2AE06AA-543F-49C9-9708-1314591E1AD7}" sibTransId="{EC726642-8B81-4D0B-BBEC-206AA9734997}"/>
    <dgm:cxn modelId="{FF4DF8ED-2D26-4A90-941C-5BDE2B0770AD}" type="presOf" srcId="{1EA0D81C-4E51-49E5-AF06-789FB86A4C2D}" destId="{9F32F464-3042-4637-AB0A-4D0EE4216CAF}" srcOrd="0" destOrd="0" presId="urn:microsoft.com/office/officeart/2005/8/layout/vProcess5"/>
    <dgm:cxn modelId="{0F41DFF1-EEB0-4B4C-AB7A-A9F47DAA0681}" type="presOf" srcId="{FBF67355-DCC3-44D2-9C76-F275C470967A}" destId="{2BFD32CE-A580-4A43-A0C4-CF506F877E50}" srcOrd="0" destOrd="0" presId="urn:microsoft.com/office/officeart/2005/8/layout/vProcess5"/>
    <dgm:cxn modelId="{0B64B1F9-93FB-49C9-85ED-911FBF679AC0}" type="presOf" srcId="{8BC80249-0D1C-48A7-B8D3-6B3898BE8B4B}" destId="{C362593E-ABE9-45FA-88CD-F5BD0CF465FB}" srcOrd="0" destOrd="0" presId="urn:microsoft.com/office/officeart/2005/8/layout/vProcess5"/>
    <dgm:cxn modelId="{DA00DCBF-2AED-4F8E-AFD6-DCD0CDDDEB67}" type="presParOf" srcId="{2BFD32CE-A580-4A43-A0C4-CF506F877E50}" destId="{8D8BE356-7749-4B26-B6C1-70E63548E01D}" srcOrd="0" destOrd="0" presId="urn:microsoft.com/office/officeart/2005/8/layout/vProcess5"/>
    <dgm:cxn modelId="{749BCE1F-E538-4A92-8F2F-E258081CF640}" type="presParOf" srcId="{2BFD32CE-A580-4A43-A0C4-CF506F877E50}" destId="{A5D20BF8-F62D-4D61-A1BE-3FC2FE72A8D2}" srcOrd="1" destOrd="0" presId="urn:microsoft.com/office/officeart/2005/8/layout/vProcess5"/>
    <dgm:cxn modelId="{045E78A7-5063-4352-9620-046AA13DAB70}" type="presParOf" srcId="{2BFD32CE-A580-4A43-A0C4-CF506F877E50}" destId="{26C04517-0F2F-47EE-B240-C89A4F8832D8}" srcOrd="2" destOrd="0" presId="urn:microsoft.com/office/officeart/2005/8/layout/vProcess5"/>
    <dgm:cxn modelId="{A58F4D44-0D52-4291-BDA9-50C3EB4B6CE4}" type="presParOf" srcId="{2BFD32CE-A580-4A43-A0C4-CF506F877E50}" destId="{DCBB3D7B-353D-43E2-A39A-1970E8A6DF9D}" srcOrd="3" destOrd="0" presId="urn:microsoft.com/office/officeart/2005/8/layout/vProcess5"/>
    <dgm:cxn modelId="{E69A1257-17BB-4295-A710-BF8E4E73B5E1}" type="presParOf" srcId="{2BFD32CE-A580-4A43-A0C4-CF506F877E50}" destId="{C362593E-ABE9-45FA-88CD-F5BD0CF465FB}" srcOrd="4" destOrd="0" presId="urn:microsoft.com/office/officeart/2005/8/layout/vProcess5"/>
    <dgm:cxn modelId="{94B86A21-59D1-400F-8EB6-7A655CECB6B5}" type="presParOf" srcId="{2BFD32CE-A580-4A43-A0C4-CF506F877E50}" destId="{9F32F464-3042-4637-AB0A-4D0EE4216CAF}" srcOrd="5" destOrd="0" presId="urn:microsoft.com/office/officeart/2005/8/layout/vProcess5"/>
    <dgm:cxn modelId="{3D3DFA5B-068C-46BD-92A5-0BEF35303740}" type="presParOf" srcId="{2BFD32CE-A580-4A43-A0C4-CF506F877E50}" destId="{27B04950-50DD-4754-9C55-B9A50AAF7623}" srcOrd="6" destOrd="0" presId="urn:microsoft.com/office/officeart/2005/8/layout/vProcess5"/>
    <dgm:cxn modelId="{F285BECE-6EAA-4204-ABDF-1FE8856FCA8D}" type="presParOf" srcId="{2BFD32CE-A580-4A43-A0C4-CF506F877E50}" destId="{4CE9143E-5594-491C-ABE2-B3AA7A6F4700}" srcOrd="7" destOrd="0" presId="urn:microsoft.com/office/officeart/2005/8/layout/vProcess5"/>
    <dgm:cxn modelId="{19A3C65D-7776-49A7-BEB0-B7C355DEC6FD}" type="presParOf" srcId="{2BFD32CE-A580-4A43-A0C4-CF506F877E50}" destId="{D2CBB548-538A-403D-B122-DDC269E14EF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20BF8-F62D-4D61-A1BE-3FC2FE72A8D2}">
      <dsp:nvSpPr>
        <dsp:cNvPr id="0" name=""/>
        <dsp:cNvSpPr/>
      </dsp:nvSpPr>
      <dsp:spPr>
        <a:xfrm>
          <a:off x="0" y="0"/>
          <a:ext cx="6315075" cy="10162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/>
            <a:t>Има своето динамично и последователно развитие още от началото на интеграционния процес</a:t>
          </a:r>
          <a:endParaRPr lang="en-US" sz="1400" kern="1200"/>
        </a:p>
      </dsp:txBody>
      <dsp:txXfrm>
        <a:off x="29764" y="29764"/>
        <a:ext cx="5218483" cy="956702"/>
      </dsp:txXfrm>
    </dsp:sp>
    <dsp:sp modelId="{26C04517-0F2F-47EE-B240-C89A4F8832D8}">
      <dsp:nvSpPr>
        <dsp:cNvPr id="0" name=""/>
        <dsp:cNvSpPr/>
      </dsp:nvSpPr>
      <dsp:spPr>
        <a:xfrm>
          <a:off x="557212" y="1185602"/>
          <a:ext cx="6315075" cy="1016230"/>
        </a:xfrm>
        <a:prstGeom prst="roundRect">
          <a:avLst>
            <a:gd name="adj" fmla="val 10000"/>
          </a:avLst>
        </a:prstGeom>
        <a:solidFill>
          <a:schemeClr val="accent2">
            <a:hueOff val="-245438"/>
            <a:satOff val="19406"/>
            <a:lumOff val="-39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/>
            <a:t>По своята същност ЕО/ЕС се превръща в един от основните движещи фактори, които налагат либерализацията на търговията в световен мащаб.</a:t>
          </a:r>
          <a:endParaRPr lang="en-US" sz="1400" kern="1200"/>
        </a:p>
      </dsp:txBody>
      <dsp:txXfrm>
        <a:off x="586976" y="1215366"/>
        <a:ext cx="5037784" cy="956702"/>
      </dsp:txXfrm>
    </dsp:sp>
    <dsp:sp modelId="{DCBB3D7B-353D-43E2-A39A-1970E8A6DF9D}">
      <dsp:nvSpPr>
        <dsp:cNvPr id="0" name=""/>
        <dsp:cNvSpPr/>
      </dsp:nvSpPr>
      <dsp:spPr>
        <a:xfrm>
          <a:off x="1114424" y="2371205"/>
          <a:ext cx="6315075" cy="1016230"/>
        </a:xfrm>
        <a:prstGeom prst="roundRect">
          <a:avLst>
            <a:gd name="adj" fmla="val 10000"/>
          </a:avLst>
        </a:prstGeom>
        <a:solidFill>
          <a:schemeClr val="accent2">
            <a:hueOff val="-490875"/>
            <a:satOff val="38812"/>
            <a:lumOff val="-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/>
            <a:t>Паралелно с това и стъпвайки на традиции и исторически връзки ЕО/ЕС изгражда обширна мрежа от специфични преференциални търговски отношения с почти всички региони в света. </a:t>
          </a:r>
          <a:endParaRPr lang="en-US" sz="1400" kern="1200"/>
        </a:p>
      </dsp:txBody>
      <dsp:txXfrm>
        <a:off x="1144188" y="2400969"/>
        <a:ext cx="5037784" cy="956702"/>
      </dsp:txXfrm>
    </dsp:sp>
    <dsp:sp modelId="{C362593E-ABE9-45FA-88CD-F5BD0CF465FB}">
      <dsp:nvSpPr>
        <dsp:cNvPr id="0" name=""/>
        <dsp:cNvSpPr/>
      </dsp:nvSpPr>
      <dsp:spPr>
        <a:xfrm>
          <a:off x="5654524" y="770641"/>
          <a:ext cx="660550" cy="66055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5803148" y="770641"/>
        <a:ext cx="363302" cy="497064"/>
      </dsp:txXfrm>
    </dsp:sp>
    <dsp:sp modelId="{9F32F464-3042-4637-AB0A-4D0EE4216CAF}">
      <dsp:nvSpPr>
        <dsp:cNvPr id="0" name=""/>
        <dsp:cNvSpPr/>
      </dsp:nvSpPr>
      <dsp:spPr>
        <a:xfrm>
          <a:off x="6211737" y="1949469"/>
          <a:ext cx="660550" cy="66055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94733"/>
            <a:satOff val="34536"/>
            <a:lumOff val="33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594733"/>
              <a:satOff val="34536"/>
              <a:lumOff val="3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6360361" y="1949469"/>
        <a:ext cx="363302" cy="497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59EA4-724F-4373-8832-7E139CC1E41A}" type="datetimeFigureOut">
              <a:rPr lang="de-DE" smtClean="0"/>
              <a:t>09.05.2022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C8BBC-2873-4B5C-8B19-48FB100C7C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087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8BBC-2873-4B5C-8B19-48FB100C7C8E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9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3739-56BE-41F5-9229-A618D2D9062A}" type="datetimeFigureOut">
              <a:rPr lang="bg-BG" smtClean="0"/>
              <a:t>9.5.2022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3B2-8DBB-4B75-A0A0-8DE7A7104E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6998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3739-56BE-41F5-9229-A618D2D9062A}" type="datetimeFigureOut">
              <a:rPr lang="bg-BG" smtClean="0"/>
              <a:t>9.5.2022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3B2-8DBB-4B75-A0A0-8DE7A7104E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659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3739-56BE-41F5-9229-A618D2D9062A}" type="datetimeFigureOut">
              <a:rPr lang="bg-BG" smtClean="0"/>
              <a:t>9.5.2022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3B2-8DBB-4B75-A0A0-8DE7A7104E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49156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3739-56BE-41F5-9229-A618D2D9062A}" type="datetimeFigureOut">
              <a:rPr lang="bg-BG" smtClean="0"/>
              <a:t>9.5.2022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3B2-8DBB-4B75-A0A0-8DE7A7104E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7490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3739-56BE-41F5-9229-A618D2D9062A}" type="datetimeFigureOut">
              <a:rPr lang="bg-BG" smtClean="0"/>
              <a:t>9.5.2022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3B2-8DBB-4B75-A0A0-8DE7A7104E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59331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3739-56BE-41F5-9229-A618D2D9062A}" type="datetimeFigureOut">
              <a:rPr lang="bg-BG" smtClean="0"/>
              <a:t>9.5.2022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3B2-8DBB-4B75-A0A0-8DE7A7104E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58163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3739-56BE-41F5-9229-A618D2D9062A}" type="datetimeFigureOut">
              <a:rPr lang="bg-BG" smtClean="0"/>
              <a:t>9.5.2022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3B2-8DBB-4B75-A0A0-8DE7A7104E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14196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3739-56BE-41F5-9229-A618D2D9062A}" type="datetimeFigureOut">
              <a:rPr lang="bg-BG" smtClean="0"/>
              <a:t>9.5.2022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3B2-8DBB-4B75-A0A0-8DE7A7104E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05761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3739-56BE-41F5-9229-A618D2D9062A}" type="datetimeFigureOut">
              <a:rPr lang="bg-BG" smtClean="0"/>
              <a:t>9.5.2022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3B2-8DBB-4B75-A0A0-8DE7A7104E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1660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3739-56BE-41F5-9229-A618D2D9062A}" type="datetimeFigureOut">
              <a:rPr lang="bg-BG" smtClean="0"/>
              <a:t>9.5.2022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3B2-8DBB-4B75-A0A0-8DE7A7104E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8707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3739-56BE-41F5-9229-A618D2D9062A}" type="datetimeFigureOut">
              <a:rPr lang="bg-BG" smtClean="0"/>
              <a:t>9.5.2022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3B2-8DBB-4B75-A0A0-8DE7A7104E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8085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3739-56BE-41F5-9229-A618D2D9062A}" type="datetimeFigureOut">
              <a:rPr lang="bg-BG" smtClean="0"/>
              <a:t>9.5.2022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3B2-8DBB-4B75-A0A0-8DE7A7104E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9842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3739-56BE-41F5-9229-A618D2D9062A}" type="datetimeFigureOut">
              <a:rPr lang="bg-BG" smtClean="0"/>
              <a:t>9.5.2022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3B2-8DBB-4B75-A0A0-8DE7A7104E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5607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3739-56BE-41F5-9229-A618D2D9062A}" type="datetimeFigureOut">
              <a:rPr lang="bg-BG" smtClean="0"/>
              <a:t>9.5.2022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3B2-8DBB-4B75-A0A0-8DE7A7104E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3948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3739-56BE-41F5-9229-A618D2D9062A}" type="datetimeFigureOut">
              <a:rPr lang="bg-BG" smtClean="0"/>
              <a:t>9.5.2022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3B2-8DBB-4B75-A0A0-8DE7A7104E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4814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3739-56BE-41F5-9229-A618D2D9062A}" type="datetimeFigureOut">
              <a:rPr lang="bg-BG" smtClean="0"/>
              <a:t>9.5.2022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3B2-8DBB-4B75-A0A0-8DE7A7104E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4533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D8F43739-56BE-41F5-9229-A618D2D9062A}" type="datetimeFigureOut">
              <a:rPr lang="bg-BG" smtClean="0"/>
              <a:t>9.5.2022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DB08F3B2-8DBB-4B75-A0A0-8DE7A7104E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7632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8F43739-56BE-41F5-9229-A618D2D9062A}" type="datetimeFigureOut">
              <a:rPr lang="bg-BG" smtClean="0"/>
              <a:t>9.5.2022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B08F3B2-8DBB-4B75-A0A0-8DE7A7104E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95846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3079" y="609600"/>
            <a:ext cx="2526850" cy="3642851"/>
          </a:xfrm>
        </p:spPr>
        <p:txBody>
          <a:bodyPr>
            <a:normAutofit/>
          </a:bodyPr>
          <a:lstStyle/>
          <a:p>
            <a:r>
              <a:rPr lang="en-US" sz="2700"/>
              <a:t>POLB 285 </a:t>
            </a:r>
            <a:r>
              <a:rPr lang="bg-BG" sz="2700"/>
              <a:t>ЕС В ГЛОБАЛНАТА ПОЛИТИКА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3079" y="4365523"/>
            <a:ext cx="2526849" cy="17930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700"/>
          </a:p>
          <a:p>
            <a:pPr>
              <a:lnSpc>
                <a:spcPct val="90000"/>
              </a:lnSpc>
            </a:pPr>
            <a:r>
              <a:rPr lang="bg-BG" sz="1700" b="1"/>
              <a:t>Тема 7</a:t>
            </a:r>
            <a:endParaRPr lang="en-US" sz="1700" b="1"/>
          </a:p>
          <a:p>
            <a:pPr>
              <a:lnSpc>
                <a:spcPct val="90000"/>
              </a:lnSpc>
            </a:pPr>
            <a:r>
              <a:rPr lang="bg-BG" sz="1700" b="1"/>
              <a:t>ЕС и елементите на “меката сила”</a:t>
            </a:r>
            <a:r>
              <a:rPr lang="en-US" sz="1700" b="1"/>
              <a:t>:</a:t>
            </a:r>
            <a:r>
              <a:rPr lang="bg-BG" sz="1700" b="1"/>
              <a:t> Търговска  политика на ЕС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6" y="1161642"/>
            <a:ext cx="5186747" cy="4538403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07519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712123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505200"/>
            <a:ext cx="7121236" cy="324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22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05" y="609600"/>
            <a:ext cx="8077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88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8"/>
            <a:ext cx="93345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096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832"/>
            <a:ext cx="936307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77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88682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380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3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52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CFA5F4-1A8E-48F5-9209-7F24485B1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074621-AE44-40C4-8323-DF5185BC9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053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43467"/>
            <a:ext cx="5772150" cy="1079989"/>
          </a:xfrm>
        </p:spPr>
        <p:txBody>
          <a:bodyPr>
            <a:normAutofit/>
          </a:bodyPr>
          <a:lstStyle/>
          <a:p>
            <a:r>
              <a:rPr lang="bg-BG" sz="3100"/>
              <a:t>ЕС-икономическата роля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9" y="2374795"/>
            <a:ext cx="5772150" cy="34164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1100"/>
              <a:t>Става дума за икономическия аспект на външната политика на ЕС</a:t>
            </a:r>
          </a:p>
          <a:p>
            <a:pPr>
              <a:lnSpc>
                <a:spcPct val="90000"/>
              </a:lnSpc>
            </a:pPr>
            <a:endParaRPr lang="bg-BG" sz="1100"/>
          </a:p>
          <a:p>
            <a:pPr>
              <a:lnSpc>
                <a:spcPct val="90000"/>
              </a:lnSpc>
            </a:pPr>
            <a:r>
              <a:rPr lang="bg-BG" sz="1100"/>
              <a:t>Тук, за разлика от ОВППС </a:t>
            </a:r>
            <a:r>
              <a:rPr lang="en-US" sz="1100"/>
              <a:t>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bg-BG" sz="110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bg-BG" sz="1100" i="1"/>
              <a:t>В повечето случаи говорим за политики, които са изцяло в компетенциите на ЕС.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bg-BG" sz="1100" i="1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bg-BG" sz="1100" i="1"/>
              <a:t>Взимането на решения е обвързано с класическия общностен подход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bg-BG" sz="1100" i="1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bg-BG" sz="1100" i="1"/>
              <a:t>Тук компетенциите на наднационалните институции са ясно водещи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bg-BG" sz="1100" i="1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bg-BG" sz="1100" i="1"/>
              <a:t>Самата Общност/Съюза присъства като ясно обособен актьор и „говори с един глас“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CFA5F4-1A8E-48F5-9209-7F24485B1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074621-AE44-40C4-8323-DF5185BC9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053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43467"/>
            <a:ext cx="5772150" cy="1079989"/>
          </a:xfrm>
        </p:spPr>
        <p:txBody>
          <a:bodyPr>
            <a:normAutofit/>
          </a:bodyPr>
          <a:lstStyle/>
          <a:p>
            <a:r>
              <a:rPr lang="bg-BG" sz="3100"/>
              <a:t> Общи политики на ЕС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9" y="2374795"/>
            <a:ext cx="5772150" cy="3416406"/>
          </a:xfrm>
        </p:spPr>
        <p:txBody>
          <a:bodyPr>
            <a:normAutofit/>
          </a:bodyPr>
          <a:lstStyle/>
          <a:p>
            <a:endParaRPr lang="bg-BG" dirty="0"/>
          </a:p>
          <a:p>
            <a:r>
              <a:rPr lang="bg-BG" dirty="0"/>
              <a:t>Търговска политика</a:t>
            </a:r>
          </a:p>
          <a:p>
            <a:endParaRPr lang="bg-BG" dirty="0"/>
          </a:p>
          <a:p>
            <a:r>
              <a:rPr lang="bg-BG" dirty="0"/>
              <a:t>Политика за подпомагане на развитието</a:t>
            </a:r>
          </a:p>
          <a:p>
            <a:endParaRPr lang="bg-BG" dirty="0"/>
          </a:p>
          <a:p>
            <a:r>
              <a:rPr lang="bg-BG" dirty="0"/>
              <a:t>Хуманитарна политика</a:t>
            </a:r>
          </a:p>
          <a:p>
            <a:endParaRPr lang="bg-BG" dirty="0"/>
          </a:p>
          <a:p>
            <a:r>
              <a:rPr lang="bg-BG" dirty="0"/>
              <a:t>Екологична политика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468582"/>
          </a:xfrm>
        </p:spPr>
        <p:txBody>
          <a:bodyPr>
            <a:normAutofit/>
          </a:bodyPr>
          <a:lstStyle/>
          <a:p>
            <a:r>
              <a:rPr lang="bg-BG"/>
              <a:t>Търговска политика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D0EA27-7B6E-E8B2-F5C3-A38E61218C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292409"/>
              </p:ext>
            </p:extLst>
          </p:nvPr>
        </p:nvGraphicFramePr>
        <p:xfrm>
          <a:off x="856059" y="2286000"/>
          <a:ext cx="7429500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r>
              <a:rPr lang="bg-BG" sz="1900"/>
              <a:t>Търговска и икономическа политика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r>
              <a:rPr lang="bg-BG">
                <a:solidFill>
                  <a:schemeClr val="tx1"/>
                </a:solidFill>
              </a:rPr>
              <a:t>Търговската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bg-BG">
                <a:solidFill>
                  <a:schemeClr val="tx1"/>
                </a:solidFill>
              </a:rPr>
              <a:t> и митническата политика и елементи на икономическата политика на ЕО/ЕС :</a:t>
            </a:r>
          </a:p>
          <a:p>
            <a:pPr>
              <a:buFont typeface="Wingdings" panose="05000000000000000000" pitchFamily="2" charset="2"/>
              <a:buChar char="v"/>
            </a:pPr>
            <a:endParaRPr lang="bg-BG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g-BG">
                <a:solidFill>
                  <a:schemeClr val="tx1"/>
                </a:solidFill>
              </a:rPr>
              <a:t>Обща търговска политика и общи външнотърговски тарифи</a:t>
            </a:r>
          </a:p>
          <a:p>
            <a:pPr>
              <a:buFont typeface="Wingdings" panose="05000000000000000000" pitchFamily="2" charset="2"/>
              <a:buChar char="v"/>
            </a:pPr>
            <a:endParaRPr lang="bg-BG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g-BG">
                <a:solidFill>
                  <a:schemeClr val="tx1"/>
                </a:solidFill>
              </a:rPr>
              <a:t>Обща селскостопанска политика и др.</a:t>
            </a:r>
          </a:p>
          <a:p>
            <a:pPr>
              <a:buFont typeface="Wingdings" panose="05000000000000000000" pitchFamily="2" charset="2"/>
              <a:buChar char="v"/>
            </a:pPr>
            <a:endParaRPr lang="bg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4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065451"/>
          </a:xfrm>
        </p:spPr>
        <p:txBody>
          <a:bodyPr>
            <a:normAutofit/>
          </a:bodyPr>
          <a:lstStyle/>
          <a:p>
            <a:pPr algn="ctr"/>
            <a:r>
              <a:rPr lang="bg-BG">
                <a:solidFill>
                  <a:srgbClr val="BFBFBF"/>
                </a:solidFill>
              </a:rPr>
              <a:t>ЕС  - “меката сила”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9" y="2666999"/>
            <a:ext cx="7429499" cy="31242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1000" u="sng"/>
              <a:t>Концепцията за ЕС като </a:t>
            </a:r>
            <a:r>
              <a:rPr lang="bg-BG" sz="1000"/>
              <a:t>“мека сила” стъпва на: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bg-BG" sz="100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bg-BG" sz="1000" i="1"/>
              <a:t>Разбирането, че ролята на ЕС в глобалната система има политическо, но и по-широки измерения (икономическо, културно, ценностно)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sz="1000" i="1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bg-BG" sz="1000" i="1"/>
              <a:t>Често е трудно тези измерения да се разглеждат отделно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sz="1000" i="1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bg-BG" sz="1000" i="1"/>
              <a:t>Въпреки това икономическата роля на ЕС в глобалната система е далеч по видима, структурирана и осезаема, в сравнение с политическата.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sz="1000" i="1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bg-BG" sz="1000" i="1"/>
              <a:t>И до момента ЕС е най-големият търговски актьор в света и водещ в световната политика в измерения като помощ за развитие и хуманитарна помощ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sz="1000" i="1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bg-BG" sz="1000" i="1"/>
              <a:t>Казано с други думи: от икономическа гледна точка ЕС е глобален фактор от първи порядък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065451"/>
          </a:xfrm>
        </p:spPr>
        <p:txBody>
          <a:bodyPr>
            <a:normAutofit/>
          </a:bodyPr>
          <a:lstStyle/>
          <a:p>
            <a:pPr algn="ctr"/>
            <a:r>
              <a:rPr lang="bg-BG">
                <a:solidFill>
                  <a:srgbClr val="BFBFBF"/>
                </a:solidFill>
              </a:rPr>
              <a:t>ЕС - </a:t>
            </a:r>
            <a:r>
              <a:rPr lang="en-US">
                <a:solidFill>
                  <a:srgbClr val="BFBFBF"/>
                </a:solidFill>
              </a:rPr>
              <a:t>GATT</a:t>
            </a:r>
            <a:r>
              <a:rPr lang="bg-BG">
                <a:solidFill>
                  <a:srgbClr val="BFBFBF"/>
                </a:solidFill>
              </a:rPr>
              <a:t> и СТО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9" y="2362201"/>
            <a:ext cx="7429499" cy="4191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bg-BG" dirty="0"/>
              <a:t>Макро-инструменти за провеждане на търговска политика на ЕО/ЕС: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bg-BG" i="1" dirty="0"/>
              <a:t>Още от своето създаване ЕО участва във формата на  </a:t>
            </a:r>
            <a:r>
              <a:rPr lang="en-US" i="1" dirty="0"/>
              <a:t>GATT (General Agreement on Tariffs and Trade)</a:t>
            </a:r>
            <a:endParaRPr lang="bg-BG" i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bg-BG" i="1" dirty="0"/>
              <a:t>1962 – 67 :(Цикълът преговори „Кенеди“</a:t>
            </a:r>
            <a:r>
              <a:rPr lang="en-US" i="1" dirty="0"/>
              <a:t>)</a:t>
            </a:r>
            <a:endParaRPr lang="bg-BG" i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bg-BG" i="1" dirty="0"/>
              <a:t>1973-79 :Токийски цикъл преговори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bg-BG" i="1" dirty="0"/>
              <a:t>1986 – 1994: Уругвайски цикъл преговори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bg-BG" i="1" dirty="0"/>
              <a:t>Участва на същия принцип и след трансформацията на </a:t>
            </a:r>
            <a:r>
              <a:rPr lang="en-US" i="1" dirty="0"/>
              <a:t> GATT </a:t>
            </a:r>
            <a:r>
              <a:rPr lang="bg-BG" i="1" dirty="0"/>
              <a:t>в СТО: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bg-BG" i="1" dirty="0"/>
              <a:t>Страните от ЕС членуват в СТО, но са се договорили да ги представлява ЕС.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bg-BG" i="1" dirty="0"/>
              <a:t>Допълнително специални отношения с важни икономически партньори (САЩ, Русия, Китай, Япония, Канада)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600" dirty="0"/>
              <a:t>Други инструменти на търговската политика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bg-BG" dirty="0"/>
              <a:t>Устойчиви търговски връзки с бившите колонии: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1800" dirty="0"/>
              <a:t>Конвенцията от Яоунде 1964-69 г.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1800" dirty="0"/>
              <a:t>Втора конвенция 1971-1975 г.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600" i="1" dirty="0"/>
              <a:t>Споразумение за асоцииране между ЕИО и 18 (в последствие 19) бивши колонии.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1800" dirty="0"/>
              <a:t>Конвенцията от Ломе 1975 г.: споразумение за търговия и помощ между ЕИО и страните от Африка, Карибите и  Пасифика (71 държави):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600" i="1" dirty="0"/>
              <a:t>До 2000-та г. основната търговска рамка в отношенията с тези страни. Базира се на преференциални търговски режими за всички страни от посочените региони (безмитен внос)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1800" dirty="0"/>
              <a:t>Конвенция от Котону 2000 г.</a:t>
            </a:r>
            <a:r>
              <a:rPr lang="en-US" sz="1800" dirty="0"/>
              <a:t> </a:t>
            </a:r>
            <a:r>
              <a:rPr lang="bg-BG" sz="1800" dirty="0"/>
              <a:t>в сила до 2020 г.: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600" i="1" dirty="0"/>
              <a:t>Трансформира значително характера на предишния режим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600" i="1" dirty="0"/>
              <a:t>Въвежда ясно структурирана и комплексна политика на ЕС към тези страни, обвързана с т.нар. политика на условности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600" i="1" dirty="0"/>
              <a:t>Въвежда реципрочност в търговския обмен (безмитен режим за двустранната търговия) </a:t>
            </a:r>
          </a:p>
        </p:txBody>
      </p:sp>
    </p:spTree>
    <p:extLst>
      <p:ext uri="{BB962C8B-B14F-4D97-AF65-F5344CB8AC3E}">
        <p14:creationId xmlns:p14="http://schemas.microsoft.com/office/powerpoint/2010/main" val="3423556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2/26/ACP_EPA_Groups.svg/940px-ACP_EPA_Group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" y="1600200"/>
            <a:ext cx="89535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018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8BCFA5F4-1A8E-48F5-9209-7F24485B1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A8074621-AE44-40C4-8323-DF5185BC9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053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43467"/>
            <a:ext cx="5772150" cy="1079989"/>
          </a:xfrm>
        </p:spPr>
        <p:txBody>
          <a:bodyPr>
            <a:normAutofit/>
          </a:bodyPr>
          <a:lstStyle/>
          <a:p>
            <a:r>
              <a:rPr lang="bg-BG" sz="3100"/>
              <a:t>Други инструменти на търговската политика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8" y="2374794"/>
            <a:ext cx="8059341" cy="440700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bg-BG" sz="9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sz="1400" b="1" dirty="0"/>
              <a:t>Обща система за преференции (</a:t>
            </a:r>
            <a:r>
              <a:rPr lang="en-US" sz="1400" b="1" dirty="0"/>
              <a:t>GSP</a:t>
            </a:r>
            <a:r>
              <a:rPr lang="en-US" sz="1400" dirty="0"/>
              <a:t>), </a:t>
            </a:r>
            <a:r>
              <a:rPr lang="bg-BG" sz="1400" dirty="0"/>
              <a:t>от която се възползват повече от 170 страни: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bg-BG" sz="1400" b="1" u="sng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400" b="1" u="sng" dirty="0"/>
              <a:t>GSP</a:t>
            </a:r>
            <a:r>
              <a:rPr lang="bg-BG" sz="1400" dirty="0"/>
              <a:t>: режим на търговски преференции, съгласувани със СТО за държави, които са класифицирани като страни с ниски или средно ниски доходи или най – слабо развити страни.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bg-BG" sz="1400" b="1" u="sng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400" b="1" u="sng" dirty="0"/>
              <a:t>Everything but Arms (EBA</a:t>
            </a:r>
            <a:r>
              <a:rPr lang="en-US" sz="1400" dirty="0"/>
              <a:t>): </a:t>
            </a:r>
            <a:r>
              <a:rPr lang="bg-BG" sz="1400" dirty="0"/>
              <a:t>режим на безмитен и без-квотен внос на всякакви стоки без оръжия и амуниции от страни класифицирани от ООН като страни с ниски или средно ниски доходи или най - слабо развити страни.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bg-BG" sz="1400" b="1" u="sng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bg-BG" sz="1400" b="1" u="sng" dirty="0"/>
              <a:t>Стандартни </a:t>
            </a:r>
            <a:r>
              <a:rPr lang="en-US" sz="1400" b="1" u="sng" dirty="0"/>
              <a:t>GSP</a:t>
            </a:r>
            <a:r>
              <a:rPr lang="bg-BG" sz="1400" dirty="0"/>
              <a:t>: режим на редукция на митническите тарифи за стоки от общо 66%  от всички митнически тарифни линии на ЕС за внос от страни, класифицирани от световната банка, като страни с ниски или средно ниски доходи, които не са в списъка на най-ниско развитите страни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bg-BG" sz="1400" b="1" u="sng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400" b="1" u="sng" dirty="0"/>
              <a:t>GSP</a:t>
            </a:r>
            <a:r>
              <a:rPr lang="bg-BG" sz="1400" b="1" u="sng" dirty="0"/>
              <a:t> +</a:t>
            </a:r>
            <a:r>
              <a:rPr lang="bg-BG" sz="1400" dirty="0"/>
              <a:t>: режим  на безмитен внос на стоки от 66% от тарифните линии на ЕС (същите като при стандартния </a:t>
            </a:r>
            <a:r>
              <a:rPr lang="en-US" sz="1400" dirty="0"/>
              <a:t>GSP</a:t>
            </a:r>
            <a:r>
              <a:rPr lang="bg-BG" sz="1400" dirty="0"/>
              <a:t>) от страни, класифицирани като страни с особено уязвима икономика поради липса на диверсификация или  и ниско ниво на интегрираност в световната търговска система</a:t>
            </a:r>
          </a:p>
          <a:p>
            <a:pPr>
              <a:lnSpc>
                <a:spcPct val="90000"/>
              </a:lnSpc>
            </a:pPr>
            <a:endParaRPr lang="bg-BG" sz="9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bg-BG" sz="900" i="1" dirty="0"/>
          </a:p>
        </p:txBody>
      </p:sp>
    </p:spTree>
    <p:extLst>
      <p:ext uri="{BB962C8B-B14F-4D97-AF65-F5344CB8AC3E}">
        <p14:creationId xmlns:p14="http://schemas.microsoft.com/office/powerpoint/2010/main" val="4266639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04800"/>
            <a:ext cx="7511473" cy="851782"/>
          </a:xfrm>
        </p:spPr>
        <p:txBody>
          <a:bodyPr>
            <a:normAutofit fontScale="90000"/>
          </a:bodyPr>
          <a:lstStyle/>
          <a:p>
            <a:r>
              <a:rPr lang="bg-BG" dirty="0"/>
              <a:t>Други инструменти на търговската политика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305800" cy="5181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g-BG" b="1" dirty="0"/>
              <a:t>Различни споразумения за търговия с различни условия:</a:t>
            </a:r>
            <a:endParaRPr lang="bg-BG" b="1" i="1" dirty="0"/>
          </a:p>
          <a:p>
            <a:pPr>
              <a:buFont typeface="Wingdings" panose="05000000000000000000" pitchFamily="2" charset="2"/>
              <a:buChar char="v"/>
            </a:pPr>
            <a:endParaRPr lang="bg-BG" sz="1500" i="1" dirty="0"/>
          </a:p>
          <a:p>
            <a:pPr>
              <a:buFont typeface="Wingdings" panose="05000000000000000000" pitchFamily="2" charset="2"/>
              <a:buChar char="v"/>
            </a:pPr>
            <a:r>
              <a:rPr lang="bg-BG" sz="1500" i="1" dirty="0"/>
              <a:t>Споразумения за свободна търговия: реципрочно отваряне на пазарите с развити страни и появяващи се икономики (ЕАСТ  от 70-те г. на 20 в. и др.)  </a:t>
            </a:r>
            <a:endParaRPr lang="en-US" sz="1500" i="1" dirty="0"/>
          </a:p>
          <a:p>
            <a:pPr>
              <a:buFont typeface="Wingdings" panose="05000000000000000000" pitchFamily="2" charset="2"/>
              <a:buChar char="v"/>
            </a:pPr>
            <a:endParaRPr lang="bg-BG" sz="1500" i="1" dirty="0"/>
          </a:p>
          <a:p>
            <a:pPr>
              <a:buFont typeface="Wingdings" panose="05000000000000000000" pitchFamily="2" charset="2"/>
              <a:buChar char="v"/>
            </a:pPr>
            <a:r>
              <a:rPr lang="bg-BG" sz="1500" i="1" dirty="0"/>
              <a:t>Споразумения за икономическо партньорство – съдържат преференциални условия за страните от Северна Африка и Карибите и Пасифика, които трябва в срок от 15-20 г. да се подготвят за свободна търговия.</a:t>
            </a:r>
            <a:endParaRPr lang="en-US" sz="1500" i="1" dirty="0"/>
          </a:p>
          <a:p>
            <a:pPr>
              <a:buFont typeface="Wingdings" panose="05000000000000000000" pitchFamily="2" charset="2"/>
              <a:buChar char="v"/>
            </a:pPr>
            <a:endParaRPr lang="bg-BG" sz="1500" i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500" i="1" dirty="0"/>
              <a:t>DCFTA (Deep and Comprehensive Free Trade Area) – </a:t>
            </a:r>
            <a:r>
              <a:rPr lang="bg-BG" sz="1500" i="1" dirty="0"/>
              <a:t>позволяват достъп на партньорските страни до определени сектори на Единния пазар и налага действието на регулациите на ЕС в тези сектори на територията на партньорските държави за инвеститорите от ЕС в тези сектори (3 споразумения – Молдова, Грузия, Украйна) </a:t>
            </a:r>
          </a:p>
          <a:p>
            <a:pPr>
              <a:buFont typeface="Wingdings" panose="05000000000000000000" pitchFamily="2" charset="2"/>
              <a:buChar char="v"/>
            </a:pPr>
            <a:endParaRPr lang="bg-BG" sz="1500" i="1" dirty="0"/>
          </a:p>
          <a:p>
            <a:pPr>
              <a:buFont typeface="Wingdings" panose="05000000000000000000" pitchFamily="2" charset="2"/>
              <a:buChar char="v"/>
            </a:pPr>
            <a:r>
              <a:rPr lang="bg-BG" sz="1500" i="1" dirty="0"/>
              <a:t>Споразумения за асоцииране  - залага основите на широко политическо споразумение </a:t>
            </a:r>
            <a:r>
              <a:rPr lang="en-US" sz="1500" i="1" dirty="0"/>
              <a:t>(</a:t>
            </a:r>
            <a:r>
              <a:rPr lang="bg-BG" sz="1500" i="1" dirty="0"/>
              <a:t>страните от Централна и Източна Европа в началото на 90-те г. на 20 в.</a:t>
            </a:r>
            <a:r>
              <a:rPr lang="en-US" sz="1500" i="1" dirty="0"/>
              <a:t>)</a:t>
            </a:r>
            <a:r>
              <a:rPr lang="bg-BG" sz="1500" i="1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9197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47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83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17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67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065451"/>
          </a:xfrm>
        </p:spPr>
        <p:txBody>
          <a:bodyPr>
            <a:normAutofit/>
          </a:bodyPr>
          <a:lstStyle/>
          <a:p>
            <a:pPr algn="ctr"/>
            <a:r>
              <a:rPr lang="bg-BG">
                <a:solidFill>
                  <a:srgbClr val="BFBFBF"/>
                </a:solidFill>
              </a:rPr>
              <a:t>ЕС – САЩ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9" y="2666999"/>
            <a:ext cx="7429499" cy="31242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1100" dirty="0"/>
              <a:t>Двата фактора, които либерализират и </a:t>
            </a:r>
            <a:r>
              <a:rPr lang="bg-BG" sz="1100" dirty="0" err="1"/>
              <a:t>динамизират</a:t>
            </a:r>
            <a:r>
              <a:rPr lang="bg-BG" sz="1100" dirty="0"/>
              <a:t> световната търговия</a:t>
            </a:r>
          </a:p>
          <a:p>
            <a:pPr>
              <a:lnSpc>
                <a:spcPct val="90000"/>
              </a:lnSpc>
            </a:pPr>
            <a:endParaRPr lang="bg-BG" sz="1100" dirty="0"/>
          </a:p>
          <a:p>
            <a:pPr>
              <a:lnSpc>
                <a:spcPct val="90000"/>
              </a:lnSpc>
            </a:pPr>
            <a:r>
              <a:rPr lang="bg-BG" sz="1100" dirty="0"/>
              <a:t>Още на кръга преговори „Кенеди“ се спекулира с идеята за бъдещо и възможно формиране на единна свободна зона за търговия между ЕИО и САЩ</a:t>
            </a:r>
          </a:p>
          <a:p>
            <a:pPr>
              <a:lnSpc>
                <a:spcPct val="90000"/>
              </a:lnSpc>
            </a:pPr>
            <a:endParaRPr lang="bg-BG" sz="1100" dirty="0"/>
          </a:p>
          <a:p>
            <a:pPr>
              <a:lnSpc>
                <a:spcPct val="90000"/>
              </a:lnSpc>
            </a:pPr>
            <a:r>
              <a:rPr lang="bg-BG" sz="1100" dirty="0"/>
              <a:t>Следващите десетилетия: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bg-BG" sz="1100" i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bg-BG" sz="1100" i="1" dirty="0"/>
              <a:t>Взаимодействие: намаляване на тарифните и нетарифните ограничения пред търговията със токи; либерализиране на търговията с капитали и услуги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bg-BG" sz="1100" i="1" dirty="0"/>
              <a:t>Противоречия: по отношение на либерализацията на търговията със селскостопански продукти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bg-BG" sz="1100" i="1" dirty="0"/>
          </a:p>
          <a:p>
            <a:pPr>
              <a:lnSpc>
                <a:spcPct val="90000"/>
              </a:lnSpc>
            </a:pPr>
            <a:r>
              <a:rPr lang="bg-BG" sz="1100" dirty="0"/>
              <a:t>След 2013 г. начало на преговори по ТПТИ (Трансатлантическо партньорство за търговия и инвестиции)  - блокирано</a:t>
            </a:r>
          </a:p>
        </p:txBody>
      </p:sp>
    </p:spTree>
    <p:extLst>
      <p:ext uri="{BB962C8B-B14F-4D97-AF65-F5344CB8AC3E}">
        <p14:creationId xmlns:p14="http://schemas.microsoft.com/office/powerpoint/2010/main" val="4113085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19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173480"/>
          </a:xfrm>
        </p:spPr>
        <p:txBody>
          <a:bodyPr>
            <a:normAutofit/>
          </a:bodyPr>
          <a:lstStyle/>
          <a:p>
            <a:pPr algn="ctr"/>
            <a:r>
              <a:rPr lang="bg-BG" sz="2600"/>
              <a:t>Инструменти на търговската политика и политика на условности</a:t>
            </a:r>
            <a:endParaRPr lang="de-DE" sz="260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1" y="2270839"/>
            <a:ext cx="7828358" cy="44347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dirty="0"/>
              <a:t>След началото на 90-те г. на 20 в.: ЕС започва да обвързва търговските си инструменти с политически цели като гарантиране на човешките права и трудовите права</a:t>
            </a:r>
          </a:p>
          <a:p>
            <a:pPr>
              <a:lnSpc>
                <a:spcPct val="90000"/>
              </a:lnSpc>
            </a:pPr>
            <a:r>
              <a:rPr lang="bg-BG" dirty="0"/>
              <a:t>Допълнително някои от преференциалните търговски режими са обвързани и със спазването на принципите за устойчиво развитие и добро управление.</a:t>
            </a:r>
          </a:p>
          <a:p>
            <a:pPr>
              <a:lnSpc>
                <a:spcPct val="90000"/>
              </a:lnSpc>
            </a:pPr>
            <a:r>
              <a:rPr lang="bg-BG" dirty="0"/>
              <a:t>Настоящата търговска политика на ЕС почти изцяло вече се подчинява на принципа „търговски преференции срещу изпълнението на определени условия“  (</a:t>
            </a:r>
            <a:r>
              <a:rPr lang="en-US" dirty="0"/>
              <a:t>conditionality)</a:t>
            </a:r>
            <a:r>
              <a:rPr lang="bg-BG" dirty="0"/>
              <a:t>.</a:t>
            </a:r>
          </a:p>
          <a:p>
            <a:pPr>
              <a:lnSpc>
                <a:spcPct val="90000"/>
              </a:lnSpc>
            </a:pPr>
            <a:r>
              <a:rPr lang="bg-BG" dirty="0"/>
              <a:t>ЕС си запазва правото в случаи на системно неспазване и нарушаване на тези условности едностранно да прекрати действието на преференциалния търговски режим за всяка такава страна.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4535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228600"/>
            <a:ext cx="7511473" cy="1080382"/>
          </a:xfrm>
        </p:spPr>
        <p:txBody>
          <a:bodyPr>
            <a:normAutofit fontScale="90000"/>
          </a:bodyPr>
          <a:lstStyle/>
          <a:p>
            <a:r>
              <a:rPr lang="bg-BG" dirty="0"/>
              <a:t>Условностите в търговска политика – инструменти на меката сила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20220" cy="5181600"/>
          </a:xfrm>
        </p:spPr>
        <p:txBody>
          <a:bodyPr>
            <a:normAutofit fontScale="92500" lnSpcReduction="10000"/>
          </a:bodyPr>
          <a:lstStyle/>
          <a:p>
            <a:r>
              <a:rPr lang="bg-BG" sz="1600" dirty="0"/>
              <a:t>Всички държави, които са страна по някой от трите </a:t>
            </a:r>
            <a:r>
              <a:rPr lang="en-US" sz="1600" dirty="0"/>
              <a:t>GSP </a:t>
            </a:r>
            <a:r>
              <a:rPr lang="bg-BG" sz="1600" dirty="0"/>
              <a:t>режима трябва да отговарят и спазват принципите на специален списък от международните конвенции за човешките права и трудовите права ( основните конвенции на ОНН и МОТ):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1000" dirty="0"/>
              <a:t>Ако Европейската комисия  установи достатъчно систематично нарушение на принципите на конвенциите от дадена страна, може да започне процедура по прекратяване на преференциалния търговски режим.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1000" dirty="0"/>
              <a:t>В период от 6 месеца ЕК води обстойно наблюдение и консултации със  съответната държава, като тук съответната държава може да представи свое становище.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1000" dirty="0"/>
              <a:t>След изтичането на 6-те месеца, следва период от още 6 месеца, в които, ако не са осъществени някакви същностни промени в политиката и поведението на наблюдаваната държава, следва официално  искане от ЕК за прекратяване на  преференциалния търговски режим, което трябва да е придружено от пълна обосновка и фактология.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1600" dirty="0"/>
              <a:t>Страните по </a:t>
            </a:r>
            <a:r>
              <a:rPr lang="en-US" sz="1600" dirty="0"/>
              <a:t>GSP +: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1400" dirty="0"/>
              <a:t>Трябва задължително да са ратифицирали и прилагат  27 конвенции на ООН и МОТ – без всякакви възражения или изключения, както и да са приели, свързаните с тях мониторингови механизми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1400" dirty="0"/>
              <a:t>При одобрение от страна на СТО, ако изпълнят условието да ратифицират и прилагат  механизмите на някои съществуващи договори за опазване на околната среда и принципа на добро управление – получават бонуса от безмитен внос в ЕС на стоки от 66% от всички тарифни линии на Съюза.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1400" dirty="0"/>
              <a:t>Задължават се да работят в тясно сътрудничество с ЕК и да предоставят всякаква информация по отношение на мониторинга на поетите от тях обвързващи задължения, по силата на конвенциите на ООН и МОТ и/или подписаните договори за защита на околната среда и прилагането на принципа на добро управление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74220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4" y="76200"/>
            <a:ext cx="8993571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30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173480"/>
          </a:xfrm>
        </p:spPr>
        <p:txBody>
          <a:bodyPr>
            <a:normAutofit/>
          </a:bodyPr>
          <a:lstStyle/>
          <a:p>
            <a:pPr algn="ctr"/>
            <a:r>
              <a:rPr lang="bg-BG" dirty="0"/>
              <a:t>Други инструменти за защита на човешките права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270839"/>
            <a:ext cx="7752158" cy="44347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1400" dirty="0"/>
              <a:t>В рамките на ОВППС: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bg-BG" sz="1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bg-BG" sz="1400" dirty="0"/>
              <a:t>Ембарго на износа от ЕС на стоки за определени страни, които могат да служат за мъчения или нарушаване на човешките права: оръжейно ембарго (Китай 1989 г. Сирия)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bg-BG" sz="1400" dirty="0"/>
              <a:t>Ембарго за внос на стоки от страни, които нарушават човешките права – петролното ембарго срещу Сирия</a:t>
            </a:r>
          </a:p>
          <a:p>
            <a:pPr>
              <a:lnSpc>
                <a:spcPct val="90000"/>
              </a:lnSpc>
            </a:pPr>
            <a:endParaRPr lang="bg-BG" sz="1400" dirty="0"/>
          </a:p>
          <a:p>
            <a:pPr>
              <a:lnSpc>
                <a:spcPct val="90000"/>
              </a:lnSpc>
            </a:pPr>
            <a:r>
              <a:rPr lang="bg-BG" sz="1400" dirty="0"/>
              <a:t>В рамките на общата търговска политика: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bg-BG" sz="1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bg-BG" sz="1400" dirty="0"/>
              <a:t>Ограничаване или забрана на търговия със стоки с двойна употреба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bg-BG" sz="1400" dirty="0"/>
              <a:t>Ограничаване или забрана на вноса на т.нар., конфликтни минерали „  - регламент за  специална процедура за внос и търговия със сурови диаманти (от региони, където добиването им предизвиква нарушаване на човешките права и конфликти)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bg-BG" sz="1400" dirty="0"/>
              <a:t>Забрана на внос на стоки, произведени чрез експлоатация на детски труд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63213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61938"/>
            <a:ext cx="885825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43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8"/>
            <a:ext cx="934402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64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85738"/>
            <a:ext cx="888682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5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52400"/>
            <a:ext cx="88963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2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3821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46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28588"/>
            <a:ext cx="8934450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482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703</TotalTime>
  <Words>1520</Words>
  <Application>Microsoft Office PowerPoint</Application>
  <PresentationFormat>On-screen Show (4:3)</PresentationFormat>
  <Paragraphs>126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Century Gothic</vt:lpstr>
      <vt:lpstr>Wingdings</vt:lpstr>
      <vt:lpstr>Mesh</vt:lpstr>
      <vt:lpstr>POLB 285 ЕС В ГЛОБАЛНАТА ПОЛИТИКА</vt:lpstr>
      <vt:lpstr>ЕС  - “меката сила”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ЕС-икономическата роля</vt:lpstr>
      <vt:lpstr> Общи политики на ЕС</vt:lpstr>
      <vt:lpstr>Търговска политика</vt:lpstr>
      <vt:lpstr>Търговска и икономическа политика</vt:lpstr>
      <vt:lpstr>ЕС - GATT и СТО</vt:lpstr>
      <vt:lpstr>Други инструменти на търговската политика</vt:lpstr>
      <vt:lpstr>PowerPoint Presentation</vt:lpstr>
      <vt:lpstr>Други инструменти на търговската политика</vt:lpstr>
      <vt:lpstr>Други инструменти на търговската политика</vt:lpstr>
      <vt:lpstr>PowerPoint Presentation</vt:lpstr>
      <vt:lpstr>PowerPoint Presentation</vt:lpstr>
      <vt:lpstr>PowerPoint Presentation</vt:lpstr>
      <vt:lpstr>PowerPoint Presentation</vt:lpstr>
      <vt:lpstr>ЕС – САЩ</vt:lpstr>
      <vt:lpstr>Инструменти на търговската политика и политика на условности</vt:lpstr>
      <vt:lpstr>Условностите в търговска политика – инструменти на меката сила</vt:lpstr>
      <vt:lpstr>PowerPoint Presentation</vt:lpstr>
      <vt:lpstr>Други инструменти за защита на човешките права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POLM063 ЕС КАТО ФАКТОР В МЕЖДУНАРОДНИТЕ ОТНОШЕНИЯ</dc:title>
  <dc:creator>user</dc:creator>
  <cp:lastModifiedBy>Zhivko Minkov</cp:lastModifiedBy>
  <cp:revision>59</cp:revision>
  <dcterms:created xsi:type="dcterms:W3CDTF">2016-01-04T06:23:10Z</dcterms:created>
  <dcterms:modified xsi:type="dcterms:W3CDTF">2022-05-09T04:52:31Z</dcterms:modified>
</cp:coreProperties>
</file>