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12" r:id="rId35"/>
  </p:sldIdLst>
  <p:sldSz cx="9144000" cy="5143500" type="screen16x9"/>
  <p:notesSz cx="6858000" cy="9144000"/>
  <p:embeddedFontLst>
    <p:embeddedFont>
      <p:font typeface="Sintony" panose="020B0604020202020204" charset="0"/>
      <p:regular r:id="rId37"/>
      <p:bold r:id="rId38"/>
    </p:embeddedFont>
    <p:embeddedFont>
      <p:font typeface="Proxima Nova" panose="020B0604020202020204" charset="0"/>
      <p:regular r:id="rId39"/>
      <p:bold r:id="rId40"/>
      <p:italic r:id="rId41"/>
      <p:boldItalic r:id="rId42"/>
    </p:embeddedFont>
    <p:embeddedFont>
      <p:font typeface="Noto Sans" panose="020B0502040504020204" pitchFamily="34" charset="0"/>
      <p:regular r:id="rId43"/>
      <p:bold r:id="rId44"/>
      <p:italic r:id="rId45"/>
      <p:boldItalic r:id="rId46"/>
    </p:embeddedFont>
    <p:embeddedFont>
      <p:font typeface="Syncopate" panose="020B0604020202020204" charset="0"/>
      <p:regular r:id="rId47"/>
      <p:bold r:id="rId48"/>
    </p:embeddedFont>
    <p:embeddedFont>
      <p:font typeface="Webdings" panose="05030102010509060703" pitchFamily="18" charset="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3" roundtripDataSignature="AMtx7mhzYqz5q+BZQglhKA31JdyeTuoT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AB6D30-EADE-4E0D-91E2-AECD1A7187E6}">
  <a:tblStyle styleId="{F7AB6D30-EADE-4E0D-91E2-AECD1A7187E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103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1. Table of contents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2. About us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3. Our history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4. Our philosophy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5. Quote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6. Locations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7. Our services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8. Best sellers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9. Our strengths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10. Customer profile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11. Our numbers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12. Our growth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13. Future projects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14. Customer testimonials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15. Awards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i="1">
                <a:solidFill>
                  <a:srgbClr val="5F7D96"/>
                </a:solidFill>
              </a:rPr>
              <a:t>16. Our team</a:t>
            </a: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80"/>
          <p:cNvSpPr/>
          <p:nvPr/>
        </p:nvSpPr>
        <p:spPr>
          <a:xfrm>
            <a:off x="7874550" y="25"/>
            <a:ext cx="12693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80"/>
          <p:cNvSpPr/>
          <p:nvPr/>
        </p:nvSpPr>
        <p:spPr>
          <a:xfrm>
            <a:off x="2123250" y="-647600"/>
            <a:ext cx="6487200" cy="6425100"/>
          </a:xfrm>
          <a:prstGeom prst="roundRect">
            <a:avLst>
              <a:gd name="adj" fmla="val 194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80"/>
          <p:cNvSpPr txBox="1">
            <a:spLocks noGrp="1"/>
          </p:cNvSpPr>
          <p:nvPr>
            <p:ph type="ctrTitle"/>
          </p:nvPr>
        </p:nvSpPr>
        <p:spPr>
          <a:xfrm>
            <a:off x="3560125" y="1059850"/>
            <a:ext cx="4674300" cy="25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80"/>
          <p:cNvSpPr txBox="1">
            <a:spLocks noGrp="1"/>
          </p:cNvSpPr>
          <p:nvPr>
            <p:ph type="subTitle" idx="1"/>
          </p:nvPr>
        </p:nvSpPr>
        <p:spPr>
          <a:xfrm>
            <a:off x="3560125" y="3764600"/>
            <a:ext cx="46743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80"/>
          <p:cNvSpPr/>
          <p:nvPr/>
        </p:nvSpPr>
        <p:spPr>
          <a:xfrm>
            <a:off x="8236114" y="1663864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80"/>
          <p:cNvSpPr/>
          <p:nvPr/>
        </p:nvSpPr>
        <p:spPr>
          <a:xfrm>
            <a:off x="-906970" y="657590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80"/>
          <p:cNvSpPr/>
          <p:nvPr/>
        </p:nvSpPr>
        <p:spPr>
          <a:xfrm>
            <a:off x="-906970" y="2473376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1_1">
    <p:bg>
      <p:bgPr>
        <a:solidFill>
          <a:schemeClr val="lt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6"/>
          <p:cNvSpPr/>
          <p:nvPr/>
        </p:nvSpPr>
        <p:spPr>
          <a:xfrm>
            <a:off x="2123250" y="-647600"/>
            <a:ext cx="8033400" cy="6425100"/>
          </a:xfrm>
          <a:prstGeom prst="roundRect">
            <a:avLst>
              <a:gd name="adj" fmla="val 19473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06"/>
          <p:cNvSpPr/>
          <p:nvPr/>
        </p:nvSpPr>
        <p:spPr>
          <a:xfrm>
            <a:off x="-915948" y="2576183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06"/>
          <p:cNvSpPr/>
          <p:nvPr/>
        </p:nvSpPr>
        <p:spPr>
          <a:xfrm>
            <a:off x="8246989" y="-912686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06"/>
          <p:cNvSpPr/>
          <p:nvPr/>
        </p:nvSpPr>
        <p:spPr>
          <a:xfrm>
            <a:off x="8246989" y="90350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06"/>
          <p:cNvSpPr/>
          <p:nvPr/>
        </p:nvSpPr>
        <p:spPr>
          <a:xfrm>
            <a:off x="-915961" y="751533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_1_1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7"/>
          <p:cNvSpPr/>
          <p:nvPr/>
        </p:nvSpPr>
        <p:spPr>
          <a:xfrm>
            <a:off x="-915948" y="4244083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07"/>
          <p:cNvSpPr/>
          <p:nvPr/>
        </p:nvSpPr>
        <p:spPr>
          <a:xfrm>
            <a:off x="8246989" y="-912686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7"/>
          <p:cNvSpPr/>
          <p:nvPr/>
        </p:nvSpPr>
        <p:spPr>
          <a:xfrm>
            <a:off x="8246989" y="90350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07"/>
          <p:cNvSpPr/>
          <p:nvPr/>
        </p:nvSpPr>
        <p:spPr>
          <a:xfrm>
            <a:off x="8246989" y="2719683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7"/>
          <p:cNvSpPr/>
          <p:nvPr/>
        </p:nvSpPr>
        <p:spPr>
          <a:xfrm>
            <a:off x="-915948" y="2428283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8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8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8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2"/>
          <p:cNvSpPr/>
          <p:nvPr/>
        </p:nvSpPr>
        <p:spPr>
          <a:xfrm rot="10800000">
            <a:off x="-454005" y="-919286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82"/>
          <p:cNvSpPr/>
          <p:nvPr/>
        </p:nvSpPr>
        <p:spPr>
          <a:xfrm rot="10800000">
            <a:off x="7782220" y="423805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2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6"/>
          <p:cNvSpPr/>
          <p:nvPr/>
        </p:nvSpPr>
        <p:spPr>
          <a:xfrm rot="10800000">
            <a:off x="8246989" y="-912686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86"/>
          <p:cNvSpPr/>
          <p:nvPr/>
        </p:nvSpPr>
        <p:spPr>
          <a:xfrm rot="10800000">
            <a:off x="-915948" y="423805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6"/>
          <p:cNvSpPr/>
          <p:nvPr/>
        </p:nvSpPr>
        <p:spPr>
          <a:xfrm rot="10800000">
            <a:off x="-915948" y="2421864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TWO_COLUMNS_1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8"/>
          <p:cNvSpPr txBox="1">
            <a:spLocks noGrp="1"/>
          </p:cNvSpPr>
          <p:nvPr>
            <p:ph type="subTitle" idx="1"/>
          </p:nvPr>
        </p:nvSpPr>
        <p:spPr>
          <a:xfrm>
            <a:off x="1021850" y="1098000"/>
            <a:ext cx="4609800" cy="2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8"/>
          <p:cNvSpPr txBox="1">
            <a:spLocks noGrp="1"/>
          </p:cNvSpPr>
          <p:nvPr>
            <p:ph type="subTitle" idx="2"/>
          </p:nvPr>
        </p:nvSpPr>
        <p:spPr>
          <a:xfrm>
            <a:off x="1021850" y="3711600"/>
            <a:ext cx="46098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endParaRPr/>
          </a:p>
        </p:txBody>
      </p:sp>
      <p:sp>
        <p:nvSpPr>
          <p:cNvPr id="77" name="Google Shape;77;p88"/>
          <p:cNvSpPr/>
          <p:nvPr/>
        </p:nvSpPr>
        <p:spPr>
          <a:xfrm>
            <a:off x="7061907" y="-647600"/>
            <a:ext cx="8033400" cy="6425100"/>
          </a:xfrm>
          <a:prstGeom prst="roundRect">
            <a:avLst>
              <a:gd name="adj" fmla="val 19473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88"/>
          <p:cNvSpPr/>
          <p:nvPr/>
        </p:nvSpPr>
        <p:spPr>
          <a:xfrm flipH="1">
            <a:off x="8252857" y="423805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88"/>
          <p:cNvSpPr/>
          <p:nvPr/>
        </p:nvSpPr>
        <p:spPr>
          <a:xfrm flipH="1">
            <a:off x="-910080" y="-912686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88"/>
          <p:cNvSpPr/>
          <p:nvPr/>
        </p:nvSpPr>
        <p:spPr>
          <a:xfrm flipH="1">
            <a:off x="-910080" y="90350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9"/>
          <p:cNvSpPr/>
          <p:nvPr/>
        </p:nvSpPr>
        <p:spPr>
          <a:xfrm>
            <a:off x="-915948" y="423805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89"/>
          <p:cNvSpPr/>
          <p:nvPr/>
        </p:nvSpPr>
        <p:spPr>
          <a:xfrm>
            <a:off x="8246989" y="-912686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89"/>
          <p:cNvSpPr/>
          <p:nvPr/>
        </p:nvSpPr>
        <p:spPr>
          <a:xfrm>
            <a:off x="8246989" y="903502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3"/>
          <p:cNvSpPr txBox="1">
            <a:spLocks noGrp="1"/>
          </p:cNvSpPr>
          <p:nvPr>
            <p:ph type="body" idx="1"/>
          </p:nvPr>
        </p:nvSpPr>
        <p:spPr>
          <a:xfrm>
            <a:off x="625150" y="1460400"/>
            <a:ext cx="41529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 b="1">
                <a:latin typeface="Syncopate"/>
                <a:ea typeface="Syncopate"/>
                <a:cs typeface="Syncopate"/>
                <a:sym typeface="Syncopate"/>
              </a:defRPr>
            </a:lvl1pPr>
          </a:lstStyle>
          <a:p>
            <a:endParaRPr/>
          </a:p>
        </p:txBody>
      </p:sp>
      <p:sp>
        <p:nvSpPr>
          <p:cNvPr id="112" name="Google Shape;112;p93"/>
          <p:cNvSpPr/>
          <p:nvPr/>
        </p:nvSpPr>
        <p:spPr>
          <a:xfrm>
            <a:off x="8231495" y="755970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3"/>
          <p:cNvSpPr/>
          <p:nvPr/>
        </p:nvSpPr>
        <p:spPr>
          <a:xfrm>
            <a:off x="8231495" y="2571745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93"/>
          <p:cNvSpPr/>
          <p:nvPr/>
        </p:nvSpPr>
        <p:spPr>
          <a:xfrm>
            <a:off x="-912505" y="2571745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bg>
      <p:bgPr>
        <a:solidFill>
          <a:schemeClr val="dk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0"/>
          <p:cNvSpPr/>
          <p:nvPr/>
        </p:nvSpPr>
        <p:spPr>
          <a:xfrm>
            <a:off x="2123250" y="-647600"/>
            <a:ext cx="8033400" cy="6425100"/>
          </a:xfrm>
          <a:prstGeom prst="roundRect">
            <a:avLst>
              <a:gd name="adj" fmla="val 19473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0"/>
          <p:cNvSpPr txBox="1">
            <a:spLocks noGrp="1"/>
          </p:cNvSpPr>
          <p:nvPr>
            <p:ph type="ctrTitle"/>
          </p:nvPr>
        </p:nvSpPr>
        <p:spPr>
          <a:xfrm>
            <a:off x="3749700" y="438150"/>
            <a:ext cx="4674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00"/>
          <p:cNvSpPr txBox="1">
            <a:spLocks noGrp="1"/>
          </p:cNvSpPr>
          <p:nvPr>
            <p:ph type="subTitle" idx="1"/>
          </p:nvPr>
        </p:nvSpPr>
        <p:spPr>
          <a:xfrm>
            <a:off x="3749700" y="2324725"/>
            <a:ext cx="46743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7" name="Google Shape;187;p100"/>
          <p:cNvSpPr txBox="1">
            <a:spLocks noGrp="1"/>
          </p:cNvSpPr>
          <p:nvPr>
            <p:ph type="subTitle" idx="2"/>
          </p:nvPr>
        </p:nvSpPr>
        <p:spPr>
          <a:xfrm>
            <a:off x="3749700" y="1538925"/>
            <a:ext cx="33807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solidFill>
                  <a:schemeClr val="dk2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yncopate"/>
              <a:buNone/>
              <a:defRPr sz="2000" b="1"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endParaRPr/>
          </a:p>
        </p:txBody>
      </p:sp>
      <p:sp>
        <p:nvSpPr>
          <p:cNvPr id="189" name="Google Shape;189;p100"/>
          <p:cNvSpPr/>
          <p:nvPr/>
        </p:nvSpPr>
        <p:spPr>
          <a:xfrm>
            <a:off x="8236114" y="1663864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00"/>
          <p:cNvSpPr/>
          <p:nvPr/>
        </p:nvSpPr>
        <p:spPr>
          <a:xfrm>
            <a:off x="-906970" y="-151923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00"/>
          <p:cNvSpPr/>
          <p:nvPr/>
        </p:nvSpPr>
        <p:spPr>
          <a:xfrm>
            <a:off x="-906970" y="1663864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00"/>
          <p:cNvSpPr/>
          <p:nvPr/>
        </p:nvSpPr>
        <p:spPr>
          <a:xfrm>
            <a:off x="-906970" y="3479639"/>
            <a:ext cx="1815784" cy="1815784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copate"/>
              <a:buNone/>
              <a:defRPr sz="2800" b="1" i="0" u="none" strike="noStrike" cap="none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endParaRPr/>
          </a:p>
        </p:txBody>
      </p:sp>
      <p:sp>
        <p:nvSpPr>
          <p:cNvPr id="7" name="Google Shape;7;p7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●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○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■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●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○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■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●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○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intony"/>
              <a:buChar char="■"/>
              <a:defRPr sz="1600" b="0" i="0" u="none" strike="noStrike" cap="none">
                <a:solidFill>
                  <a:schemeClr val="dk1"/>
                </a:solidFill>
                <a:latin typeface="Sintony"/>
                <a:ea typeface="Sintony"/>
                <a:cs typeface="Sintony"/>
                <a:sym typeface="Sinton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7" r:id="rId5"/>
    <p:sldLayoutId id="2147483658" r:id="rId6"/>
    <p:sldLayoutId id="2147483662" r:id="rId7"/>
    <p:sldLayoutId id="2147483669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"/>
          <p:cNvPicPr preferRelativeResize="0"/>
          <p:nvPr/>
        </p:nvPicPr>
        <p:blipFill rotWithShape="1">
          <a:blip r:embed="rId3">
            <a:alphaModFix/>
          </a:blip>
          <a:srcRect t="89" b="98"/>
          <a:stretch/>
        </p:blipFill>
        <p:spPr>
          <a:xfrm>
            <a:off x="905119" y="738900"/>
            <a:ext cx="2446800" cy="3665700"/>
          </a:xfrm>
          <a:prstGeom prst="roundRect">
            <a:avLst>
              <a:gd name="adj" fmla="val 37524"/>
            </a:avLst>
          </a:prstGeom>
          <a:noFill/>
          <a:ln>
            <a:noFill/>
          </a:ln>
        </p:spPr>
      </p:pic>
      <p:sp>
        <p:nvSpPr>
          <p:cNvPr id="222" name="Google Shape;222;p1"/>
          <p:cNvSpPr txBox="1">
            <a:spLocks noGrp="1"/>
          </p:cNvSpPr>
          <p:nvPr>
            <p:ph type="ctrTitle"/>
          </p:nvPr>
        </p:nvSpPr>
        <p:spPr>
          <a:xfrm>
            <a:off x="3258457" y="1309974"/>
            <a:ext cx="5164654" cy="25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/>
              <a:t>Управление на страха от пътуване (</a:t>
            </a:r>
            <a:r>
              <a:rPr lang="en" sz="3000">
                <a:solidFill>
                  <a:srgbClr val="FF573E"/>
                </a:solidFill>
              </a:rPr>
              <a:t>ходофобия</a:t>
            </a:r>
            <a:r>
              <a:rPr lang="en" sz="3000"/>
              <a:t>) и комуникация в чуждоезикова среда 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223" name="Google Shape;223;p1"/>
          <p:cNvSpPr/>
          <p:nvPr/>
        </p:nvSpPr>
        <p:spPr>
          <a:xfrm>
            <a:off x="7286559" y="2953296"/>
            <a:ext cx="533007" cy="533007"/>
          </a:xfrm>
          <a:custGeom>
            <a:avLst/>
            <a:gdLst/>
            <a:ahLst/>
            <a:cxnLst/>
            <a:rect l="l" t="t" r="r" b="b"/>
            <a:pathLst>
              <a:path w="209433" h="209433" extrusionOk="0">
                <a:moveTo>
                  <a:pt x="104716" y="0"/>
                </a:moveTo>
                <a:lnTo>
                  <a:pt x="97555" y="23153"/>
                </a:lnTo>
                <a:cubicBezTo>
                  <a:pt x="86591" y="58730"/>
                  <a:pt x="58730" y="86591"/>
                  <a:pt x="23153" y="97555"/>
                </a:cubicBezTo>
                <a:lnTo>
                  <a:pt x="0" y="104716"/>
                </a:lnTo>
                <a:lnTo>
                  <a:pt x="23153" y="111840"/>
                </a:lnTo>
                <a:cubicBezTo>
                  <a:pt x="58730" y="122804"/>
                  <a:pt x="86591" y="150665"/>
                  <a:pt x="97555" y="186242"/>
                </a:cubicBezTo>
                <a:lnTo>
                  <a:pt x="104716" y="209433"/>
                </a:lnTo>
                <a:lnTo>
                  <a:pt x="111840" y="186242"/>
                </a:lnTo>
                <a:cubicBezTo>
                  <a:pt x="122842" y="150665"/>
                  <a:pt x="150665" y="122804"/>
                  <a:pt x="186241" y="111840"/>
                </a:cubicBezTo>
                <a:lnTo>
                  <a:pt x="209432" y="104716"/>
                </a:lnTo>
                <a:lnTo>
                  <a:pt x="186241" y="97555"/>
                </a:lnTo>
                <a:cubicBezTo>
                  <a:pt x="150665" y="86591"/>
                  <a:pt x="122842" y="58730"/>
                  <a:pt x="111840" y="23153"/>
                </a:cubicBezTo>
                <a:lnTo>
                  <a:pt x="104716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1766" y="-980450"/>
            <a:ext cx="6320520" cy="22904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"/>
          <p:cNvSpPr txBox="1"/>
          <p:nvPr/>
        </p:nvSpPr>
        <p:spPr>
          <a:xfrm>
            <a:off x="4754201" y="4664430"/>
            <a:ext cx="3631984" cy="39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ntony"/>
              <a:buNone/>
            </a:pPr>
            <a:r>
              <a:rPr lang="en" sz="1800" b="1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доц. д-р Маргарита Станкова</a:t>
            </a:r>
            <a:endParaRPr sz="1800" b="0" i="1" u="none" strike="noStrike" cap="none">
              <a:solidFill>
                <a:srgbClr val="002060"/>
              </a:solidFill>
              <a:latin typeface="Sintony"/>
              <a:ea typeface="Sintony"/>
              <a:cs typeface="Sintony"/>
              <a:sym typeface="Sinton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 idx="4294967295"/>
          </p:nvPr>
        </p:nvSpPr>
        <p:spPr>
          <a:xfrm>
            <a:off x="442686" y="496207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Стратегии за справяне ...</a:t>
            </a:r>
            <a:endParaRPr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0"/>
          <p:cNvSpPr txBox="1">
            <a:spLocks noGrp="1"/>
          </p:cNvSpPr>
          <p:nvPr>
            <p:ph type="body" idx="4294967295"/>
          </p:nvPr>
        </p:nvSpPr>
        <p:spPr>
          <a:xfrm>
            <a:off x="1065214" y="1370013"/>
            <a:ext cx="7193416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Осигуряване на дистрактори – списания, филми, книги;</a:t>
            </a:r>
            <a:endParaRPr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Релакс – медитация, дихателни упражнения преди пътуването;</a:t>
            </a:r>
            <a:endParaRPr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Мислене напред – вместо фокурс върху нещата, които предизвикват тревожност, концентрация върху положителното очакване;</a:t>
            </a:r>
            <a:endParaRPr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Грижа за себе си – физическо и психично здраве - балансирана диета, упражнения достатъчно сън;</a:t>
            </a:r>
            <a:endParaRPr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Пътуване с други хора, приятели или членове на семейството;</a:t>
            </a:r>
            <a:endParaRPr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Медикаменти за </a:t>
            </a:r>
            <a:r>
              <a:rPr lang="en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потискане</a:t>
            </a:r>
            <a:r>
              <a:rPr lang="en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на тревожността. </a:t>
            </a:r>
            <a:endParaRPr/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"/>
          <p:cNvSpPr txBox="1">
            <a:spLocks noGrp="1"/>
          </p:cNvSpPr>
          <p:nvPr>
            <p:ph type="title" idx="4294967295"/>
          </p:nvPr>
        </p:nvSpPr>
        <p:spPr>
          <a:xfrm>
            <a:off x="787059" y="459921"/>
            <a:ext cx="7373938" cy="41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Ходофобия</a:t>
            </a:r>
            <a:endParaRPr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 txBox="1">
            <a:spLocks noGrp="1"/>
          </p:cNvSpPr>
          <p:nvPr>
            <p:ph type="body" idx="4294967295"/>
          </p:nvPr>
        </p:nvSpPr>
        <p:spPr>
          <a:xfrm>
            <a:off x="638628" y="1349829"/>
            <a:ext cx="7670800" cy="262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Екстремен ирационален </a:t>
            </a:r>
            <a:r>
              <a:rPr lang="en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страх от пътуване</a:t>
            </a:r>
            <a:endParaRPr sz="120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Страхът обикновено се </a:t>
            </a:r>
            <a:r>
              <a:rPr lang="en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разпознава</a:t>
            </a:r>
            <a:r>
              <a:rPr lang="en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като ирационален. </a:t>
            </a:r>
            <a:endParaRPr sz="120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Ходофобията е по-тежка от тревожността при пътуване</a:t>
            </a:r>
            <a:endParaRPr sz="120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Хората изпадат в паника, ако не успеят да се измъкнат от място или ситуация </a:t>
            </a:r>
            <a:endParaRPr sz="1200"/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2"/>
          <p:cNvSpPr txBox="1">
            <a:spLocks noGrp="1"/>
          </p:cNvSpPr>
          <p:nvPr>
            <p:ph type="title" idx="4294967295"/>
          </p:nvPr>
        </p:nvSpPr>
        <p:spPr>
          <a:xfrm>
            <a:off x="943428" y="445407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Симптоми</a:t>
            </a:r>
            <a:endParaRPr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2"/>
          <p:cNvSpPr txBox="1">
            <a:spLocks noGrp="1"/>
          </p:cNvSpPr>
          <p:nvPr>
            <p:ph type="body" idx="4294967295"/>
          </p:nvPr>
        </p:nvSpPr>
        <p:spPr>
          <a:xfrm>
            <a:off x="755309" y="1130527"/>
            <a:ext cx="8078787" cy="3500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 fontScale="92500" lnSpcReduction="20000"/>
          </a:bodyPr>
          <a:lstStyle/>
          <a:p>
            <a:pPr marL="0" lvl="0" indent="449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None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Те могат да се провяват при пътуване или само при мислене за пътуване. Човекът може да е фиксиран върху страха от пътуване и да се успява да мисли за нищо друго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Повишено КН и сърдечна честота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Ускорено дишане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Световъртеж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Зачервяване на лицето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Изпотяване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Болка в корема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Диария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Гадене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Изсушаване на устата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Мускулна слабост и напрежение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527"/>
              <a:buFont typeface="Arial"/>
              <a:buChar char="•"/>
            </a:pPr>
            <a:r>
              <a:rPr lang="en" sz="21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Липса на апетит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"/>
          <p:cNvSpPr txBox="1">
            <a:spLocks noGrp="1"/>
          </p:cNvSpPr>
          <p:nvPr>
            <p:ph type="body" idx="4294967295"/>
          </p:nvPr>
        </p:nvSpPr>
        <p:spPr>
          <a:xfrm>
            <a:off x="834570" y="1045029"/>
            <a:ext cx="6867979" cy="352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>
                <a:solidFill>
                  <a:srgbClr val="002060"/>
                </a:solidFill>
                <a:latin typeface="+mj-lt"/>
              </a:rPr>
              <a:t>В по-тежките случаи ходофобията може да причини паническа атака. </a:t>
            </a:r>
            <a:endParaRPr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b="0" i="0">
                <a:solidFill>
                  <a:srgbClr val="002060"/>
                </a:solidFill>
                <a:latin typeface="+mj-lt"/>
              </a:rPr>
              <a:t>Топли вълни</a:t>
            </a:r>
            <a:endParaRPr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b="0" i="0">
                <a:solidFill>
                  <a:srgbClr val="002060"/>
                </a:solidFill>
                <a:latin typeface="+mj-lt"/>
              </a:rPr>
              <a:t>Затруднено дишане</a:t>
            </a:r>
            <a:endParaRPr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b="0" i="0">
                <a:solidFill>
                  <a:srgbClr val="002060"/>
                </a:solidFill>
                <a:latin typeface="+mj-lt"/>
              </a:rPr>
              <a:t>Чувство, че си замръзнал и не можеш да мръднеш</a:t>
            </a:r>
            <a:endParaRPr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>
                <a:solidFill>
                  <a:srgbClr val="002060"/>
                </a:solidFill>
                <a:latin typeface="+mj-lt"/>
              </a:rPr>
              <a:t>Тремор</a:t>
            </a:r>
            <a:endParaRPr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b="0" i="0">
                <a:solidFill>
                  <a:srgbClr val="002060"/>
                </a:solidFill>
                <a:latin typeface="+mj-lt"/>
              </a:rPr>
              <a:t>Чувство, че си загубил контрол и умираш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"/>
          <p:cNvSpPr txBox="1">
            <a:spLocks noGrp="1"/>
          </p:cNvSpPr>
          <p:nvPr>
            <p:ph type="title" idx="4294967295"/>
          </p:nvPr>
        </p:nvSpPr>
        <p:spPr>
          <a:xfrm>
            <a:off x="677635" y="467178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Примери</a:t>
            </a:r>
            <a:endParaRPr b="1">
              <a:latin typeface="+mj-lt"/>
            </a:endParaRPr>
          </a:p>
        </p:txBody>
      </p:sp>
      <p:sp>
        <p:nvSpPr>
          <p:cNvPr id="303" name="Google Shape;303;p14"/>
          <p:cNvSpPr txBox="1">
            <a:spLocks noGrp="1"/>
          </p:cNvSpPr>
          <p:nvPr>
            <p:ph type="body" idx="4294967295"/>
          </p:nvPr>
        </p:nvSpPr>
        <p:spPr>
          <a:xfrm>
            <a:off x="886279" y="1166813"/>
            <a:ext cx="7140121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876"/>
              <a:buChar char="●"/>
            </a:pPr>
            <a:r>
              <a:rPr lang="en">
                <a:solidFill>
                  <a:srgbClr val="002060"/>
                </a:solidFill>
                <a:latin typeface="+mj-lt"/>
              </a:rPr>
              <a:t>Човекът не може да пътува сам, винаги е зависим от приятели или роднини, които пътуват с него, те му дават комфорт и частично му отвличат вниманието от страха от пътуване;</a:t>
            </a:r>
            <a:endParaRPr sz="11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876"/>
              <a:buFont typeface="Arial"/>
              <a:buChar char="•"/>
            </a:pPr>
            <a:r>
              <a:rPr lang="en">
                <a:solidFill>
                  <a:srgbClr val="002060"/>
                </a:solidFill>
                <a:latin typeface="+mj-lt"/>
              </a:rPr>
              <a:t>Човекът има силен страх да не бъде отделен от приятелите/роднините или колегите, когато пътува в група;</a:t>
            </a:r>
            <a:endParaRPr sz="11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876"/>
              <a:buFont typeface="Arial"/>
              <a:buChar char="•"/>
            </a:pPr>
            <a:r>
              <a:rPr lang="en">
                <a:solidFill>
                  <a:srgbClr val="002060"/>
                </a:solidFill>
                <a:latin typeface="+mj-lt"/>
              </a:rPr>
              <a:t>Човекът преживява страх от пътуване със самолет, автобус, влак, кораб или друго транспортно средство;</a:t>
            </a:r>
            <a:endParaRPr sz="11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876"/>
              <a:buFont typeface="Arial"/>
              <a:buChar char="•"/>
            </a:pPr>
            <a:r>
              <a:rPr lang="en">
                <a:solidFill>
                  <a:srgbClr val="002060"/>
                </a:solidFill>
                <a:latin typeface="+mj-lt"/>
              </a:rPr>
              <a:t>Човекът не може да кара кола или да се вози в нея;</a:t>
            </a:r>
            <a:endParaRPr sz="11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876"/>
              <a:buFont typeface="Arial"/>
              <a:buChar char="•"/>
            </a:pPr>
            <a:r>
              <a:rPr lang="en">
                <a:solidFill>
                  <a:srgbClr val="002060"/>
                </a:solidFill>
                <a:latin typeface="+mj-lt"/>
              </a:rPr>
              <a:t>Човекът се чувства тревожен далече от дома си; </a:t>
            </a:r>
            <a:endParaRPr sz="11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876"/>
              <a:buFont typeface="Arial"/>
              <a:buChar char="•"/>
            </a:pPr>
            <a:r>
              <a:rPr lang="en">
                <a:solidFill>
                  <a:srgbClr val="002060"/>
                </a:solidFill>
                <a:latin typeface="+mj-lt"/>
              </a:rPr>
              <a:t>Човекът има панически атаки, когато трябва да организира пътуване или да върши нещо друго, което е свързано с пътуването. </a:t>
            </a:r>
            <a:endParaRPr sz="1100">
              <a:solidFill>
                <a:srgbClr val="002060"/>
              </a:solidFill>
              <a:latin typeface="+mj-lt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sz="11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35484" y="2699657"/>
            <a:ext cx="2859315" cy="2443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294967295"/>
          </p:nvPr>
        </p:nvSpPr>
        <p:spPr>
          <a:xfrm>
            <a:off x="863600" y="503464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Съвети</a:t>
            </a:r>
            <a:endParaRPr b="1">
              <a:latin typeface="+mj-lt"/>
            </a:endParaRPr>
          </a:p>
        </p:txBody>
      </p:sp>
      <p:sp>
        <p:nvSpPr>
          <p:cNvPr id="309" name="Google Shape;309;p15"/>
          <p:cNvSpPr txBox="1">
            <a:spLocks noGrp="1"/>
          </p:cNvSpPr>
          <p:nvPr>
            <p:ph type="body" idx="4294967295"/>
          </p:nvPr>
        </p:nvSpPr>
        <p:spPr>
          <a:xfrm>
            <a:off x="355600" y="1132115"/>
            <a:ext cx="5979885" cy="256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Потърсете помощта на спътник</a:t>
            </a:r>
            <a:r>
              <a:rPr lang="en" sz="180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smtClean="0">
                <a:solidFill>
                  <a:srgbClr val="002060"/>
                </a:solidFill>
                <a:latin typeface="+mj-lt"/>
              </a:rPr>
              <a:t>Помолете </a:t>
            </a:r>
            <a:r>
              <a:rPr lang="en" sz="1800">
                <a:solidFill>
                  <a:srgbClr val="00206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приятел</a:t>
            </a:r>
            <a:r>
              <a:rPr lang="en" sz="1800">
                <a:solidFill>
                  <a:srgbClr val="002060"/>
                </a:solidFill>
                <a:latin typeface="+mj-lt"/>
              </a:rPr>
              <a:t>, любим човек или колега да ви придружи, когато пътувате. Този тип помощ може да бъде особено полезна, ако трябва да направите дълго пътуване. </a:t>
            </a:r>
            <a:endParaRPr lang="en" sz="1800" smtClean="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smtClean="0">
                <a:solidFill>
                  <a:srgbClr val="002060"/>
                </a:solidFill>
                <a:latin typeface="+mj-lt"/>
              </a:rPr>
              <a:t>Не </a:t>
            </a:r>
            <a:r>
              <a:rPr lang="en" sz="1800">
                <a:solidFill>
                  <a:srgbClr val="002060"/>
                </a:solidFill>
                <a:latin typeface="+mj-lt"/>
              </a:rPr>
              <a:t>забравяйте да ги уведомите за страховете си предварително, за да могат да ви помогнат, когато имате нужда от допълнителна подкрепа.</a:t>
            </a:r>
            <a:endParaRPr sz="180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Google Shape;50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335484" y="1"/>
            <a:ext cx="2859315" cy="5143500"/>
          </a:xfrm>
          <a:prstGeom prst="roundRect">
            <a:avLst>
              <a:gd name="adj" fmla="val 37524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"/>
          <p:cNvSpPr txBox="1">
            <a:spLocks noGrp="1"/>
          </p:cNvSpPr>
          <p:nvPr>
            <p:ph type="title" idx="4294967295"/>
          </p:nvPr>
        </p:nvSpPr>
        <p:spPr>
          <a:xfrm>
            <a:off x="689429" y="474436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+mj-lt"/>
              </a:rPr>
              <a:t>Съвети...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15" name="Google Shape;315;p16"/>
          <p:cNvSpPr txBox="1">
            <a:spLocks noGrp="1"/>
          </p:cNvSpPr>
          <p:nvPr>
            <p:ph type="body" idx="4294967295"/>
          </p:nvPr>
        </p:nvSpPr>
        <p:spPr>
          <a:xfrm>
            <a:off x="1030514" y="1413782"/>
            <a:ext cx="6672036" cy="17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solidFill>
                  <a:srgbClr val="002060"/>
                </a:solidFill>
                <a:latin typeface="+mj-lt"/>
              </a:rPr>
              <a:t>Винаги пристигайте рано. </a:t>
            </a:r>
            <a:endParaRPr lang="en" sz="2000" smtClean="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 smtClean="0">
                <a:solidFill>
                  <a:srgbClr val="002060"/>
                </a:solidFill>
                <a:latin typeface="+mj-lt"/>
              </a:rPr>
              <a:t>Отбягването </a:t>
            </a:r>
            <a:r>
              <a:rPr lang="en" sz="2000">
                <a:solidFill>
                  <a:srgbClr val="002060"/>
                </a:solidFill>
                <a:latin typeface="+mj-lt"/>
              </a:rPr>
              <a:t>може да причини закъснения, а закъсненията допълнителна тревожност. </a:t>
            </a:r>
            <a:endParaRPr lang="en" sz="2000" smtClean="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 smtClean="0">
                <a:solidFill>
                  <a:srgbClr val="002060"/>
                </a:solidFill>
                <a:latin typeface="+mj-lt"/>
              </a:rPr>
              <a:t>Пристигането </a:t>
            </a:r>
            <a:r>
              <a:rPr lang="en" sz="2000">
                <a:solidFill>
                  <a:srgbClr val="002060"/>
                </a:solidFill>
                <a:latin typeface="+mj-lt"/>
              </a:rPr>
              <a:t>рано може да помогне за концентрацията и релаксацията </a:t>
            </a:r>
            <a:endParaRPr sz="1200">
              <a:solidFill>
                <a:srgbClr val="002060"/>
              </a:solidFill>
              <a:latin typeface="+mj-lt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2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"/>
          <p:cNvSpPr txBox="1">
            <a:spLocks noGrp="1"/>
          </p:cNvSpPr>
          <p:nvPr>
            <p:ph type="title" idx="4294967295"/>
          </p:nvPr>
        </p:nvSpPr>
        <p:spPr>
          <a:xfrm>
            <a:off x="783771" y="532493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+mj-lt"/>
              </a:rPr>
              <a:t>Съвети...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321" name="Google Shape;321;p17"/>
          <p:cNvSpPr txBox="1">
            <a:spLocks noGrp="1"/>
          </p:cNvSpPr>
          <p:nvPr>
            <p:ph type="body" idx="4294967295"/>
          </p:nvPr>
        </p:nvSpPr>
        <p:spPr>
          <a:xfrm>
            <a:off x="718458" y="1458686"/>
            <a:ext cx="7168242" cy="314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Яжте възможно най-здравословно. Яжте колкото можете повече зеленчуци преди и по време на пътуванията си и дръжте здравословни закуски в багажа си; </a:t>
            </a:r>
            <a:endParaRPr sz="12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Пропуснете кофеина. Ограничете кафето, чая и енергийните напитки в деня, в който пътувате; </a:t>
            </a:r>
            <a:endParaRPr sz="12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Избягвайте алкохола преди и по време на пътуванията си, неговите дехидратиращи ефекти могат да влошат тревожността.</a:t>
            </a:r>
            <a:endParaRPr sz="12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 idx="4294967295"/>
          </p:nvPr>
        </p:nvSpPr>
        <p:spPr>
          <a:xfrm>
            <a:off x="0" y="539750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+mj-lt"/>
              </a:rPr>
              <a:t>Съвети...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327" name="Google Shape;327;p18"/>
          <p:cNvSpPr txBox="1">
            <a:spLocks noGrp="1"/>
          </p:cNvSpPr>
          <p:nvPr>
            <p:ph type="body" idx="4294967295"/>
          </p:nvPr>
        </p:nvSpPr>
        <p:spPr>
          <a:xfrm>
            <a:off x="804863" y="1370013"/>
            <a:ext cx="6778851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Поемете дълбоко въздух. Редовните дихателни упражнения могат да помогнат за снижаване на тревожността;</a:t>
            </a:r>
            <a:endParaRPr sz="12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Поемете пет дълбоки вдишвания и издишвания през носа си, когато започнете да се тревожите за пътуването си. Можете да повтаряте процеса толкова често, колкото е необходимо;</a:t>
            </a:r>
            <a:endParaRPr sz="12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Затворете очи, докато дишате дълбоко. Това помага да се измести фокусът от вашите страхове към това, което се случва в тялото ви.</a:t>
            </a:r>
            <a:endParaRPr sz="18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"/>
          <p:cNvSpPr txBox="1">
            <a:spLocks noGrp="1"/>
          </p:cNvSpPr>
          <p:nvPr>
            <p:ph type="title" idx="4294967295"/>
          </p:nvPr>
        </p:nvSpPr>
        <p:spPr>
          <a:xfrm>
            <a:off x="538388" y="423636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Страх от летене със самолет или придвижване с друг вид транспорт</a:t>
            </a:r>
            <a:endParaRPr b="1">
              <a:latin typeface="+mj-lt"/>
            </a:endParaRPr>
          </a:p>
        </p:txBody>
      </p:sp>
      <p:sp>
        <p:nvSpPr>
          <p:cNvPr id="333" name="Google Shape;333;p19"/>
          <p:cNvSpPr txBox="1">
            <a:spLocks noGrp="1"/>
          </p:cNvSpPr>
          <p:nvPr>
            <p:ph type="body" idx="4294967295"/>
          </p:nvPr>
        </p:nvSpPr>
        <p:spPr>
          <a:xfrm>
            <a:off x="892628" y="1722439"/>
            <a:ext cx="6994071" cy="235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 fontScale="92500" lnSpcReduction="20000"/>
          </a:bodyPr>
          <a:lstStyle/>
          <a:p>
            <a:pPr marL="1270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700" smtClean="0">
                <a:solidFill>
                  <a:srgbClr val="002060"/>
                </a:solidFill>
                <a:latin typeface="+mj-lt"/>
              </a:rPr>
              <a:t>	В </a:t>
            </a:r>
            <a:r>
              <a:rPr lang="en" sz="2700">
                <a:solidFill>
                  <a:srgbClr val="002060"/>
                </a:solidFill>
                <a:latin typeface="+mj-lt"/>
              </a:rPr>
              <a:t>много случаи страхът е фокусиран в идеята, че можеш да останеш блокиран в самолет или </a:t>
            </a:r>
            <a:r>
              <a:rPr lang="en" sz="2700" smtClean="0">
                <a:solidFill>
                  <a:srgbClr val="002060"/>
                </a:solidFill>
                <a:latin typeface="+mj-lt"/>
              </a:rPr>
              <a:t>влак;</a:t>
            </a:r>
            <a:endParaRPr lang="en">
              <a:solidFill>
                <a:srgbClr val="002060"/>
              </a:solidFill>
              <a:latin typeface="+mj-lt"/>
            </a:endParaRPr>
          </a:p>
          <a:p>
            <a:pPr marL="1270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700">
                <a:solidFill>
                  <a:srgbClr val="002060"/>
                </a:solidFill>
                <a:latin typeface="+mj-lt"/>
              </a:rPr>
              <a:t>	</a:t>
            </a:r>
            <a:r>
              <a:rPr lang="en" sz="2700" smtClean="0">
                <a:solidFill>
                  <a:srgbClr val="002060"/>
                </a:solidFill>
                <a:latin typeface="+mj-lt"/>
              </a:rPr>
              <a:t>При </a:t>
            </a:r>
            <a:r>
              <a:rPr lang="en" sz="2700">
                <a:solidFill>
                  <a:srgbClr val="002060"/>
                </a:solidFill>
                <a:latin typeface="+mj-lt"/>
              </a:rPr>
              <a:t>фобия от летене със самолет често страхът е свързан с опасенията да не бъдеш обхванат от безпокойство по време на полета. 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" y="3046185"/>
            <a:ext cx="2389429" cy="2097315"/>
          </a:xfrm>
          <a:prstGeom prst="rect">
            <a:avLst/>
          </a:prstGeom>
        </p:spPr>
      </p:pic>
      <p:sp>
        <p:nvSpPr>
          <p:cNvPr id="230" name="Google Shape;23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Тревожност при пътуване</a:t>
            </a:r>
            <a:endParaRPr b="1">
              <a:latin typeface="+mj-lt"/>
            </a:endParaRPr>
          </a:p>
        </p:txBody>
      </p:sp>
      <p:sp>
        <p:nvSpPr>
          <p:cNvPr id="231" name="Google Shape;231;p2"/>
          <p:cNvSpPr txBox="1">
            <a:spLocks noGrp="1"/>
          </p:cNvSpPr>
          <p:nvPr>
            <p:ph type="body" idx="4294967295"/>
          </p:nvPr>
        </p:nvSpPr>
        <p:spPr>
          <a:xfrm>
            <a:off x="720000" y="1421946"/>
            <a:ext cx="788670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400">
                <a:latin typeface="+mj-lt"/>
              </a:rPr>
              <a:t>Човекът се чувства тревожен, когато пътува или може да избегне пътуването поради страх около това. </a:t>
            </a:r>
            <a:endParaRPr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400">
                <a:latin typeface="+mj-lt"/>
              </a:rPr>
              <a:t>Ако има налични тревожни разстройства, пътуването ги влошава или отключва симптоми. </a:t>
            </a:r>
            <a:endParaRPr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 txBox="1">
            <a:spLocks noGrp="1"/>
          </p:cNvSpPr>
          <p:nvPr>
            <p:ph type="title" idx="4294967295"/>
          </p:nvPr>
        </p:nvSpPr>
        <p:spPr>
          <a:xfrm>
            <a:off x="841828" y="488950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Физически симптоми</a:t>
            </a:r>
            <a:endParaRPr b="1">
              <a:latin typeface="+mj-lt"/>
            </a:endParaRPr>
          </a:p>
        </p:txBody>
      </p:sp>
      <p:sp>
        <p:nvSpPr>
          <p:cNvPr id="339" name="Google Shape;339;p20"/>
          <p:cNvSpPr txBox="1">
            <a:spLocks noGrp="1"/>
          </p:cNvSpPr>
          <p:nvPr>
            <p:ph type="body" idx="4294967295"/>
          </p:nvPr>
        </p:nvSpPr>
        <p:spPr>
          <a:xfrm>
            <a:off x="950686" y="1203325"/>
            <a:ext cx="770255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 smtClean="0">
                <a:latin typeface="+mj-lt"/>
              </a:rPr>
              <a:t>Сърцебиeне</a:t>
            </a:r>
            <a:r>
              <a:rPr lang="en" sz="1800">
                <a:latin typeface="+mj-lt"/>
              </a:rPr>
              <a:t>;</a:t>
            </a:r>
            <a:endParaRPr sz="12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Изпотяване;</a:t>
            </a:r>
            <a:endParaRPr sz="12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Световъртеж;</a:t>
            </a:r>
            <a:endParaRPr sz="12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Задух;</a:t>
            </a:r>
            <a:endParaRPr sz="12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Усещане за загуба на контрол над тялото.</a:t>
            </a:r>
            <a:endParaRPr sz="120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" y="3362779"/>
            <a:ext cx="7387803" cy="167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"/>
          <p:cNvSpPr txBox="1">
            <a:spLocks noGrp="1"/>
          </p:cNvSpPr>
          <p:nvPr>
            <p:ph type="title" idx="4294967295"/>
          </p:nvPr>
        </p:nvSpPr>
        <p:spPr>
          <a:xfrm>
            <a:off x="449943" y="445407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 симптоми</a:t>
            </a:r>
            <a:endParaRPr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Google Shape;345;p21"/>
          <p:cNvSpPr txBox="1">
            <a:spLocks noGrp="1"/>
          </p:cNvSpPr>
          <p:nvPr>
            <p:ph type="body" idx="4294967295"/>
          </p:nvPr>
        </p:nvSpPr>
        <p:spPr>
          <a:xfrm>
            <a:off x="624114" y="1101725"/>
            <a:ext cx="770255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ebdings" panose="05030102010509060703" pitchFamily="18" charset="2"/>
              <a:buChar char=""/>
            </a:pPr>
            <a:r>
              <a:rPr lang="en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Проблеми със съня преди пътуването;</a:t>
            </a:r>
            <a:endParaRPr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ebdings" panose="05030102010509060703" pitchFamily="18" charset="2"/>
              <a:buChar char=""/>
            </a:pPr>
            <a:r>
              <a:rPr lang="en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Трудности да се контролира тревожността по отношение на пътуването;</a:t>
            </a:r>
            <a:endParaRPr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ebdings" panose="05030102010509060703" pitchFamily="18" charset="2"/>
              <a:buChar char=""/>
            </a:pPr>
            <a:r>
              <a:rPr lang="en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Чувство, че си на ръба, когато си на гара или летище;</a:t>
            </a:r>
            <a:endParaRPr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ebdings" panose="05030102010509060703" pitchFamily="18" charset="2"/>
              <a:buChar char=""/>
            </a:pPr>
            <a:r>
              <a:rPr lang="en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Раздразнителност и избухливост;</a:t>
            </a:r>
            <a:endParaRPr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ebdings" panose="05030102010509060703" pitchFamily="18" charset="2"/>
              <a:buChar char=""/>
            </a:pPr>
            <a:r>
              <a:rPr lang="en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Паническа атака – ускорен пулс, плитко дишане, потене, чувство, че си извън контрол;</a:t>
            </a:r>
            <a:endParaRPr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ebdings" panose="05030102010509060703" pitchFamily="18" charset="2"/>
              <a:buChar char=""/>
            </a:pPr>
            <a:r>
              <a:rPr lang="en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Чуство, че останалите те преценяват и критикуват.</a:t>
            </a:r>
            <a:endParaRPr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"/>
          <p:cNvSpPr txBox="1">
            <a:spLocks noGrp="1"/>
          </p:cNvSpPr>
          <p:nvPr>
            <p:ph type="title" idx="4294967295"/>
          </p:nvPr>
        </p:nvSpPr>
        <p:spPr>
          <a:xfrm>
            <a:off x="1103086" y="430893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latin typeface="Arial" panose="020B0604020202020204" pitchFamily="34" charset="0"/>
                <a:cs typeface="Arial" panose="020B0604020202020204" pitchFamily="34" charset="0"/>
              </a:rPr>
              <a:t>Възможни моменти на безпокойство</a:t>
            </a:r>
            <a:endParaRPr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Google Shape;351;p22"/>
          <p:cNvSpPr txBox="1">
            <a:spLocks noGrp="1"/>
          </p:cNvSpPr>
          <p:nvPr>
            <p:ph type="body" idx="4294967295"/>
          </p:nvPr>
        </p:nvSpPr>
        <p:spPr>
          <a:xfrm>
            <a:off x="841827" y="1167040"/>
            <a:ext cx="6715579" cy="204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Arial" panose="020B0604020202020204" pitchFamily="34" charset="0"/>
                <a:cs typeface="Arial" panose="020B0604020202020204" pitchFamily="34" charset="0"/>
              </a:rPr>
              <a:t>Резервиране на билети за предстоящо пътуване;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Arial" panose="020B0604020202020204" pitchFamily="34" charset="0"/>
                <a:cs typeface="Arial" panose="020B0604020202020204" pitchFamily="34" charset="0"/>
              </a:rPr>
              <a:t>Проблеми със съня до датата на пътуването;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Arial" panose="020B0604020202020204" pitchFamily="34" charset="0"/>
                <a:cs typeface="Arial" panose="020B0604020202020204" pitchFamily="34" charset="0"/>
              </a:rPr>
              <a:t>Мисли за пътуването;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Arial" panose="020B0604020202020204" pitchFamily="34" charset="0"/>
                <a:cs typeface="Arial" panose="020B0604020202020204" pitchFamily="34" charset="0"/>
              </a:rPr>
              <a:t>Пристъпи на паника на летището и при проверки. 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3"/>
          <p:cNvSpPr txBox="1">
            <a:spLocks noGrp="1"/>
          </p:cNvSpPr>
          <p:nvPr>
            <p:ph type="title" idx="4294967295"/>
          </p:nvPr>
        </p:nvSpPr>
        <p:spPr>
          <a:xfrm>
            <a:off x="754743" y="239939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Безпокойство, поради неизвестното</a:t>
            </a:r>
            <a:endParaRPr b="1">
              <a:latin typeface="+mj-lt"/>
            </a:endParaRPr>
          </a:p>
        </p:txBody>
      </p:sp>
      <p:sp>
        <p:nvSpPr>
          <p:cNvPr id="357" name="Google Shape;357;p23"/>
          <p:cNvSpPr txBox="1">
            <a:spLocks noGrp="1"/>
          </p:cNvSpPr>
          <p:nvPr>
            <p:ph type="body" idx="4294967295"/>
          </p:nvPr>
        </p:nvSpPr>
        <p:spPr>
          <a:xfrm>
            <a:off x="902833" y="1233714"/>
            <a:ext cx="7080023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i="1" smtClean="0">
                <a:latin typeface="+mj-lt"/>
              </a:rPr>
              <a:t>Какво </a:t>
            </a:r>
            <a:r>
              <a:rPr lang="en" i="1">
                <a:latin typeface="+mj-lt"/>
              </a:rPr>
              <a:t>би се случило, ако ми свършат парите, ако се изгубя или се </a:t>
            </a:r>
            <a:r>
              <a:rPr lang="en" i="1" smtClean="0">
                <a:latin typeface="+mj-lt"/>
              </a:rPr>
              <a:t>разболея?</a:t>
            </a:r>
            <a:endParaRPr lang="en" i="1">
              <a:latin typeface="+mj-l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">
              <a:latin typeface="+mj-l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mtClean="0">
                <a:latin typeface="+mj-lt"/>
              </a:rPr>
              <a:t>Решение</a:t>
            </a:r>
            <a:r>
              <a:rPr lang="en">
                <a:latin typeface="+mj-lt"/>
              </a:rPr>
              <a:t>: Наличието на план за най-лошите сценарии </a:t>
            </a:r>
            <a:endParaRPr>
              <a:latin typeface="+mj-lt"/>
            </a:endParaRPr>
          </a:p>
          <a:p>
            <a:pPr marL="800100" lvl="1" indent="-342900" algn="just">
              <a:buFont typeface="Noto Sans Symbols"/>
              <a:buChar char="❖"/>
            </a:pPr>
            <a:r>
              <a:rPr lang="en">
                <a:latin typeface="+mj-lt"/>
              </a:rPr>
              <a:t>копия на важни документи, като паспорти и шофьорски книжки и съхраняването им на отделно място от оригиналите;</a:t>
            </a:r>
            <a:endParaRPr>
              <a:latin typeface="+mj-lt"/>
            </a:endParaRPr>
          </a:p>
          <a:p>
            <a:pPr marL="800100" lvl="1" indent="-342900" algn="just">
              <a:buFont typeface="Noto Sans Symbols"/>
              <a:buChar char="❖"/>
            </a:pPr>
            <a:r>
              <a:rPr lang="en">
                <a:latin typeface="+mj-lt"/>
              </a:rPr>
              <a:t>кредитна карта за спешни случаи;</a:t>
            </a:r>
            <a:endParaRPr>
              <a:latin typeface="+mj-lt"/>
            </a:endParaRPr>
          </a:p>
          <a:p>
            <a:pPr marL="800100" lvl="1" indent="-342900" algn="just">
              <a:buFont typeface="Noto Sans Symbols"/>
              <a:buChar char="❖"/>
            </a:pPr>
            <a:r>
              <a:rPr lang="en">
                <a:latin typeface="+mj-lt"/>
              </a:rPr>
              <a:t>проучване на района, карта или пътеводител;</a:t>
            </a:r>
            <a:endParaRPr>
              <a:latin typeface="+mj-lt"/>
            </a:endParaRPr>
          </a:p>
          <a:p>
            <a:pPr marL="800100" lvl="1" indent="-342900" algn="just">
              <a:buFont typeface="Noto Sans Symbols"/>
              <a:buChar char="❖"/>
            </a:pPr>
            <a:r>
              <a:rPr lang="en">
                <a:latin typeface="+mj-lt"/>
              </a:rPr>
              <a:t>здравна застраховка; </a:t>
            </a:r>
            <a:endParaRPr>
              <a:latin typeface="+mj-lt"/>
            </a:endParaRPr>
          </a:p>
          <a:p>
            <a:pPr marL="800100" lvl="1" indent="-342900" algn="just">
              <a:buFont typeface="Noto Sans Symbols"/>
              <a:buChar char="❖"/>
            </a:pPr>
            <a:r>
              <a:rPr lang="en">
                <a:latin typeface="+mj-lt"/>
              </a:rPr>
              <a:t>предварително локализиране на местни болници и лекари;</a:t>
            </a:r>
            <a:endParaRPr>
              <a:latin typeface="+mj-lt"/>
            </a:endParaRPr>
          </a:p>
          <a:p>
            <a:pPr marL="800100" lvl="1" indent="-342900" algn="just">
              <a:buFont typeface="Noto Sans Symbols"/>
              <a:buChar char="❖"/>
            </a:pPr>
            <a:r>
              <a:rPr lang="en">
                <a:latin typeface="+mj-lt"/>
              </a:rPr>
              <a:t>споделяне на плановете с други хора;</a:t>
            </a:r>
            <a:endParaRPr>
              <a:latin typeface="+mj-lt"/>
            </a:endParaRPr>
          </a:p>
          <a:p>
            <a:pPr marL="800100" lvl="1" indent="-342900" algn="just">
              <a:buFont typeface="Noto Sans Symbols"/>
              <a:buChar char="❖"/>
            </a:pPr>
            <a:r>
              <a:rPr lang="en">
                <a:latin typeface="+mj-lt"/>
              </a:rPr>
              <a:t>закуски и вода</a:t>
            </a:r>
            <a:endParaRPr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"/>
          <p:cNvSpPr txBox="1">
            <a:spLocks noGrp="1"/>
          </p:cNvSpPr>
          <p:nvPr>
            <p:ph type="title" idx="4294967295"/>
          </p:nvPr>
        </p:nvSpPr>
        <p:spPr>
          <a:xfrm>
            <a:off x="798286" y="590550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Справяне с възможна стресова ситуация</a:t>
            </a:r>
            <a:endParaRPr b="1">
              <a:latin typeface="+mj-lt"/>
            </a:endParaRPr>
          </a:p>
        </p:txBody>
      </p:sp>
      <p:sp>
        <p:nvSpPr>
          <p:cNvPr id="363" name="Google Shape;363;p24"/>
          <p:cNvSpPr txBox="1">
            <a:spLocks noGrp="1"/>
          </p:cNvSpPr>
          <p:nvPr>
            <p:ph type="body" idx="4294967295"/>
          </p:nvPr>
        </p:nvSpPr>
        <p:spPr>
          <a:xfrm>
            <a:off x="645886" y="1428297"/>
            <a:ext cx="770255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Представят се с ярки детайли ситуацията или причината за безспокойството; </a:t>
            </a:r>
            <a:endParaRPr sz="12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Това би било много подходящо при хора с предишен травматичен опит;</a:t>
            </a:r>
            <a:endParaRPr sz="12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Представянето на източника на страх или безпокойство в безопасна обстановка, може да помогне за намаляване на чувството на дистрес.</a:t>
            </a:r>
            <a:endParaRPr sz="18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"/>
          <p:cNvSpPr txBox="1">
            <a:spLocks noGrp="1"/>
          </p:cNvSpPr>
          <p:nvPr>
            <p:ph type="title" idx="4294967295"/>
          </p:nvPr>
        </p:nvSpPr>
        <p:spPr>
          <a:xfrm>
            <a:off x="1124858" y="793750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Виртуална реалност</a:t>
            </a:r>
            <a:endParaRPr b="1">
              <a:latin typeface="+mj-lt"/>
            </a:endParaRPr>
          </a:p>
        </p:txBody>
      </p:sp>
      <p:sp>
        <p:nvSpPr>
          <p:cNvPr id="369" name="Google Shape;369;p25"/>
          <p:cNvSpPr txBox="1">
            <a:spLocks noGrp="1"/>
          </p:cNvSpPr>
          <p:nvPr>
            <p:ph type="body" idx="4294967295"/>
          </p:nvPr>
        </p:nvSpPr>
        <p:spPr>
          <a:xfrm>
            <a:off x="1211942" y="1751013"/>
            <a:ext cx="6674757" cy="232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marL="1270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800">
                <a:latin typeface="+mj-lt"/>
              </a:rPr>
              <a:t>Излагане в реалистично подобно преживяване може да намали страха от летене със самолет. </a:t>
            </a:r>
            <a:endParaRPr sz="120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745" y="2598057"/>
            <a:ext cx="4656031" cy="2182164"/>
          </a:xfrm>
          <a:prstGeom prst="ellipse">
            <a:avLst/>
          </a:prstGeom>
          <a:ln w="63500" cap="rnd">
            <a:solidFill>
              <a:schemeClr val="accent4">
                <a:lumMod val="9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"/>
          <p:cNvSpPr txBox="1">
            <a:spLocks noGrp="1"/>
          </p:cNvSpPr>
          <p:nvPr>
            <p:ph type="title" idx="4294967295"/>
          </p:nvPr>
        </p:nvSpPr>
        <p:spPr>
          <a:xfrm>
            <a:off x="798285" y="525236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Планиране</a:t>
            </a:r>
            <a:endParaRPr b="1">
              <a:latin typeface="+mj-lt"/>
            </a:endParaRPr>
          </a:p>
        </p:txBody>
      </p:sp>
      <p:sp>
        <p:nvSpPr>
          <p:cNvPr id="375" name="Google Shape;375;p26"/>
          <p:cNvSpPr txBox="1">
            <a:spLocks noGrp="1"/>
          </p:cNvSpPr>
          <p:nvPr>
            <p:ph type="body" idx="4294967295"/>
          </p:nvPr>
        </p:nvSpPr>
        <p:spPr>
          <a:xfrm>
            <a:off x="928913" y="1243239"/>
            <a:ext cx="7104744" cy="194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Запознаване с процедурите за сигурност;</a:t>
            </a:r>
            <a:endParaRPr sz="14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Планиране на маршрут, особено при шофиране – осигуряване на карта и преговор на маршрута;</a:t>
            </a:r>
            <a:endParaRPr sz="14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Предварителни резервации;</a:t>
            </a:r>
            <a:endParaRPr sz="14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Потвърждение на резервациите няколко дни преди тръгването;</a:t>
            </a:r>
            <a:endParaRPr sz="14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Резервен </a:t>
            </a:r>
            <a:r>
              <a:rPr lang="en" sz="2000" smtClean="0">
                <a:latin typeface="+mj-lt"/>
              </a:rPr>
              <a:t>план.</a:t>
            </a:r>
            <a:endParaRPr sz="1400">
              <a:latin typeface="+mj-lt"/>
            </a:endParaRPr>
          </a:p>
        </p:txBody>
      </p:sp>
      <p:grpSp>
        <p:nvGrpSpPr>
          <p:cNvPr id="4" name="Google Shape;1161;p55"/>
          <p:cNvGrpSpPr/>
          <p:nvPr/>
        </p:nvGrpSpPr>
        <p:grpSpPr>
          <a:xfrm>
            <a:off x="5094514" y="3106057"/>
            <a:ext cx="2939143" cy="1778000"/>
            <a:chOff x="5183375" y="1608713"/>
            <a:chExt cx="3244800" cy="1926075"/>
          </a:xfrm>
        </p:grpSpPr>
        <p:sp>
          <p:nvSpPr>
            <p:cNvPr id="5" name="Google Shape;1162;p55"/>
            <p:cNvSpPr/>
            <p:nvPr/>
          </p:nvSpPr>
          <p:spPr>
            <a:xfrm>
              <a:off x="5375975" y="1608713"/>
              <a:ext cx="2859600" cy="1732500"/>
            </a:xfrm>
            <a:prstGeom prst="round2SameRect">
              <a:avLst>
                <a:gd name="adj1" fmla="val 24087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163;p55"/>
            <p:cNvSpPr/>
            <p:nvPr/>
          </p:nvSpPr>
          <p:spPr>
            <a:xfrm rot="10800000">
              <a:off x="5183375" y="3383288"/>
              <a:ext cx="3244800" cy="151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164;p55"/>
            <p:cNvSpPr/>
            <p:nvPr/>
          </p:nvSpPr>
          <p:spPr>
            <a:xfrm>
              <a:off x="6784775" y="1657950"/>
              <a:ext cx="42000" cy="42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Google Shape;116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6117" y="3256393"/>
            <a:ext cx="2495935" cy="1424560"/>
          </a:xfrm>
          <a:prstGeom prst="round2SameRect">
            <a:avLst>
              <a:gd name="adj1" fmla="val 23398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"/>
          <p:cNvSpPr txBox="1">
            <a:spLocks noGrp="1"/>
          </p:cNvSpPr>
          <p:nvPr>
            <p:ph type="title" idx="4294967295"/>
          </p:nvPr>
        </p:nvSpPr>
        <p:spPr>
          <a:xfrm>
            <a:off x="841828" y="561521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n-lt"/>
              </a:rPr>
              <a:t>Съвети</a:t>
            </a:r>
            <a:endParaRPr b="1">
              <a:latin typeface="+mn-lt"/>
            </a:endParaRPr>
          </a:p>
        </p:txBody>
      </p:sp>
      <p:sp>
        <p:nvSpPr>
          <p:cNvPr id="381" name="Google Shape;381;p27"/>
          <p:cNvSpPr txBox="1">
            <a:spLocks noGrp="1"/>
          </p:cNvSpPr>
          <p:nvPr>
            <p:ph type="body" idx="4294967295"/>
          </p:nvPr>
        </p:nvSpPr>
        <p:spPr>
          <a:xfrm>
            <a:off x="1016000" y="1261382"/>
            <a:ext cx="7206343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+mn-lt"/>
              </a:rPr>
              <a:t>Спете много в дните преди пътуването; </a:t>
            </a:r>
            <a:endParaRPr>
              <a:latin typeface="+mn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+mn-lt"/>
              </a:rPr>
              <a:t>Носете вода през цялото си пътуване заедно с няколко солени закуски. Изтощението и дехидратацията затрудняват справянето с предизвикателствата;</a:t>
            </a:r>
            <a:endParaRPr>
              <a:latin typeface="+mn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+mn-lt"/>
              </a:rPr>
              <a:t>Вземете приятел. Ако е възможно, избягвайте да пътувате сами. Придружител може да ви помогне да останете спокойни и да се справите с подробности като проверка на багаж или спиране на такси. Приятел също може да се намеси, ако имате нужда от време насаме, за да се успокоите.</a:t>
            </a:r>
            <a:endParaRPr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>
            <a:spLocks noGrp="1"/>
          </p:cNvSpPr>
          <p:nvPr>
            <p:ph type="title" idx="4294967295"/>
          </p:nvPr>
        </p:nvSpPr>
        <p:spPr>
          <a:xfrm>
            <a:off x="522515" y="583293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Съвети ...</a:t>
            </a:r>
            <a:endParaRPr b="1">
              <a:latin typeface="+mj-lt"/>
            </a:endParaRPr>
          </a:p>
        </p:txBody>
      </p:sp>
      <p:sp>
        <p:nvSpPr>
          <p:cNvPr id="387" name="Google Shape;387;p28"/>
          <p:cNvSpPr txBox="1">
            <a:spLocks noGrp="1"/>
          </p:cNvSpPr>
          <p:nvPr>
            <p:ph type="body" idx="4294967295"/>
          </p:nvPr>
        </p:nvSpPr>
        <p:spPr>
          <a:xfrm>
            <a:off x="725713" y="1386115"/>
            <a:ext cx="7431315" cy="158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+mj-lt"/>
              </a:rPr>
              <a:t>Визуализирайте. В ума си си представете как преминавате през всички основни стъпки в пътуването си. Гледайте как се разхождате из летището, отивате на гейта и се качвате на самолета;</a:t>
            </a:r>
            <a:endParaRPr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+mj-lt"/>
              </a:rPr>
              <a:t>Представете си, че без усилие преодолявате трафика и намирате перфектното място за паркиране; </a:t>
            </a:r>
            <a:endParaRPr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latin typeface="+mj-lt"/>
              </a:rPr>
              <a:t>Визуализирането на успеха изгражда увереност и намалява стреса.</a:t>
            </a:r>
            <a:endParaRPr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"/>
          <p:cNvSpPr txBox="1">
            <a:spLocks noGrp="1"/>
          </p:cNvSpPr>
          <p:nvPr>
            <p:ph type="ctrTitle"/>
          </p:nvPr>
        </p:nvSpPr>
        <p:spPr>
          <a:xfrm>
            <a:off x="1270000" y="1338035"/>
            <a:ext cx="8280400" cy="101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lvl="0" algn="ctr">
              <a:buSzPts val="2800"/>
            </a:pPr>
            <a:r>
              <a:rPr lang="e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Foreign language anxiety - xenoglossophobia</a:t>
            </a:r>
            <a:endParaRPr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303" y="2653016"/>
            <a:ext cx="3231696" cy="236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subTitle" idx="1"/>
          </p:nvPr>
        </p:nvSpPr>
        <p:spPr>
          <a:xfrm>
            <a:off x="873167" y="1625824"/>
            <a:ext cx="6166969" cy="2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000" b="1" i="1">
                <a:latin typeface="+mj-lt"/>
              </a:rPr>
              <a:t>включват:</a:t>
            </a:r>
            <a:endParaRPr sz="2000" b="1" i="1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Необходимост от взаимодействие и комуникация с други хора;</a:t>
            </a:r>
            <a:endParaRPr sz="20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липса на подкрепа;</a:t>
            </a:r>
            <a:endParaRPr sz="20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ориентиране и купуване на билети.</a:t>
            </a:r>
            <a:endParaRPr sz="2000">
              <a:latin typeface="+mj-lt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>
              <a:latin typeface="+mj-lt"/>
            </a:endParaRPr>
          </a:p>
        </p:txBody>
      </p:sp>
      <p:sp>
        <p:nvSpPr>
          <p:cNvPr id="236" name="Google Shape;236;p3"/>
          <p:cNvSpPr txBox="1">
            <a:spLocks noGrp="1"/>
          </p:cNvSpPr>
          <p:nvPr>
            <p:ph type="title" idx="4294967295"/>
          </p:nvPr>
        </p:nvSpPr>
        <p:spPr>
          <a:xfrm>
            <a:off x="356839" y="420804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Основни причини на тревожност </a:t>
            </a:r>
            <a:r>
              <a:rPr lang="en" b="1" smtClean="0">
                <a:latin typeface="+mj-lt"/>
              </a:rPr>
              <a:t/>
            </a:r>
            <a:br>
              <a:rPr lang="en" b="1" smtClean="0">
                <a:latin typeface="+mj-lt"/>
              </a:rPr>
            </a:br>
            <a:r>
              <a:rPr lang="en" b="1" smtClean="0">
                <a:latin typeface="+mj-lt"/>
              </a:rPr>
              <a:t>при </a:t>
            </a:r>
            <a:r>
              <a:rPr lang="en" b="1">
                <a:latin typeface="+mj-lt"/>
              </a:rPr>
              <a:t>пътуване</a:t>
            </a:r>
            <a:endParaRPr b="1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37" y="1106798"/>
            <a:ext cx="2416099" cy="2089885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"/>
          <p:cNvSpPr txBox="1">
            <a:spLocks noGrp="1"/>
          </p:cNvSpPr>
          <p:nvPr>
            <p:ph type="title" idx="4294967295"/>
          </p:nvPr>
        </p:nvSpPr>
        <p:spPr>
          <a:xfrm>
            <a:off x="1016000" y="380093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Причини</a:t>
            </a:r>
            <a:endParaRPr b="1">
              <a:latin typeface="+mj-lt"/>
            </a:endParaRPr>
          </a:p>
        </p:txBody>
      </p:sp>
      <p:sp>
        <p:nvSpPr>
          <p:cNvPr id="398" name="Google Shape;398;p30"/>
          <p:cNvSpPr txBox="1">
            <a:spLocks noGrp="1"/>
          </p:cNvSpPr>
          <p:nvPr>
            <p:ph type="body" idx="4294967295"/>
          </p:nvPr>
        </p:nvSpPr>
        <p:spPr>
          <a:xfrm>
            <a:off x="580572" y="1062193"/>
            <a:ext cx="7702550" cy="161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Поставяне на твърде високи цели и перфекционизъм; </a:t>
            </a:r>
            <a:endParaRPr sz="14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Прекомерна тревожност за впечатлението, което другите хора си създават;</a:t>
            </a:r>
            <a:endParaRPr sz="14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Страх да не изглеждаш глупав;</a:t>
            </a:r>
            <a:endParaRPr sz="1400"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>
                <a:latin typeface="+mj-lt"/>
              </a:rPr>
              <a:t>Получена негативна обратна връзка в миналото</a:t>
            </a:r>
            <a:r>
              <a:rPr lang="en" sz="2000" smtClean="0">
                <a:latin typeface="+mj-lt"/>
              </a:rPr>
              <a:t>.</a:t>
            </a:r>
            <a:endParaRPr sz="14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"/>
          <p:cNvSpPr txBox="1">
            <a:spLocks noGrp="1"/>
          </p:cNvSpPr>
          <p:nvPr>
            <p:ph type="subTitle" idx="1"/>
          </p:nvPr>
        </p:nvSpPr>
        <p:spPr>
          <a:xfrm>
            <a:off x="783956" y="1387932"/>
            <a:ext cx="6085195" cy="2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Снижете очакванията;</a:t>
            </a:r>
            <a:endParaRPr sz="20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Подготвяйте изказванията предварително, когато е възможно;</a:t>
            </a:r>
            <a:endParaRPr sz="20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Практикувайте предвидими ситуации и разговори;</a:t>
            </a:r>
            <a:endParaRPr sz="20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Практикувайте слушане;</a:t>
            </a:r>
            <a:endParaRPr sz="2000"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latin typeface="+mj-lt"/>
              </a:rPr>
              <a:t>Говорете спонтанно с хора, които никога повече няма да видите;</a:t>
            </a:r>
            <a:endParaRPr sz="2000">
              <a:latin typeface="+mj-lt"/>
            </a:endParaRPr>
          </a:p>
        </p:txBody>
      </p:sp>
      <p:sp>
        <p:nvSpPr>
          <p:cNvPr id="403" name="Google Shape;403;p31"/>
          <p:cNvSpPr txBox="1">
            <a:spLocks noGrp="1"/>
          </p:cNvSpPr>
          <p:nvPr>
            <p:ph type="title" idx="4294967295"/>
          </p:nvPr>
        </p:nvSpPr>
        <p:spPr>
          <a:xfrm>
            <a:off x="1371254" y="621526"/>
            <a:ext cx="276213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+mj-lt"/>
              </a:rPr>
              <a:t>Съвети</a:t>
            </a:r>
            <a:endParaRPr b="1">
              <a:latin typeface="+mj-lt"/>
            </a:endParaRPr>
          </a:p>
        </p:txBody>
      </p:sp>
      <p:pic>
        <p:nvPicPr>
          <p:cNvPr id="5" name="Google Shape;529;p41"/>
          <p:cNvPicPr preferRelativeResize="0"/>
          <p:nvPr/>
        </p:nvPicPr>
        <p:blipFill rotWithShape="1">
          <a:blip r:embed="rId3">
            <a:alphaModFix/>
          </a:blip>
          <a:srcRect l="38074" r="14290"/>
          <a:stretch/>
        </p:blipFill>
        <p:spPr>
          <a:xfrm>
            <a:off x="7325684" y="1285449"/>
            <a:ext cx="1818316" cy="2952000"/>
          </a:xfrm>
          <a:prstGeom prst="roundRect">
            <a:avLst>
              <a:gd name="adj" fmla="val 37524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 txBox="1">
            <a:spLocks noGrp="1"/>
          </p:cNvSpPr>
          <p:nvPr>
            <p:ph type="subTitle" idx="1"/>
          </p:nvPr>
        </p:nvSpPr>
        <p:spPr>
          <a:xfrm>
            <a:off x="984678" y="1722469"/>
            <a:ext cx="5713487" cy="2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Контролирайте скоростта на говорене;</a:t>
            </a:r>
            <a:endParaRPr sz="18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Практикувайте позитивно саморазговаряне;</a:t>
            </a:r>
            <a:endParaRPr sz="18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Винаги бъдете мили към себе си по време на пътуването</a:t>
            </a:r>
            <a:endParaRPr sz="18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Избягвайте да правите преценки за стойността си като човек въз основа на това колко добре общувате на чуждия си език.</a:t>
            </a:r>
            <a:endParaRPr sz="1800">
              <a:solidFill>
                <a:srgbClr val="002060"/>
              </a:solidFill>
              <a:latin typeface="+mj-lt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rgbClr val="002060"/>
                </a:solidFill>
                <a:latin typeface="+mj-lt"/>
              </a:rPr>
              <a:t>Не се предавайте!</a:t>
            </a:r>
            <a:endParaRPr sz="18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09" name="Google Shape;409;p32"/>
          <p:cNvSpPr txBox="1">
            <a:spLocks noGrp="1"/>
          </p:cNvSpPr>
          <p:nvPr>
            <p:ph type="title" idx="4294967295"/>
          </p:nvPr>
        </p:nvSpPr>
        <p:spPr>
          <a:xfrm>
            <a:off x="1403022" y="721848"/>
            <a:ext cx="2267414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 smtClean="0">
                <a:latin typeface="+mj-lt"/>
              </a:rPr>
              <a:t>Съвети (2)</a:t>
            </a:r>
            <a:endParaRPr b="1">
              <a:latin typeface="+mj-lt"/>
            </a:endParaRPr>
          </a:p>
        </p:txBody>
      </p:sp>
      <p:pic>
        <p:nvPicPr>
          <p:cNvPr id="4" name="Google Shape;460;p37"/>
          <p:cNvPicPr preferRelativeResize="0"/>
          <p:nvPr/>
        </p:nvPicPr>
        <p:blipFill rotWithShape="1">
          <a:blip r:embed="rId3">
            <a:alphaModFix/>
          </a:blip>
          <a:srcRect l="27748" r="27752"/>
          <a:stretch/>
        </p:blipFill>
        <p:spPr>
          <a:xfrm>
            <a:off x="7275575" y="1433269"/>
            <a:ext cx="1800000" cy="2916000"/>
          </a:xfrm>
          <a:prstGeom prst="roundRect">
            <a:avLst>
              <a:gd name="adj" fmla="val 37524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7" y="0"/>
            <a:ext cx="8798926" cy="508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5" name="Google Shape;415;p33"/>
          <p:cNvSpPr txBox="1">
            <a:spLocks noGrp="1"/>
          </p:cNvSpPr>
          <p:nvPr>
            <p:ph type="title"/>
          </p:nvPr>
        </p:nvSpPr>
        <p:spPr>
          <a:xfrm>
            <a:off x="248285" y="1844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Източници </a:t>
            </a:r>
            <a:endParaRPr b="1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16" name="Google Shape;416;p33"/>
          <p:cNvSpPr txBox="1">
            <a:spLocks noGrp="1"/>
          </p:cNvSpPr>
          <p:nvPr>
            <p:ph type="body" idx="1"/>
          </p:nvPr>
        </p:nvSpPr>
        <p:spPr>
          <a:xfrm>
            <a:off x="4644571" y="3664857"/>
            <a:ext cx="4276091" cy="132079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050" u="sng">
                <a:solidFill>
                  <a:schemeClr val="bg1"/>
                </a:solidFill>
                <a:latin typeface="+mj-lt"/>
              </a:rPr>
              <a:t>https://www.anxietyuk.org.uk/anxiety-type/travel-anxiety/</a:t>
            </a:r>
            <a:endParaRPr sz="1050">
              <a:solidFill>
                <a:schemeClr val="bg1"/>
              </a:solidFill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050" u="sng">
                <a:solidFill>
                  <a:schemeClr val="bg1"/>
                </a:solidFill>
                <a:latin typeface="+mj-lt"/>
              </a:rPr>
              <a:t>https://psychcentral.com/anxiety/travel-anxiety</a:t>
            </a:r>
            <a:endParaRPr sz="1050">
              <a:solidFill>
                <a:schemeClr val="bg1"/>
              </a:solidFill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050" u="sng">
                <a:solidFill>
                  <a:schemeClr val="bg1"/>
                </a:solidFill>
                <a:latin typeface="+mj-lt"/>
              </a:rPr>
              <a:t>https://phobia.aero/</a:t>
            </a:r>
            <a:endParaRPr sz="1050">
              <a:solidFill>
                <a:schemeClr val="bg1"/>
              </a:solidFill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050" u="sng">
                <a:solidFill>
                  <a:schemeClr val="bg1"/>
                </a:solidFill>
                <a:latin typeface="+mj-lt"/>
              </a:rPr>
              <a:t>https://blog.esl-languages.com/blog/learn-languages/afraid-fear-speaking-foreign-language/</a:t>
            </a:r>
            <a:endParaRPr sz="1050">
              <a:solidFill>
                <a:schemeClr val="bg1"/>
              </a:solidFill>
              <a:latin typeface="+mj-lt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050">
                <a:solidFill>
                  <a:schemeClr val="bg1"/>
                </a:solidFill>
                <a:latin typeface="+mj-lt"/>
              </a:rPr>
              <a:t>https://</a:t>
            </a:r>
            <a:r>
              <a:rPr lang="en" sz="1050" smtClean="0">
                <a:solidFill>
                  <a:schemeClr val="bg1"/>
                </a:solidFill>
                <a:latin typeface="+mj-lt"/>
              </a:rPr>
              <a:t>medium.com/swap-language/how-to-overcome-foreign-language-anxiety-when-speaking-with-locals-dc8a6c24f52a</a:t>
            </a:r>
            <a:endParaRPr sz="105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57"/>
          <p:cNvSpPr txBox="1">
            <a:spLocks noGrp="1"/>
          </p:cNvSpPr>
          <p:nvPr>
            <p:ph type="ctrTitle"/>
          </p:nvPr>
        </p:nvSpPr>
        <p:spPr>
          <a:xfrm>
            <a:off x="3054375" y="2020207"/>
            <a:ext cx="5873271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bg-BG" sz="4800" smtClean="0"/>
              <a:t>Благодаря Ви за вниманието</a:t>
            </a:r>
            <a:r>
              <a:rPr lang="en" sz="4800" smtClean="0"/>
              <a:t>!</a:t>
            </a:r>
            <a:endParaRPr sz="4800"/>
          </a:p>
        </p:txBody>
      </p:sp>
      <p:sp>
        <p:nvSpPr>
          <p:cNvPr id="1199" name="Google Shape;1199;p57"/>
          <p:cNvSpPr txBox="1">
            <a:spLocks noGrp="1"/>
          </p:cNvSpPr>
          <p:nvPr>
            <p:ph type="subTitle" idx="2"/>
          </p:nvPr>
        </p:nvSpPr>
        <p:spPr>
          <a:xfrm>
            <a:off x="4449432" y="3957914"/>
            <a:ext cx="33807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4400" smtClean="0"/>
              <a:t>Q </a:t>
            </a:r>
            <a:r>
              <a:rPr lang="en" sz="2800" smtClean="0"/>
              <a:t>&amp;</a:t>
            </a:r>
            <a:r>
              <a:rPr lang="en" sz="4400" smtClean="0"/>
              <a:t> A?</a:t>
            </a:r>
            <a:endParaRPr sz="4400"/>
          </a:p>
        </p:txBody>
      </p:sp>
      <p:pic>
        <p:nvPicPr>
          <p:cNvPr id="1201" name="Google Shape;1201;p57"/>
          <p:cNvPicPr preferRelativeResize="0"/>
          <p:nvPr/>
        </p:nvPicPr>
        <p:blipFill rotWithShape="1">
          <a:blip r:embed="rId3">
            <a:alphaModFix/>
          </a:blip>
          <a:srcRect r="51498"/>
          <a:stretch/>
        </p:blipFill>
        <p:spPr>
          <a:xfrm>
            <a:off x="905119" y="738900"/>
            <a:ext cx="2446800" cy="3665700"/>
          </a:xfrm>
          <a:prstGeom prst="roundRect">
            <a:avLst>
              <a:gd name="adj" fmla="val 37524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755" y="1553442"/>
            <a:ext cx="3234509" cy="3590058"/>
          </a:xfrm>
          <a:prstGeom prst="rect">
            <a:avLst/>
          </a:prstGeom>
        </p:spPr>
      </p:pic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Arial" panose="020B0604020202020204" pitchFamily="34" charset="0"/>
                <a:cs typeface="Arial" panose="020B0604020202020204" pitchFamily="34" charset="0"/>
              </a:rPr>
              <a:t>Източници на безпокойство и тревожност при пътуване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4294967295"/>
          </p:nvPr>
        </p:nvSpPr>
        <p:spPr>
          <a:xfrm>
            <a:off x="261256" y="1693411"/>
            <a:ext cx="6863443" cy="255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bg-BG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тресът </a:t>
            </a: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от планирането на пътуване;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bg-BG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ътуването </a:t>
            </a: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в затворени самолети или влакове;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bg-BG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осещението </a:t>
            </a: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на нови, непознати места;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Безпокойство предизвикано от минали преживявания;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Страх от шофиране;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Страх от места, където има много хора;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Страх от комуникация с нови хора;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Страх от комуникация на чужд език;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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Страх от неизвестното;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"/>
          <p:cNvSpPr txBox="1">
            <a:spLocks noGrp="1"/>
          </p:cNvSpPr>
          <p:nvPr>
            <p:ph type="title" idx="4294967295"/>
          </p:nvPr>
        </p:nvSpPr>
        <p:spPr>
          <a:xfrm>
            <a:off x="579211" y="539750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2060"/>
                </a:solidFill>
                <a:latin typeface="+mj-lt"/>
              </a:rPr>
              <a:t>Допълнителни усложнения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49" name="Google Shape;249;p5"/>
          <p:cNvSpPr txBox="1">
            <a:spLocks noGrp="1"/>
          </p:cNvSpPr>
          <p:nvPr>
            <p:ph type="subTitle" idx="4294967295"/>
          </p:nvPr>
        </p:nvSpPr>
        <p:spPr>
          <a:xfrm>
            <a:off x="892629" y="1294493"/>
            <a:ext cx="6770914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h"/>
            </a:pPr>
            <a:r>
              <a:rPr lang="en" b="0" i="0">
                <a:solidFill>
                  <a:srgbClr val="002060"/>
                </a:solidFill>
                <a:latin typeface="+mj-lt"/>
                <a:ea typeface="Proxima Nova"/>
                <a:cs typeface="Proxima Nova"/>
                <a:sym typeface="Proxima Nova"/>
              </a:rPr>
              <a:t>Наличие на генерализирано тревожно разстройство – проблеми в концентрацията и вземането на решения</a:t>
            </a:r>
            <a:endParaRPr>
              <a:solidFill>
                <a:srgbClr val="002060"/>
              </a:solidFill>
              <a:latin typeface="+mj-lt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h"/>
            </a:pPr>
            <a:r>
              <a:rPr lang="en">
                <a:solidFill>
                  <a:srgbClr val="002060"/>
                </a:solidFill>
                <a:latin typeface="+mj-lt"/>
                <a:ea typeface="Proxima Nova"/>
                <a:cs typeface="Proxima Nova"/>
                <a:sym typeface="Proxima Nova"/>
              </a:rPr>
              <a:t>Друго тревожно разстройство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32" y="2177143"/>
            <a:ext cx="3786707" cy="2562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Етиология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"/>
          <p:cNvSpPr txBox="1">
            <a:spLocks noGrp="1"/>
          </p:cNvSpPr>
          <p:nvPr>
            <p:ph type="body" idx="4294967295"/>
          </p:nvPr>
        </p:nvSpPr>
        <p:spPr>
          <a:xfrm>
            <a:off x="679721" y="1384527"/>
            <a:ext cx="7766050" cy="302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 fontScale="85000" lnSpcReduction="20000"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660"/>
              <a:buFont typeface="Wingdings" panose="05000000000000000000" pitchFamily="2" charset="2"/>
              <a:buChar char="Q"/>
            </a:pPr>
            <a:r>
              <a:rPr lang="en" sz="225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Предишен опит</a:t>
            </a:r>
            <a:r>
              <a:rPr lang="en" sz="22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65% от хората развиват тревожност при пътуване след преживяна катастрофа; 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660"/>
              <a:buFont typeface="Wingdings" panose="05000000000000000000" pitchFamily="2" charset="2"/>
              <a:buChar char="Q"/>
            </a:pPr>
            <a:r>
              <a:rPr lang="en" sz="225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Страх от летене</a:t>
            </a:r>
            <a:r>
              <a:rPr lang="en" sz="22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засяга 3-8% от хората и се провокира от опасения за катастрофа, страх, че си толкова високо в небето, дискомфорт при излитане или кацане; 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660"/>
              <a:buFont typeface="Wingdings" panose="05000000000000000000" pitchFamily="2" charset="2"/>
              <a:buChar char="Q"/>
            </a:pPr>
            <a:r>
              <a:rPr lang="en" sz="225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Това, което слушаме и четем</a:t>
            </a:r>
            <a:r>
              <a:rPr lang="en" sz="22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Новини за инциденти, наранявания, престъпления, заболявания по време на пътуване;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660"/>
              <a:buFont typeface="Wingdings" panose="05000000000000000000" pitchFamily="2" charset="2"/>
              <a:buChar char="Q"/>
            </a:pPr>
            <a:r>
              <a:rPr lang="en" sz="225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Напускане на това, което е познато и безопасно</a:t>
            </a:r>
            <a:r>
              <a:rPr lang="en" sz="22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Някои хора изпитват дискомфорт, когато попаднат в нови, пепознати места, сред тълпи от хора, на публични места;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660"/>
              <a:buFont typeface="Wingdings" panose="05000000000000000000" pitchFamily="2" charset="2"/>
              <a:buChar char="Q"/>
            </a:pPr>
            <a:r>
              <a:rPr lang="en" sz="225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Притеснения за това „какво, ако ...“.</a:t>
            </a:r>
            <a:endParaRPr/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Други предпоставки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"/>
          <p:cNvSpPr txBox="1">
            <a:spLocks noGrp="1"/>
          </p:cNvSpPr>
          <p:nvPr>
            <p:ph type="body" idx="4294967295"/>
          </p:nvPr>
        </p:nvSpPr>
        <p:spPr>
          <a:xfrm>
            <a:off x="268514" y="1417865"/>
            <a:ext cx="8280399" cy="301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"/>
            </a:pPr>
            <a:r>
              <a:rPr lang="en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Ако сме били страхливи и срамежливи деца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"/>
            </a:pPr>
            <a:r>
              <a:rPr lang="en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Ако имаме особени физически състояния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"/>
            </a:pPr>
            <a:r>
              <a:rPr lang="en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Ако вземаме определени лекарства </a:t>
            </a:r>
            <a:r>
              <a:rPr lang="en" sz="240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или спазваме </a:t>
            </a:r>
            <a:r>
              <a:rPr lang="en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специален режим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"/>
            </a:pPr>
            <a:r>
              <a:rPr lang="en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Ако прекалим с кофеин или други стимуланти</a:t>
            </a:r>
            <a:endParaRPr/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"/>
            </a:pPr>
            <a:r>
              <a:rPr lang="en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Ако имаме генерализирано тревожно разстройство</a:t>
            </a:r>
            <a:endParaRPr/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Непоседливост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Напрежение и раздразнителност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Чуство, че си на ръба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Трудности да се фокусираш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Сърцебиене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Панически пристъпи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Мускулно напрежение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Болки в гърдите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Трудно дишане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Гадене и болки в стомаха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Диария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Тремор</a:t>
            </a:r>
            <a:endParaRPr sz="1800" b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"/>
            </a:pPr>
            <a:r>
              <a:rPr lang="en" sz="14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Изпотяване</a:t>
            </a:r>
            <a:endParaRPr sz="1800" b="0"/>
          </a:p>
        </p:txBody>
      </p:sp>
      <p:sp>
        <p:nvSpPr>
          <p:cNvPr id="266" name="Google Shape;266;p8"/>
          <p:cNvSpPr txBox="1">
            <a:spLocks noGrp="1"/>
          </p:cNvSpPr>
          <p:nvPr>
            <p:ph type="title" idx="4294967295"/>
          </p:nvPr>
        </p:nvSpPr>
        <p:spPr>
          <a:xfrm>
            <a:off x="926775" y="547007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Симптоми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266" y="1649719"/>
            <a:ext cx="3172268" cy="2105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180" y="1460400"/>
            <a:ext cx="3384592" cy="3343883"/>
          </a:xfrm>
          <a:prstGeom prst="rect">
            <a:avLst/>
          </a:prstGeom>
        </p:spPr>
      </p:pic>
      <p:sp>
        <p:nvSpPr>
          <p:cNvPr id="273" name="Google Shape;273;p9"/>
          <p:cNvSpPr txBox="1">
            <a:spLocks noGrp="1"/>
          </p:cNvSpPr>
          <p:nvPr>
            <p:ph type="body" idx="1"/>
          </p:nvPr>
        </p:nvSpPr>
        <p:spPr>
          <a:xfrm>
            <a:off x="413657" y="1460400"/>
            <a:ext cx="4905829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Идентифициране на тригерите;</a:t>
            </a:r>
            <a:endParaRPr sz="2000" b="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Планиране; </a:t>
            </a:r>
            <a:endParaRPr sz="2000" b="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2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Добра грижа за нещата, които остават у дома.</a:t>
            </a:r>
            <a:endParaRPr sz="2000" b="0"/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b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 txBox="1">
            <a:spLocks noGrp="1"/>
          </p:cNvSpPr>
          <p:nvPr>
            <p:ph type="title" idx="4294967295"/>
          </p:nvPr>
        </p:nvSpPr>
        <p:spPr>
          <a:xfrm>
            <a:off x="701222" y="510721"/>
            <a:ext cx="770255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Стратегии за справяне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rline Company Profile by Slidesgo">
  <a:themeElements>
    <a:clrScheme name="Simple Light">
      <a:dk1>
        <a:srgbClr val="22367C"/>
      </a:dk1>
      <a:lt1>
        <a:srgbClr val="FFFFFF"/>
      </a:lt1>
      <a:dk2>
        <a:srgbClr val="FF573E"/>
      </a:dk2>
      <a:lt2>
        <a:srgbClr val="87AAFD"/>
      </a:lt2>
      <a:accent1>
        <a:srgbClr val="080401"/>
      </a:accent1>
      <a:accent2>
        <a:srgbClr val="F2FA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36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1487</Words>
  <Application>Microsoft Office PowerPoint</Application>
  <PresentationFormat>On-screen Show (16:9)</PresentationFormat>
  <Paragraphs>201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Sintony</vt:lpstr>
      <vt:lpstr>Proxima Nova</vt:lpstr>
      <vt:lpstr>Wingdings</vt:lpstr>
      <vt:lpstr>Arial</vt:lpstr>
      <vt:lpstr>Arial</vt:lpstr>
      <vt:lpstr>Noto Sans</vt:lpstr>
      <vt:lpstr>Syncopate</vt:lpstr>
      <vt:lpstr>Webdings</vt:lpstr>
      <vt:lpstr>Noto Sans Symbols</vt:lpstr>
      <vt:lpstr>Calibri</vt:lpstr>
      <vt:lpstr>Airline Company Profile by Slidesgo</vt:lpstr>
      <vt:lpstr>Управление на страха от пътуване (ходофобия) и комуникация в чуждоезикова среда </vt:lpstr>
      <vt:lpstr>Тревожност при пътуване</vt:lpstr>
      <vt:lpstr>Основни причини на тревожност  при пътуване</vt:lpstr>
      <vt:lpstr>Източници на безпокойство и тревожност при пътуване</vt:lpstr>
      <vt:lpstr>Допълнителни усложнения</vt:lpstr>
      <vt:lpstr>Етиология</vt:lpstr>
      <vt:lpstr>Други предпоставки</vt:lpstr>
      <vt:lpstr>Симптоми</vt:lpstr>
      <vt:lpstr>Стратегии за справяне</vt:lpstr>
      <vt:lpstr>Стратегии за справяне ...</vt:lpstr>
      <vt:lpstr>Ходофобия</vt:lpstr>
      <vt:lpstr>Симптоми</vt:lpstr>
      <vt:lpstr>PowerPoint Presentation</vt:lpstr>
      <vt:lpstr>Примери</vt:lpstr>
      <vt:lpstr>Съвети</vt:lpstr>
      <vt:lpstr>Съвети...</vt:lpstr>
      <vt:lpstr>Съвети...</vt:lpstr>
      <vt:lpstr>Съвети...</vt:lpstr>
      <vt:lpstr>Страх от летене със самолет или придвижване с друг вид транспорт</vt:lpstr>
      <vt:lpstr>Физически симптоми</vt:lpstr>
      <vt:lpstr>Други симптоми</vt:lpstr>
      <vt:lpstr>Възможни моменти на безпокойство</vt:lpstr>
      <vt:lpstr>Безпокойство, поради неизвестното</vt:lpstr>
      <vt:lpstr>Справяне с възможна стресова ситуация</vt:lpstr>
      <vt:lpstr>Виртуална реалност</vt:lpstr>
      <vt:lpstr>Планиране</vt:lpstr>
      <vt:lpstr>Съвети</vt:lpstr>
      <vt:lpstr>Съвети ...</vt:lpstr>
      <vt:lpstr>Foreign language anxiety - xenoglossophobia</vt:lpstr>
      <vt:lpstr>Причини</vt:lpstr>
      <vt:lpstr>Съвети</vt:lpstr>
      <vt:lpstr>Съвети (2)</vt:lpstr>
      <vt:lpstr>Източници </vt:lpstr>
      <vt:lpstr>Благодаря Ви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на страха от пътуване (ходофобия) и комуникация в чуждоезикова среда </dc:title>
  <cp:lastModifiedBy>Polina Mihova</cp:lastModifiedBy>
  <cp:revision>32</cp:revision>
  <dcterms:modified xsi:type="dcterms:W3CDTF">2023-01-10T18:32:43Z</dcterms:modified>
</cp:coreProperties>
</file>