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64" r:id="rId4"/>
    <p:sldId id="259" r:id="rId5"/>
    <p:sldId id="265" r:id="rId6"/>
    <p:sldId id="266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7530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4294967295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232840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</p:spPr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</p:spPr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</p:spPr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06385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4029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483972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pos="6456">
          <p15:clr>
            <a:srgbClr val="FBAE40"/>
          </p15:clr>
        </p15:guide>
        <p15:guide id="4294967295" pos="4842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249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89821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55030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213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65723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1868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E3A196-B45F-4E4A-A645-D5ABB0868F0E}" type="datetimeFigureOut">
              <a:rPr lang="bg-BG" smtClean="0"/>
              <a:pPr/>
              <a:t>6.3.2022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 b="1" i="1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60664E64-3AC6-4B89-A7A6-153230EEB853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0" y="6199730"/>
            <a:ext cx="3371850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298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2832">
          <p15:clr>
            <a:srgbClr val="F26B43"/>
          </p15:clr>
        </p15:guide>
        <p15:guide id="4294967295" pos="480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pos="3264">
          <p15:clr>
            <a:srgbClr val="F26B43"/>
          </p15:clr>
        </p15:guide>
        <p15:guide id="4294967295" pos="2124">
          <p15:clr>
            <a:srgbClr val="F26B43"/>
          </p15:clr>
        </p15:guide>
        <p15:guide id="4294967295" pos="360">
          <p15:clr>
            <a:srgbClr val="F26B43"/>
          </p15:clr>
        </p15:guide>
        <p15:guide id="4294967295" orient="horz" pos="432">
          <p15:clr>
            <a:srgbClr val="F26B43"/>
          </p15:clr>
        </p15:guide>
        <p15:guide id="4294967295" pos="5400">
          <p15:clr>
            <a:srgbClr val="F26B43"/>
          </p15:clr>
        </p15:guide>
        <p15:guide id="4294967295" pos="24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6480048" cy="230124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POLB 285 </a:t>
            </a:r>
            <a:r>
              <a:rPr lang="bg-BG" dirty="0" smtClean="0"/>
              <a:t>ЕС В ГЛОБАЛНАТА ПОЛИТИКА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886200"/>
            <a:ext cx="6480048" cy="1752600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dirty="0" smtClean="0"/>
              <a:t>Тема 2: </a:t>
            </a:r>
          </a:p>
          <a:p>
            <a:r>
              <a:rPr lang="bg-BG" sz="1800" dirty="0" smtClean="0"/>
              <a:t>Концепцията за „мека сила“. ЕС като мека сила и рамка за оценка на динамиката в позицията на ЕС в МО. </a:t>
            </a:r>
            <a:endParaRPr lang="bg-BG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667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2400" dirty="0" smtClean="0"/>
              <a:t>ЕС в динамична международна среда</a:t>
            </a:r>
          </a:p>
        </p:txBody>
      </p:sp>
      <p:sp>
        <p:nvSpPr>
          <p:cNvPr id="19459" name="Rectangle 3"/>
          <p:cNvSpPr>
            <a:spLocks noGrp="1"/>
          </p:cNvSpPr>
          <p:nvPr>
            <p:ph idx="1"/>
          </p:nvPr>
        </p:nvSpPr>
        <p:spPr>
          <a:xfrm>
            <a:off x="457200" y="1447801"/>
            <a:ext cx="7696200" cy="4800606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Char char="•"/>
            </a:pPr>
            <a:r>
              <a:rPr lang="bg-BG" altLang="bg-BG" sz="2400" dirty="0" smtClean="0"/>
              <a:t>Критерий за външната среда:</a:t>
            </a:r>
            <a:r>
              <a:rPr lang="bg-BG" altLang="bg-BG" dirty="0" smtClean="0"/>
              <a:t> 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800" i="1" dirty="0" smtClean="0"/>
              <a:t>Шансове за поведение като актьор (</a:t>
            </a:r>
            <a:r>
              <a:rPr lang="en-US" altLang="bg-BG" sz="1800" i="1" dirty="0" smtClean="0"/>
              <a:t>opportunity): </a:t>
            </a:r>
            <a:r>
              <a:rPr lang="bg-BG" altLang="bg-BG" sz="1800" i="1" dirty="0" smtClean="0"/>
              <a:t>фактори в самата международна среда (идеи или събития), които ограничават или стимулират тези шансове.</a:t>
            </a:r>
          </a:p>
          <a:p>
            <a:pPr eaLnBrk="1" hangingPunct="1">
              <a:buFontTx/>
              <a:buChar char="•"/>
            </a:pPr>
            <a:endParaRPr lang="bg-BG" altLang="bg-BG" sz="2400" dirty="0" smtClean="0"/>
          </a:p>
          <a:p>
            <a:pPr eaLnBrk="1" hangingPunct="1">
              <a:buFontTx/>
              <a:buChar char="•"/>
            </a:pPr>
            <a:r>
              <a:rPr lang="bg-BG" altLang="bg-BG" sz="2400" dirty="0" smtClean="0"/>
              <a:t>Присъствие в международната среда (</a:t>
            </a:r>
            <a:r>
              <a:rPr lang="en-US" altLang="bg-BG" sz="2400" dirty="0" smtClean="0"/>
              <a:t>presence)</a:t>
            </a:r>
            <a:r>
              <a:rPr lang="bg-BG" altLang="bg-BG" sz="2400" dirty="0" smtClean="0"/>
              <a:t>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800" i="1" dirty="0" smtClean="0"/>
              <a:t>Способност да оказва въздействие извън своите граници</a:t>
            </a:r>
            <a:endParaRPr lang="en-US" altLang="bg-BG" sz="1800" i="1" dirty="0" smtClean="0"/>
          </a:p>
          <a:p>
            <a:pPr eaLnBrk="1" hangingPunct="1">
              <a:buFont typeface="Wingdings" pitchFamily="2" charset="2"/>
              <a:buChar char="v"/>
            </a:pPr>
            <a:endParaRPr lang="en-US" altLang="bg-BG" sz="1800" i="1" dirty="0" smtClean="0"/>
          </a:p>
          <a:p>
            <a:pPr eaLnBrk="1" hangingPunct="1">
              <a:buFontTx/>
              <a:buChar char="•"/>
            </a:pPr>
            <a:r>
              <a:rPr lang="bg-BG" altLang="bg-BG" sz="2400" dirty="0" smtClean="0"/>
              <a:t>Способност за действие: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bg-BG" altLang="bg-BG" sz="1800" i="1" dirty="0" smtClean="0"/>
              <a:t>Наличието на инструменти и способността да се използват тези инструменти в отговор на появилите се шансове в международната среда</a:t>
            </a:r>
          </a:p>
        </p:txBody>
      </p:sp>
    </p:spTree>
    <p:extLst>
      <p:ext uri="{BB962C8B-B14F-4D97-AF65-F5344CB8AC3E}">
        <p14:creationId xmlns:p14="http://schemas.microsoft.com/office/powerpoint/2010/main" val="45392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6675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bg-BG" altLang="bg-BG" sz="2400" dirty="0" smtClean="0"/>
              <a:t>Реализъм или ……</a:t>
            </a:r>
          </a:p>
        </p:txBody>
      </p:sp>
      <p:sp>
        <p:nvSpPr>
          <p:cNvPr id="18435" name="Rectangle 3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bg-BG" altLang="bg-BG" sz="2000" dirty="0" smtClean="0"/>
          </a:p>
          <a:p>
            <a:pPr eaLnBrk="1" hangingPunct="1">
              <a:lnSpc>
                <a:spcPct val="90000"/>
              </a:lnSpc>
            </a:pPr>
            <a:r>
              <a:rPr lang="bg-BG" altLang="bg-BG" sz="2000" i="1" dirty="0" smtClean="0"/>
              <a:t>Несъмнено подходът на реализма или на определянето на “фактори” в международните отношения  има своята стойност.</a:t>
            </a:r>
          </a:p>
          <a:p>
            <a:pPr eaLnBrk="1" hangingPunct="1">
              <a:lnSpc>
                <a:spcPct val="90000"/>
              </a:lnSpc>
            </a:pPr>
            <a:endParaRPr lang="bg-BG" altLang="bg-BG" sz="2000" i="1" dirty="0" smtClean="0"/>
          </a:p>
          <a:p>
            <a:pPr eaLnBrk="1" hangingPunct="1">
              <a:lnSpc>
                <a:spcPct val="90000"/>
              </a:lnSpc>
            </a:pPr>
            <a:r>
              <a:rPr lang="bg-BG" altLang="bg-BG" sz="2000" i="1" dirty="0" smtClean="0"/>
              <a:t>Макар, че дава възможност за оценка, той показва и някои недостатъци: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4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400" dirty="0" smtClean="0"/>
              <a:t>Центриран е върху ограничено разбиране за актьор в МО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400" dirty="0" smtClean="0"/>
              <a:t>Изграден е около едно тясно разбиране за сила и значимост в международните отношения – притежание на ресурси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bg-BG" altLang="bg-BG" sz="1400" dirty="0" smtClean="0"/>
              <a:t>Има определена статичност в оценката на значимостта </a:t>
            </a:r>
            <a:endParaRPr lang="bg-BG" altLang="bg-BG" sz="1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bg-BG" altLang="bg-BG" sz="1400" i="1" dirty="0" smtClean="0"/>
          </a:p>
          <a:p>
            <a:pPr>
              <a:lnSpc>
                <a:spcPct val="90000"/>
              </a:lnSpc>
            </a:pPr>
            <a:r>
              <a:rPr lang="bg-BG" altLang="bg-BG" sz="2000" i="1" dirty="0" smtClean="0"/>
              <a:t>Съществуват и други подходи за оценка на позиция в международните отношения.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Джоузеф Най „меката сила“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sz="1600" dirty="0" smtClean="0"/>
          </a:p>
          <a:p>
            <a:r>
              <a:rPr lang="bg-BG" sz="1600" dirty="0" smtClean="0"/>
              <a:t>Възприема, че класическият подход да се дефинира силата (властта) през военната сила и стратегически аспекти е ограничена.</a:t>
            </a:r>
          </a:p>
          <a:p>
            <a:endParaRPr lang="bg-BG" sz="1600" dirty="0" smtClean="0"/>
          </a:p>
          <a:p>
            <a:r>
              <a:rPr lang="bg-BG" sz="1600" dirty="0" smtClean="0"/>
              <a:t>Тя е ограничена заради промените, които са настъпили в международната среда  - глобализация, нарастваща взаимозависимост и обвързаност </a:t>
            </a:r>
          </a:p>
          <a:p>
            <a:endParaRPr lang="bg-BG" sz="1600" dirty="0" smtClean="0"/>
          </a:p>
          <a:p>
            <a:r>
              <a:rPr lang="bg-BG" sz="1600" dirty="0" smtClean="0"/>
              <a:t>Т.е. за Най подходът на реализма не трябва да се отхвърля, но трябва да се отчете неговата ограниченост и да бъде допълнен с подходи, които отчитат променената среда и нарасналата взаимозависимост.</a:t>
            </a:r>
          </a:p>
          <a:p>
            <a:endParaRPr lang="bg-BG" sz="1600" dirty="0"/>
          </a:p>
          <a:p>
            <a:r>
              <a:rPr lang="bg-BG" sz="1600" dirty="0" smtClean="0"/>
              <a:t>За разлика от реалистите Най смята, че  фактори като глобалната информация, културата, идеологията, институциите , технологиите и образованието са по-значими фактори от географско положение, населението и суровините.</a:t>
            </a:r>
            <a:endParaRPr lang="bg-BG" sz="1600" dirty="0"/>
          </a:p>
        </p:txBody>
      </p:sp>
    </p:spTree>
    <p:extLst>
      <p:ext uri="{BB962C8B-B14F-4D97-AF65-F5344CB8AC3E}">
        <p14:creationId xmlns:p14="http://schemas.microsoft.com/office/powerpoint/2010/main" val="273962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g-BG" dirty="0" smtClean="0"/>
              <a:t>Четирите лица на силата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Dahl</a:t>
            </a:r>
            <a:r>
              <a:rPr lang="en-US" dirty="0" smtClean="0"/>
              <a:t> (1961)-</a:t>
            </a:r>
            <a:r>
              <a:rPr lang="bg-BG" dirty="0" smtClean="0"/>
              <a:t>първо лице: сила (заплаха или възнаграждение)</a:t>
            </a:r>
            <a:endParaRPr lang="en-US" dirty="0" smtClean="0"/>
          </a:p>
          <a:p>
            <a:r>
              <a:rPr lang="en-US" b="1" dirty="0" err="1" smtClean="0"/>
              <a:t>Bachrach</a:t>
            </a:r>
            <a:r>
              <a:rPr lang="en-US" b="1" dirty="0" smtClean="0"/>
              <a:t> and </a:t>
            </a:r>
            <a:r>
              <a:rPr lang="en-US" b="1" dirty="0" err="1" smtClean="0"/>
              <a:t>Baratz</a:t>
            </a:r>
            <a:r>
              <a:rPr lang="en-US" b="1" dirty="0" smtClean="0"/>
              <a:t> </a:t>
            </a:r>
            <a:r>
              <a:rPr lang="en-US" dirty="0" smtClean="0"/>
              <a:t>(1964)-</a:t>
            </a:r>
            <a:r>
              <a:rPr lang="bg-BG" dirty="0" smtClean="0"/>
              <a:t>второ лице : (</a:t>
            </a:r>
            <a:r>
              <a:rPr lang="en-US" dirty="0" smtClean="0"/>
              <a:t>agenda setting)</a:t>
            </a:r>
          </a:p>
          <a:p>
            <a:r>
              <a:rPr lang="en-US" b="1" dirty="0" err="1" smtClean="0"/>
              <a:t>Lukes</a:t>
            </a:r>
            <a:r>
              <a:rPr lang="en-US" dirty="0" smtClean="0"/>
              <a:t> (1970)-</a:t>
            </a:r>
            <a:r>
              <a:rPr lang="bg-BG" dirty="0" smtClean="0"/>
              <a:t>трето лице на силата : </a:t>
            </a:r>
            <a:r>
              <a:rPr lang="en-US" dirty="0" smtClean="0"/>
              <a:t>(</a:t>
            </a:r>
            <a:r>
              <a:rPr lang="bg-BG" dirty="0" smtClean="0"/>
              <a:t>да формираш вярвания и предпочитания) </a:t>
            </a:r>
            <a:endParaRPr lang="en-US" dirty="0" smtClean="0"/>
          </a:p>
          <a:p>
            <a:r>
              <a:rPr lang="en-US" b="1" dirty="0" smtClean="0"/>
              <a:t>Nye</a:t>
            </a:r>
            <a:r>
              <a:rPr lang="en-US" dirty="0" smtClean="0"/>
              <a:t> (2011) </a:t>
            </a:r>
            <a:r>
              <a:rPr lang="bg-BG" dirty="0" smtClean="0"/>
              <a:t>„мека сила“ : (комбинация между второто и третото лице на силата) </a:t>
            </a:r>
            <a:endParaRPr lang="en-US" dirty="0" smtClean="0"/>
          </a:p>
          <a:p>
            <a:endParaRPr lang="en-US" dirty="0"/>
          </a:p>
          <a:p>
            <a:r>
              <a:rPr lang="bg-BG" dirty="0" smtClean="0"/>
              <a:t>Силата като ресурс</a:t>
            </a:r>
            <a:r>
              <a:rPr lang="en-US" dirty="0" smtClean="0"/>
              <a:t>: (Dahl)</a:t>
            </a:r>
          </a:p>
          <a:p>
            <a:r>
              <a:rPr lang="bg-BG" dirty="0" smtClean="0"/>
              <a:t>Силата като променящ поведението и резултатите фактор</a:t>
            </a:r>
            <a:r>
              <a:rPr lang="en-US" dirty="0" smtClean="0"/>
              <a:t>: (Nye)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 smtClean="0"/>
              <a:t>„Меката сила“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bg-BG" dirty="0" smtClean="0"/>
              <a:t>Дефиницията на Най:</a:t>
            </a:r>
          </a:p>
          <a:p>
            <a:pPr>
              <a:buFont typeface="Wingdings" panose="05000000000000000000" pitchFamily="2" charset="2"/>
              <a:buChar char="Ø"/>
            </a:pPr>
            <a:endParaRPr lang="bg-BG" sz="1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bg-BG" sz="1600" dirty="0" smtClean="0"/>
              <a:t>Способност да постигнеш желаните резултати не чрез употребата на сила и принуда, а чрез убеждение и привличане 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 smtClean="0"/>
              <a:t>Меката сила не е равна на влияние – можеш да притежаваш влияние и в резултат на употреба на сила или заплаха.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 smtClean="0"/>
              <a:t>Меката сила е повече от убеждаване, макар, че убеждаването е неин важен елемент.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 smtClean="0"/>
              <a:t>Меката сила е привличане, което обикновено води до съгласие (одобрение).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2000" dirty="0" smtClean="0"/>
              <a:t>В своята същност „меката сила“ е </a:t>
            </a:r>
            <a:r>
              <a:rPr lang="bg-BG" sz="2000" u="sng" dirty="0" smtClean="0"/>
              <a:t>привличащата сила</a:t>
            </a:r>
            <a:r>
              <a:rPr lang="bg-BG" sz="2000" dirty="0" smtClean="0"/>
              <a:t>, която стъпва на няколко източника</a:t>
            </a:r>
            <a:endParaRPr lang="bg-BG" sz="2000" dirty="0"/>
          </a:p>
        </p:txBody>
      </p:sp>
    </p:spTree>
    <p:extLst>
      <p:ext uri="{BB962C8B-B14F-4D97-AF65-F5344CB8AC3E}">
        <p14:creationId xmlns:p14="http://schemas.microsoft.com/office/powerpoint/2010/main" val="273381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19912"/>
          </a:xfrm>
        </p:spPr>
        <p:txBody>
          <a:bodyPr/>
          <a:lstStyle/>
          <a:p>
            <a:r>
              <a:rPr lang="bg-BG" dirty="0" smtClean="0"/>
              <a:t>Източници на „меката сила“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792" y="1124712"/>
            <a:ext cx="8229600" cy="4953000"/>
          </a:xfrm>
        </p:spPr>
        <p:txBody>
          <a:bodyPr/>
          <a:lstStyle/>
          <a:p>
            <a:endParaRPr lang="bg-BG" dirty="0" smtClean="0"/>
          </a:p>
          <a:p>
            <a:r>
              <a:rPr lang="bg-BG" dirty="0" smtClean="0"/>
              <a:t>Политическите ценности: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200" i="1" dirty="0" smtClean="0"/>
              <a:t>Вътрешните и международните политики, които могат да бъдат оценени като „меки“, докато стъпват на привличане на другите </a:t>
            </a:r>
            <a:endParaRPr lang="bg-BG" dirty="0" smtClean="0"/>
          </a:p>
          <a:p>
            <a:r>
              <a:rPr lang="bg-BG" dirty="0" smtClean="0"/>
              <a:t>Културата: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200" i="1" dirty="0" smtClean="0"/>
              <a:t>Включва масовата култура на дадена страна, нейното образование и търговията.</a:t>
            </a:r>
            <a:endParaRPr lang="bg-BG" dirty="0" smtClean="0"/>
          </a:p>
          <a:p>
            <a:r>
              <a:rPr lang="bg-BG" dirty="0" smtClean="0"/>
              <a:t>Външната политика: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200" i="1" dirty="0" smtClean="0"/>
              <a:t>ВП има възможност да даде легитимност и морален авторитет на определена държава.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200" i="1" dirty="0" smtClean="0"/>
              <a:t>Начина на използване на различните инструменти на външната политика (военна сила, икономическа сила, дипломация).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200" i="1" dirty="0" smtClean="0"/>
              <a:t>Разликата между меката и твърдата сила във ВП е, че при втората средствата се използват, за да принуди, а първата, за да приобщи.</a:t>
            </a:r>
            <a:endParaRPr lang="bg-BG" sz="1200" i="1" dirty="0"/>
          </a:p>
        </p:txBody>
      </p:sp>
    </p:spTree>
    <p:extLst>
      <p:ext uri="{BB962C8B-B14F-4D97-AF65-F5344CB8AC3E}">
        <p14:creationId xmlns:p14="http://schemas.microsoft.com/office/powerpoint/2010/main" val="3811801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62000"/>
          </a:xfrm>
        </p:spPr>
        <p:txBody>
          <a:bodyPr>
            <a:normAutofit/>
          </a:bodyPr>
          <a:lstStyle/>
          <a:p>
            <a:pPr algn="ctr"/>
            <a:r>
              <a:rPr lang="bg-BG" dirty="0" smtClean="0"/>
              <a:t>ЕС  - “меката сила”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bg-BG" sz="2000" b="1" dirty="0" smtClean="0"/>
              <a:t>Власт(сила)</a:t>
            </a:r>
            <a:r>
              <a:rPr lang="bg-BG" sz="2000" dirty="0" smtClean="0"/>
              <a:t> – възможността да постигаш желаните цели и резултати</a:t>
            </a:r>
          </a:p>
          <a:p>
            <a:r>
              <a:rPr lang="bg-BG" sz="2000" b="1" dirty="0" smtClean="0"/>
              <a:t>“Мека сила”: </a:t>
            </a:r>
            <a:r>
              <a:rPr lang="bg-BG" sz="2000" dirty="0" smtClean="0"/>
              <a:t>възможността да постигаш желаните цели и резултати не чрез насилие, а чрез привличаща сила и убеждение (Най).</a:t>
            </a:r>
          </a:p>
          <a:p>
            <a:r>
              <a:rPr lang="bg-BG" sz="2000" u="sng" dirty="0" smtClean="0"/>
              <a:t>Концепцията за ЕС като </a:t>
            </a:r>
            <a:r>
              <a:rPr lang="bg-BG" sz="2000" dirty="0" smtClean="0"/>
              <a:t>“мека сила” стъпва на:</a:t>
            </a:r>
          </a:p>
          <a:p>
            <a:pPr>
              <a:buFont typeface="Wingdings" pitchFamily="2" charset="2"/>
              <a:buChar char="v"/>
            </a:pPr>
            <a:endParaRPr lang="bg-BG" sz="1100" dirty="0" smtClean="0"/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Разбирането, че ролята на ЕС в глобалната система трябва да се оценява не само през военното и политическото присъствие, но и през по-широки измерения (икономическо, културно, ценностно)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Често е трудно тези измерения да се разглеждат отделно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Въпреки това: (като пример) икономическата роля на ЕС в глобалната система е далеч по видима, структурирана и осезаема, в сравнение с политическата.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И до момента ЕС е ако не най-големият, то сред най-големите търговски актьор в света и водещ в световната политика в измерения като помощ за развитие и хуманитарна помощ</a:t>
            </a:r>
          </a:p>
          <a:p>
            <a:pPr>
              <a:buFont typeface="Wingdings" pitchFamily="2" charset="2"/>
              <a:buChar char="v"/>
            </a:pPr>
            <a:r>
              <a:rPr lang="bg-BG" sz="1800" i="1" dirty="0" smtClean="0"/>
              <a:t>Казано с други думи: от икономическа гледна точка ЕС е глобален фактор от първи порядък</a:t>
            </a:r>
            <a:endParaRPr lang="bg-BG" sz="1800" i="1" dirty="0"/>
          </a:p>
        </p:txBody>
      </p:sp>
    </p:spTree>
    <p:extLst>
      <p:ext uri="{BB962C8B-B14F-4D97-AF65-F5344CB8AC3E}">
        <p14:creationId xmlns:p14="http://schemas.microsoft.com/office/powerpoint/2010/main" val="3685373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6751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2800" dirty="0" smtClean="0"/>
              <a:t>Оценка на ЕС през концепцията за „меката сила“</a:t>
            </a:r>
            <a:endParaRPr lang="bg-BG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24712"/>
            <a:ext cx="8229600" cy="4876800"/>
          </a:xfrm>
        </p:spPr>
        <p:txBody>
          <a:bodyPr>
            <a:normAutofit/>
          </a:bodyPr>
          <a:lstStyle/>
          <a:p>
            <a:endParaRPr lang="bg-BG" dirty="0" smtClean="0"/>
          </a:p>
          <a:p>
            <a:r>
              <a:rPr lang="bg-BG" dirty="0" smtClean="0"/>
              <a:t>Става дума за оценка на ЕС в международната среда през неговото поведение и резултатите от това поведение</a:t>
            </a:r>
          </a:p>
          <a:p>
            <a:r>
              <a:rPr lang="bg-BG" dirty="0" smtClean="0"/>
              <a:t>Сферите, в които се оценява поведението:</a:t>
            </a:r>
          </a:p>
          <a:p>
            <a:pPr marL="0" indent="0">
              <a:buNone/>
            </a:pPr>
            <a:endParaRPr lang="bg-BG" sz="10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1400" i="1" dirty="0" smtClean="0"/>
              <a:t>Класическите и традиционни измерения на „суровата сила“ – територия, население, военна мощ, външна политика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9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1400" i="1" dirty="0" smtClean="0"/>
              <a:t>Склонността и реалните възможности за „прилагането“ на силата и резултатите от него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900" i="1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1400" i="1" dirty="0" smtClean="0"/>
              <a:t>Но и мястото и значението на трите източника на „мека сила“ в действията на ЕС в международната среда и резултатите от тези действия. 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1600" i="1" dirty="0" smtClean="0"/>
          </a:p>
        </p:txBody>
      </p:sp>
    </p:spTree>
    <p:extLst>
      <p:ext uri="{BB962C8B-B14F-4D97-AF65-F5344CB8AC3E}">
        <p14:creationId xmlns:p14="http://schemas.microsoft.com/office/powerpoint/2010/main" val="1674643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304" y="304800"/>
            <a:ext cx="8229600" cy="743712"/>
          </a:xfrm>
        </p:spPr>
        <p:txBody>
          <a:bodyPr>
            <a:normAutofit/>
          </a:bodyPr>
          <a:lstStyle/>
          <a:p>
            <a:pPr algn="ctr"/>
            <a:r>
              <a:rPr lang="bg-BG" dirty="0"/>
              <a:t>О</a:t>
            </a:r>
            <a:r>
              <a:rPr lang="bg-BG" dirty="0" smtClean="0"/>
              <a:t>перационализация</a:t>
            </a:r>
            <a:endParaRPr lang="bg-BG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41520"/>
          </a:xfrm>
        </p:spPr>
        <p:txBody>
          <a:bodyPr>
            <a:normAutofit lnSpcReduction="10000"/>
          </a:bodyPr>
          <a:lstStyle/>
          <a:p>
            <a:r>
              <a:rPr lang="bg-BG" sz="2400" dirty="0" smtClean="0"/>
              <a:t>Това обхваща необходимостта ВП на ЕС да се оценява</a:t>
            </a:r>
            <a:r>
              <a:rPr lang="bg-BG" dirty="0" smtClean="0"/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1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1600" dirty="0" smtClean="0"/>
              <a:t>Чрез традиционните фактори на неговата относителна сила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g-BG" sz="1600" dirty="0" smtClean="0"/>
              <a:t>Чрез способността на ЕС да осъществява и налага принуда (военна икономическа и др.) в международната среда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1100" dirty="0"/>
          </a:p>
          <a:p>
            <a:r>
              <a:rPr lang="bg-BG" sz="2400" dirty="0" smtClean="0"/>
              <a:t>Но включва и:</a:t>
            </a:r>
          </a:p>
          <a:p>
            <a:endParaRPr lang="bg-BG" sz="11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bg-BG" sz="1500" u="sng" dirty="0" smtClean="0"/>
              <a:t>Политическите ценности</a:t>
            </a:r>
            <a:r>
              <a:rPr lang="bg-BG" sz="1500" dirty="0" smtClean="0"/>
              <a:t>, които дефинират и се прави опит да бъдат привлечени други към тях чрез ненасилствени методи (дипломация и взаимодействие с други международни организации, културна дипломация и др.)</a:t>
            </a:r>
          </a:p>
          <a:p>
            <a:pPr>
              <a:buFont typeface="Wingdings" panose="05000000000000000000" pitchFamily="2" charset="2"/>
              <a:buChar char="v"/>
            </a:pPr>
            <a:endParaRPr lang="bg-BG" sz="1100" dirty="0"/>
          </a:p>
          <a:p>
            <a:pPr>
              <a:buFont typeface="Wingdings" panose="05000000000000000000" pitchFamily="2" charset="2"/>
              <a:buChar char="v"/>
            </a:pPr>
            <a:r>
              <a:rPr lang="bg-BG" sz="1500" u="sng" dirty="0" smtClean="0"/>
              <a:t>Различни политики</a:t>
            </a:r>
            <a:r>
              <a:rPr lang="bg-BG" sz="1500" dirty="0" smtClean="0"/>
              <a:t>: Търговска и икономическа политика, Политика за подпомагане на развитието, Хуманитарна помощ, Екологична 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1174822565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">
  <a:themeElements>
    <a:clrScheme name="Headlines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439EB7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Headlines</Template>
  <TotalTime>177</TotalTime>
  <Words>933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Corbel</vt:lpstr>
      <vt:lpstr>Wingdings</vt:lpstr>
      <vt:lpstr>Headlines</vt:lpstr>
      <vt:lpstr>POLB 285 ЕС В ГЛОБАЛНАТА ПОЛИТИКА</vt:lpstr>
      <vt:lpstr>Реализъм или ……</vt:lpstr>
      <vt:lpstr>Джоузеф Най „меката сила“</vt:lpstr>
      <vt:lpstr>Четирите лица на силата</vt:lpstr>
      <vt:lpstr>„Меката сила“</vt:lpstr>
      <vt:lpstr>Източници на „меката сила“</vt:lpstr>
      <vt:lpstr>ЕС  - “меката сила”</vt:lpstr>
      <vt:lpstr>Оценка на ЕС през концепцията за „меката сила“</vt:lpstr>
      <vt:lpstr>Операционализация</vt:lpstr>
      <vt:lpstr>ЕС в динамична международна среда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POLM063 ЕС като фактор в международните отношения</dc:title>
  <dc:creator>user</dc:creator>
  <cp:lastModifiedBy>User</cp:lastModifiedBy>
  <cp:revision>23</cp:revision>
  <dcterms:created xsi:type="dcterms:W3CDTF">2017-10-02T05:29:27Z</dcterms:created>
  <dcterms:modified xsi:type="dcterms:W3CDTF">2022-03-06T08:15:43Z</dcterms:modified>
</cp:coreProperties>
</file>