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80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500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66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985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69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63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268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638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787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78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63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251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9667-A3DE-4B0A-A2AC-9602A34359D3}" type="datetimeFigureOut">
              <a:rPr lang="bg-BG" smtClean="0"/>
              <a:t>17.10.2020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ECD8-4BF7-438A-B705-9513E4B6DE0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7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natolia-m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 b="2417"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lac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362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Alac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7244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5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Alac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4274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Alac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4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MAYAPHOTOS\NBU-pictures\Alaca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20738"/>
            <a:ext cx="7285037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6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MAYAPHOTOS\NBU-pictures\Alaca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3373403" cy="56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7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Kulte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5422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22098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bg-BG" sz="2800"/>
              <a:t>Статуетка от слонова кост от Кюлтепе, 18 в. пр. Хр.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8255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ulchitrun-kan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7289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vulchitrun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Alaca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28035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ahmat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71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Mycen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0574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Mycen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41988"/>
            <a:ext cx="14319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362200" y="6035675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/>
              <a:t>Микенски златни чаши</a:t>
            </a:r>
            <a:endParaRPr lang="en-US" sz="240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58000" y="381000"/>
            <a:ext cx="2286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/>
              <a:t>Златни кани от Аладжахююк и Махматлар, края на ІІІ хил. пр. Хр.</a:t>
            </a:r>
            <a:endParaRPr lang="en-US" sz="2400"/>
          </a:p>
        </p:txBody>
      </p:sp>
      <p:pic>
        <p:nvPicPr>
          <p:cNvPr id="49162" name="Picture 10" descr="MycBMGo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0" y="34290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/>
              <a:t>Съдове от Вълчетрънското съкровище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271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Alaca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0052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 descr="Alac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432175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2057400" y="57150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/>
              <a:t>Златната кана от Аладжахююк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478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Mahmatlar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8036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Mahmatl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9146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/>
              <a:t>Златната кана от Махматлар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972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ulchitr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001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vulchitrun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374785"/>
            <a:ext cx="3831461" cy="32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ulchetrun_re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2" y="3725998"/>
            <a:ext cx="3787353" cy="27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42988" y="6308725"/>
            <a:ext cx="7445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Реконструкция на капаците на триделния съд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2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natolia-m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 b="2417"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BE_raw_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97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3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Demircihoy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0263"/>
            <a:ext cx="6228777" cy="47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0472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Demirçi</a:t>
            </a:r>
            <a:r>
              <a:rPr lang="en-US" sz="2400" dirty="0" smtClean="0"/>
              <a:t> </a:t>
            </a:r>
            <a:r>
              <a:rPr lang="en-US" sz="2400" dirty="0" err="1" smtClean="0"/>
              <a:t>höyük</a:t>
            </a:r>
            <a:r>
              <a:rPr lang="en-US" sz="2400" dirty="0" smtClean="0"/>
              <a:t> – </a:t>
            </a:r>
            <a:r>
              <a:rPr lang="bg-BG" sz="2400" dirty="0" err="1" smtClean="0"/>
              <a:t>Демирчи</a:t>
            </a:r>
            <a:r>
              <a:rPr lang="bg-BG" sz="2400" dirty="0" smtClean="0"/>
              <a:t> </a:t>
            </a:r>
            <a:r>
              <a:rPr lang="bg-BG" sz="2400" dirty="0" err="1" smtClean="0"/>
              <a:t>хююк</a:t>
            </a:r>
            <a:r>
              <a:rPr lang="bg-BG" sz="2400" dirty="0" smtClean="0"/>
              <a:t> ( в района на дн. </a:t>
            </a:r>
            <a:r>
              <a:rPr lang="bg-BG" sz="2400" dirty="0" err="1" smtClean="0"/>
              <a:t>Ескишехир</a:t>
            </a:r>
            <a:r>
              <a:rPr lang="bg-BG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075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Turkey_2013\EskisehirMuseum\P5116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57456" cy="57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ycesul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1" y="404664"/>
            <a:ext cx="48577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eycesultan kazıları 5 bin yıl öncesine ışık tutac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Beycesultan kazıları 5 bin yıl öncesine ışık tutaca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26" y="3429000"/>
            <a:ext cx="4772079" cy="29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602" y="392272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Beycesultan</a:t>
            </a:r>
            <a:r>
              <a:rPr lang="en-US" sz="2400" dirty="0" smtClean="0"/>
              <a:t> –</a:t>
            </a:r>
            <a:r>
              <a:rPr lang="bg-BG" sz="2400" dirty="0" smtClean="0"/>
              <a:t> </a:t>
            </a:r>
            <a:r>
              <a:rPr lang="bg-BG" sz="2400" dirty="0" err="1" smtClean="0"/>
              <a:t>Бейджесултан</a:t>
            </a:r>
            <a:r>
              <a:rPr lang="bg-BG" sz="2400" dirty="0" smtClean="0"/>
              <a:t> – бронзова епоха в западна </a:t>
            </a:r>
            <a:r>
              <a:rPr lang="bg-BG" sz="2400" dirty="0" err="1" smtClean="0"/>
              <a:t>Анатолия</a:t>
            </a:r>
            <a:r>
              <a:rPr lang="bg-BG" sz="2400" dirty="0" smtClean="0"/>
              <a:t>;</a:t>
            </a:r>
          </a:p>
          <a:p>
            <a:r>
              <a:rPr lang="bg-BG" sz="2400" dirty="0" smtClean="0"/>
              <a:t>Първо повлиян от егейския свят, а после от </a:t>
            </a:r>
            <a:r>
              <a:rPr lang="bg-BG" sz="2400" dirty="0" err="1" smtClean="0"/>
              <a:t>хититите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9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MAYAPHOTOS\NBU-pictures\Alaca_reci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7" y="838200"/>
            <a:ext cx="752012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791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Графична реконструкция на гробниците в </a:t>
            </a:r>
            <a:r>
              <a:rPr lang="bg-BG" sz="2400" dirty="0" err="1" smtClean="0"/>
              <a:t>Аладжа</a:t>
            </a:r>
            <a:r>
              <a:rPr lang="bg-BG" sz="2400" dirty="0" smtClean="0"/>
              <a:t> </a:t>
            </a:r>
            <a:r>
              <a:rPr lang="bg-BG" sz="2400" dirty="0" err="1" smtClean="0"/>
              <a:t>хююк</a:t>
            </a:r>
            <a:r>
              <a:rPr lang="bg-BG" sz="2400" dirty="0" smtClean="0"/>
              <a:t>; краят на ІІІ хил. пр. Хр.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78750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Alaca_graves\P5137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36"/>
            <a:ext cx="5268683" cy="39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NBU-pictures\Alaca_graves\P5137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43146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8367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Възстановка</a:t>
            </a:r>
            <a:r>
              <a:rPr lang="bg-BG" sz="2400" dirty="0" smtClean="0"/>
              <a:t> на гробниците от </a:t>
            </a:r>
            <a:r>
              <a:rPr lang="bg-BG" sz="2400" dirty="0" err="1" smtClean="0"/>
              <a:t>Аладжахююк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4907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NBU-pictures\Alaca_graves\P5137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56848" cy="5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2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lac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28289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Ala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048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609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/>
              <a:t>Сребърни статуетки от Аладжа Хююк, втората половина на ІІІ хил. Пр. Хр.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3483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asanog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3733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Horo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7736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0" y="5670550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 dirty="0"/>
              <a:t>Статуетка от електрон и злато от </a:t>
            </a:r>
            <a:r>
              <a:rPr lang="bg-BG" sz="2400" dirty="0" err="1"/>
              <a:t>Хасанолан</a:t>
            </a:r>
            <a:r>
              <a:rPr lang="bg-BG" sz="2400" dirty="0"/>
              <a:t>, края на ІІІ хил. п</a:t>
            </a:r>
            <a:r>
              <a:rPr lang="bg-BG" sz="2400" dirty="0" smtClean="0"/>
              <a:t>р</a:t>
            </a:r>
            <a:r>
              <a:rPr lang="bg-BG" sz="2400" dirty="0"/>
              <a:t>. Хр.</a:t>
            </a:r>
            <a:endParaRPr lang="en-US" sz="2400" dirty="0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4114800" y="5803900"/>
            <a:ext cx="5029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 dirty="0"/>
              <a:t>Бронзова статуетка от </a:t>
            </a:r>
            <a:r>
              <a:rPr lang="bg-BG" sz="2400" dirty="0" err="1"/>
              <a:t>Хорозтепе</a:t>
            </a:r>
            <a:r>
              <a:rPr lang="bg-BG" sz="2400" dirty="0"/>
              <a:t>, края на ІІІ хил. п</a:t>
            </a:r>
            <a:r>
              <a:rPr lang="bg-BG" sz="2400" dirty="0" smtClean="0"/>
              <a:t>р</a:t>
            </a:r>
            <a:r>
              <a:rPr lang="bg-BG" sz="2400" dirty="0"/>
              <a:t>. Хр.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bg-B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lac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854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Alac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971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Ala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8289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5715000" y="4953000"/>
            <a:ext cx="3429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 dirty="0"/>
              <a:t>Златни украшения от </a:t>
            </a:r>
            <a:r>
              <a:rPr lang="bg-BG" sz="2400" dirty="0" err="1"/>
              <a:t>Аладжа</a:t>
            </a:r>
            <a:r>
              <a:rPr lang="bg-BG" sz="2400" dirty="0"/>
              <a:t> </a:t>
            </a:r>
            <a:r>
              <a:rPr lang="bg-BG" sz="2400" dirty="0" err="1"/>
              <a:t>Хююк</a:t>
            </a:r>
            <a:r>
              <a:rPr lang="bg-BG" sz="2400" dirty="0"/>
              <a:t>, втората половина на ІІІ хил. п</a:t>
            </a:r>
            <a:r>
              <a:rPr lang="bg-BG" sz="2400" dirty="0" smtClean="0"/>
              <a:t>р</a:t>
            </a:r>
            <a:r>
              <a:rPr lang="bg-BG" sz="2400" dirty="0"/>
              <a:t>. Хр.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30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Alac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85273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Alac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559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32601" y="4941168"/>
            <a:ext cx="41764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400" dirty="0"/>
              <a:t>Т. нар. “</a:t>
            </a:r>
            <a:r>
              <a:rPr lang="bg-BG" sz="2400" dirty="0" err="1"/>
              <a:t>щандарти</a:t>
            </a:r>
            <a:r>
              <a:rPr lang="bg-BG" sz="2400" dirty="0"/>
              <a:t>” от </a:t>
            </a:r>
            <a:r>
              <a:rPr lang="bg-BG" sz="2400" dirty="0" err="1"/>
              <a:t>Аладжа</a:t>
            </a:r>
            <a:r>
              <a:rPr lang="bg-BG" sz="2400" dirty="0"/>
              <a:t> </a:t>
            </a:r>
            <a:r>
              <a:rPr lang="bg-BG" sz="2400" dirty="0" err="1"/>
              <a:t>Хююк</a:t>
            </a:r>
            <a:r>
              <a:rPr lang="bg-BG" sz="2400" dirty="0"/>
              <a:t>, втората половина на ІІІ хил. п</a:t>
            </a:r>
            <a:r>
              <a:rPr lang="bg-BG" sz="2400" dirty="0" smtClean="0"/>
              <a:t>р</a:t>
            </a:r>
            <a:r>
              <a:rPr lang="bg-BG" sz="2400" dirty="0"/>
              <a:t>. Хр.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61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191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007</cp:lastModifiedBy>
  <cp:revision>6</cp:revision>
  <dcterms:created xsi:type="dcterms:W3CDTF">2012-10-19T06:32:02Z</dcterms:created>
  <dcterms:modified xsi:type="dcterms:W3CDTF">2020-10-17T07:28:57Z</dcterms:modified>
</cp:coreProperties>
</file>