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7" r:id="rId2"/>
    <p:sldId id="27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79" r:id="rId13"/>
    <p:sldId id="273" r:id="rId14"/>
    <p:sldId id="280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91DA2-EF1F-4CA5-BBAB-00E6C69BF07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745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6E12A8-B25E-462D-82B2-06C996D40040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5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6E12A8-B25E-462D-82B2-06C996D40040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655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6E12A8-B25E-462D-82B2-06C996D40040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0153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6E12A8-B25E-462D-82B2-06C996D40040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49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6E12A8-B25E-462D-82B2-06C996D40040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210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6E12A8-B25E-462D-82B2-06C996D40040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8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61378-D913-4A2D-9B5A-835631CFC37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594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11820-03B2-40FD-A5FF-048121917BB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0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F5910-2E3D-4A1D-B38F-EB8FDC8AC0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46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96D294-E9D1-4BF6-90FB-39EB19649F8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08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148481-AB17-4F0A-934F-41255C428926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48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888E85-BA14-4E94-9AA1-C6EE9679E12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8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176A8-F987-4CB7-99A7-DCD911F665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69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F37E7-1712-4E80-AC42-58226B1AAD3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27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009E1-178D-4A5D-A634-1ECBCD494E4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81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1F834-F536-411F-A1E5-01E14407E14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85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6E12A8-B25E-462D-82B2-06C996D40040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9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7111" y="0"/>
            <a:ext cx="7109404" cy="195862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en-US" sz="3600" dirty="0"/>
              <a:t>POLB 285 </a:t>
            </a:r>
            <a:r>
              <a:rPr lang="bg-BG" sz="3600" dirty="0"/>
              <a:t>ЕС В ГЛОБАЛНАТА ПОЛИТИКА</a:t>
            </a: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6220178" y="5163214"/>
            <a:ext cx="5856337" cy="1610119"/>
          </a:xfrm>
        </p:spPr>
        <p:txBody>
          <a:bodyPr>
            <a:normAutofit/>
          </a:bodyPr>
          <a:lstStyle/>
          <a:p>
            <a:endParaRPr lang="bg-BG" altLang="bg-BG" dirty="0"/>
          </a:p>
          <a:p>
            <a:pPr algn="ctr"/>
            <a:r>
              <a:rPr lang="bg-BG" altLang="bg-BG" b="1" dirty="0"/>
              <a:t>ТЕМА </a:t>
            </a:r>
            <a:r>
              <a:rPr lang="en-US" altLang="bg-BG" b="1" dirty="0"/>
              <a:t>5</a:t>
            </a:r>
            <a:r>
              <a:rPr lang="bg-BG" altLang="bg-BG" b="1" dirty="0"/>
              <a:t>: ЕС в глобалната политика: Стратегически отношения на ЕС с НАТО</a:t>
            </a:r>
          </a:p>
        </p:txBody>
      </p:sp>
    </p:spTree>
    <p:extLst>
      <p:ext uri="{BB962C8B-B14F-4D97-AF65-F5344CB8AC3E}">
        <p14:creationId xmlns:p14="http://schemas.microsoft.com/office/powerpoint/2010/main" val="217561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bg-BG" altLang="bg-BG" dirty="0">
                <a:solidFill>
                  <a:schemeClr val="bg2"/>
                </a:solidFill>
              </a:rPr>
              <a:t>НАТО – ЕО/ЕС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204109" y="945548"/>
            <a:ext cx="6909233" cy="562159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bg-BG" altLang="bg-BG" sz="1200" b="1" dirty="0"/>
              <a:t>ДЕС от Маастрихт: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200" dirty="0"/>
              <a:t>С ОВППС Европейският съюз заявява стремеж  към „.. обща отбранителна политика, която </a:t>
            </a:r>
            <a:r>
              <a:rPr lang="bg-BG" altLang="bg-BG" sz="1200" i="1" u="sng" dirty="0"/>
              <a:t>може</a:t>
            </a:r>
            <a:r>
              <a:rPr lang="bg-BG" altLang="bg-BG" sz="1200" dirty="0"/>
              <a:t>  с времето да се трансформира в обща отбрана“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200" dirty="0"/>
              <a:t>Това е и в основата на </a:t>
            </a:r>
            <a:r>
              <a:rPr lang="bg-BG" altLang="bg-BG" sz="1200" dirty="0" err="1"/>
              <a:t>реактивирането</a:t>
            </a:r>
            <a:r>
              <a:rPr lang="bg-BG" altLang="bg-BG" sz="1200" dirty="0"/>
              <a:t> и вменяването на „двойната“ роля на ЗЕС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200" dirty="0"/>
              <a:t>В тази насока е и декларацията на ЗЕС за бъдещите негови мисии и задачи свързани със сигурността и отбраната: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bg-BG" altLang="bg-BG" sz="1200" i="1" dirty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bg-BG" altLang="bg-BG" sz="1200" i="1" dirty="0" err="1"/>
              <a:t>Петерсбергски</a:t>
            </a:r>
            <a:r>
              <a:rPr lang="bg-BG" altLang="bg-BG" sz="1200" i="1" dirty="0"/>
              <a:t> задачи: ЗЕС ще разшири своята активност и капацитет, за да може да изпълнява „хуманитарни и спасителни операции, мироопазващи операции, и операции с прилагане на военни сили при  управление на конфликти и кризи“</a:t>
            </a:r>
          </a:p>
          <a:p>
            <a:pPr>
              <a:lnSpc>
                <a:spcPct val="90000"/>
              </a:lnSpc>
            </a:pPr>
            <a:r>
              <a:rPr lang="bg-BG" altLang="bg-BG" sz="1200" b="1" dirty="0"/>
              <a:t>ДЕС Амстердам: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200" dirty="0"/>
              <a:t>Засилване на стремежа за роля по отношение на сигурността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200" dirty="0"/>
              <a:t>Включване на </a:t>
            </a:r>
            <a:r>
              <a:rPr lang="bg-BG" altLang="bg-BG" sz="1200" dirty="0" err="1"/>
              <a:t>Петерсбергските</a:t>
            </a:r>
            <a:r>
              <a:rPr lang="bg-BG" altLang="bg-BG" sz="1200" dirty="0"/>
              <a:t> задачи в текста на договора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200" dirty="0"/>
              <a:t>Предвидени в договора по-тесни институционални връзки с ЗЕС и възможност за сливането му с ЕС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200" dirty="0"/>
              <a:t>Новият пост Върховен представител е едновременно и Генерален секретар на ЗЕС.  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200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bg-BG" altLang="bg-BG" sz="1200" b="1" dirty="0"/>
              <a:t>Това е първата фаза на опит за еманципация на ЕС по отношение на отбраната и сигурността.</a:t>
            </a:r>
            <a:endParaRPr lang="bg-BG" altLang="bg-BG" sz="1200" b="1" i="1" u="sng" dirty="0"/>
          </a:p>
        </p:txBody>
      </p:sp>
    </p:spTree>
    <p:extLst>
      <p:ext uri="{BB962C8B-B14F-4D97-AF65-F5344CB8AC3E}">
        <p14:creationId xmlns:p14="http://schemas.microsoft.com/office/powerpoint/2010/main" val="447623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bg-BG" altLang="bg-BG">
                <a:solidFill>
                  <a:schemeClr val="bg2"/>
                </a:solidFill>
              </a:rPr>
              <a:t>НАТО – ЕС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895776" y="739876"/>
            <a:ext cx="7264513" cy="602471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altLang="bg-BG" sz="1800" b="1" dirty="0"/>
              <a:t>Декларацията от Сейнт Мало (1998 г.):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altLang="bg-BG" sz="13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 dirty="0"/>
              <a:t>Великобритания променя отношението си спрямо ЕПСО – ЕС трябва да разполага с капацитет за самостоятелни действия, подкрепен с надеждна военна сила..“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 dirty="0"/>
              <a:t>Очертани са два възможни подхода за подобни действия: с използване на ресурси на НАТО и с използване на самостоятелни ресурси</a:t>
            </a:r>
          </a:p>
          <a:p>
            <a:pPr>
              <a:lnSpc>
                <a:spcPct val="90000"/>
              </a:lnSpc>
            </a:pPr>
            <a:endParaRPr lang="bg-BG" altLang="bg-BG" sz="13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altLang="bg-BG" sz="1300" dirty="0"/>
              <a:t>Срещата в Колон 1999 г. : 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 dirty="0"/>
              <a:t>операциите на НАТО и ЕС трябва да се „допълват“, а не да се „конкурират“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bg-BG" sz="13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altLang="bg-BG" sz="1300" b="1" dirty="0"/>
              <a:t>Среща в Хелзинки 1999 г.: 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 dirty="0"/>
              <a:t>формално стартиране на ЕПСО и решение, че самостоятелните действия на ЕС ще се осъществяват тогава, когато НАТО не се намесва в определена криза или конфликт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 dirty="0"/>
              <a:t>Предвижда се формирането на 60 000 военни корпуси, които да се способни да осъществяват мисии в продължение на 1 година (до 2003 г. да са в готовност</a:t>
            </a:r>
            <a:r>
              <a:rPr lang="en-US" altLang="bg-BG" sz="1300" dirty="0"/>
              <a:t> 3X60 000 </a:t>
            </a:r>
            <a:r>
              <a:rPr lang="bg-BG" altLang="bg-BG" sz="1300" dirty="0"/>
              <a:t>корпуса, способни да действат в радиус до 4 000 км.)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 dirty="0"/>
              <a:t>Преминаване към идеята за бойни групи на ЕС за бързо реагиране (1500 човека – групи за бързо реагиране на конфликти) – до 2007 г. 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 dirty="0"/>
              <a:t>Създават се институции, които да изпълняват възможните операции на ЕС, след наличието на решение за тях (Комитет за политика и сигурност, Военен комитет и др. )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 dirty="0"/>
              <a:t>ЗЕС остава в историята (Европейска агенция по отбраната и др. 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bg-BG" altLang="bg-BG" sz="1300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altLang="bg-BG" sz="1300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bg-BG" altLang="bg-BG" sz="1300" b="1" dirty="0"/>
              <a:t>През 2003 г. се стига до констатацията, че ЕС разполага с много ограничен капацитет, за да се справи с пълния спектър на </a:t>
            </a:r>
            <a:r>
              <a:rPr lang="bg-BG" altLang="bg-BG" sz="1300" b="1" dirty="0" err="1"/>
              <a:t>Петерсбергските</a:t>
            </a:r>
            <a:r>
              <a:rPr lang="bg-BG" altLang="bg-BG" sz="1300" b="1" dirty="0"/>
              <a:t> задачи. 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altLang="bg-BG" sz="1300" b="1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bg-BG" altLang="bg-BG" sz="1300" b="1" dirty="0"/>
              <a:t>Същата година се подписва споразумението с НАТО, наречено „Берлин плюс“</a:t>
            </a:r>
          </a:p>
        </p:txBody>
      </p:sp>
    </p:spTree>
    <p:extLst>
      <p:ext uri="{BB962C8B-B14F-4D97-AF65-F5344CB8AC3E}">
        <p14:creationId xmlns:p14="http://schemas.microsoft.com/office/powerpoint/2010/main" val="2383719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bg-BG">
                <a:solidFill>
                  <a:schemeClr val="bg2"/>
                </a:solidFill>
              </a:rPr>
              <a:t>Нато/ЕС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09" y="265472"/>
            <a:ext cx="6791246" cy="64991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200" b="1" dirty="0"/>
              <a:t>Периодът 2003 – 2014 г.: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sz="1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200" dirty="0"/>
              <a:t>Характерен със противоречия и слабо развитие на взаимодействието между НАТО и ЕС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bg-BG" sz="1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200" dirty="0"/>
              <a:t>Причини:</a:t>
            </a:r>
            <a:endParaRPr lang="en-US" sz="1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200" dirty="0"/>
              <a:t>Сътрудничеството на базата на Берлин плюс и всяко друго сътрудничество е ограничено от патовата ситуация между Турция (НАТО) и Кипър (ЕС)</a:t>
            </a:r>
            <a:endParaRPr lang="en-US" sz="1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200" dirty="0"/>
              <a:t>Звената на НАТО и ОПСО се разглеждат като конкуренти за едни и същи ресурси</a:t>
            </a:r>
            <a:endParaRPr lang="en-US" sz="1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200" dirty="0"/>
              <a:t>ЕС не развива идеята за бойни групи за бързо реагиране: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bg-BG" sz="1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bg-BG" sz="1200" dirty="0"/>
              <a:t>Формално има заявени около 13-15 бойни групи, които са формирани преди всичко на регионален или функционален принцип, но те никога не са участвали в операция на ЕС.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bg-BG" sz="1200" dirty="0"/>
              <a:t>Съществува и Евро корпусът (Франция + Германия и още няколко страни) – реална Европейска армия от около 6000 действащи военни + командващ и логистичен състав. Не е обвързан (по текстовете на ДЕС със ЕС), но има възможност да участва в мисии с мандата на ООН, НАТО или ОССЕ.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sz="1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200" dirty="0"/>
              <a:t>След 2003 г. ЕС все повече отрича значимостта на класическата отбрана и залага на своя подход на меката сила, сътрудничеството и взаимодействието</a:t>
            </a:r>
            <a:endParaRPr lang="en-US" sz="1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200" dirty="0"/>
              <a:t>В периода на президентството на Обама се предприемат определени стъпки за избягване на дублирането на действията, като се оформя все по-ясно нова специализация между НАТО и ЕС</a:t>
            </a:r>
          </a:p>
          <a:p>
            <a:pPr marL="0" indent="0">
              <a:lnSpc>
                <a:spcPct val="90000"/>
              </a:lnSpc>
              <a:buNone/>
            </a:pPr>
            <a:endParaRPr lang="bg-BG" sz="800" dirty="0"/>
          </a:p>
        </p:txBody>
      </p:sp>
    </p:spTree>
    <p:extLst>
      <p:ext uri="{BB962C8B-B14F-4D97-AF65-F5344CB8AC3E}">
        <p14:creationId xmlns:p14="http://schemas.microsoft.com/office/powerpoint/2010/main" val="4236411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bg-BG">
                <a:solidFill>
                  <a:schemeClr val="bg2"/>
                </a:solidFill>
              </a:rPr>
              <a:t>Нато/ЕС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09" y="717754"/>
            <a:ext cx="6869904" cy="59288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600" b="1" dirty="0"/>
              <a:t>След 2014 г.: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600" dirty="0"/>
              <a:t>Период на</a:t>
            </a:r>
            <a:r>
              <a:rPr lang="en-US" sz="1600" dirty="0"/>
              <a:t> </a:t>
            </a:r>
            <a:r>
              <a:rPr lang="bg-BG" sz="1600" dirty="0"/>
              <a:t>относително затопляне, но и на значими проблеми в отношенията между НАТО и ЕС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600" b="1" dirty="0"/>
              <a:t>Причини: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600" dirty="0"/>
              <a:t>Рязко влошаване на сигурността в Европа - миграционни потоци, военни конфликти, активирането на Русия (Грузия 2008, Украйна 2014 г., Сирия).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600" dirty="0"/>
              <a:t>Промяна в ЕС в оценката на нуждите му, свързан и със сигурността – Глобалната стратегия на ЕС от 2016 г. – ясно подчертава необходимостта Съюзът да повиши значително възможностите за отбрана и гарантиране на сигурност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600" b="1" dirty="0"/>
              <a:t>След 2014 г. ЕС и НАТО са изправени пред общи предизвикателства и криза в сигурността, изискващи повече класически възможности за тяхното гарантиране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16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600" b="1" dirty="0"/>
              <a:t>Това стартира и сегашния динамичен и все още неясен етап на засилено търсене на взаимодействие</a:t>
            </a:r>
            <a:r>
              <a:rPr lang="bg-BG" sz="1600" dirty="0"/>
              <a:t>  </a:t>
            </a:r>
          </a:p>
          <a:p>
            <a:pPr marL="0" indent="0">
              <a:lnSpc>
                <a:spcPct val="90000"/>
              </a:lnSpc>
              <a:buNone/>
            </a:pPr>
            <a:endParaRPr lang="bg-BG" sz="1100" dirty="0"/>
          </a:p>
        </p:txBody>
      </p:sp>
    </p:spTree>
    <p:extLst>
      <p:ext uri="{BB962C8B-B14F-4D97-AF65-F5344CB8AC3E}">
        <p14:creationId xmlns:p14="http://schemas.microsoft.com/office/powerpoint/2010/main" val="791488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92" y="116633"/>
            <a:ext cx="7772400" cy="432048"/>
          </a:xfrm>
        </p:spPr>
        <p:txBody>
          <a:bodyPr>
            <a:normAutofit/>
          </a:bodyPr>
          <a:lstStyle/>
          <a:p>
            <a:pPr algn="ctr"/>
            <a:r>
              <a:rPr lang="bg-BG" sz="2000" b="1" dirty="0"/>
              <a:t>НАТО - ЕС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77" y="662573"/>
            <a:ext cx="10509955" cy="6048671"/>
          </a:xfrm>
        </p:spPr>
        <p:txBody>
          <a:bodyPr>
            <a:normAutofit fontScale="92500" lnSpcReduction="10000"/>
          </a:bodyPr>
          <a:lstStyle/>
          <a:p>
            <a:r>
              <a:rPr lang="bg-BG" sz="2400" dirty="0"/>
              <a:t>След 2016 г. и Глобалната стратегия на ЕС: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bg-BG" sz="1600" dirty="0"/>
              <a:t>З</a:t>
            </a:r>
            <a:r>
              <a:rPr lang="bg-BG" dirty="0"/>
              <a:t>адава нов „момент“ в опита на ЕС да изгради по-ефективен военен и отбранителен потенциал.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bg-BG" dirty="0"/>
              <a:t>Ходът на Великобритания и кризисното развитие в други области ограничават този „тласък“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bg-BG" dirty="0"/>
              <a:t>Администрацията на президента Тръмп и нейната политика също внасят объркване и неяснота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bg-BG" dirty="0"/>
              <a:t>Все пак ЕС прави определени стъпки: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1600" dirty="0"/>
              <a:t>План за действие в сферата на сигурността и отбраната (външни кризи и конфликти, капацитет на партньорите и защита на ЕС и неговите граждани)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1600" dirty="0"/>
              <a:t>Редовен координиран преглед в сферата на отбраната (да се визират слабостите, да се задълбочи сътрудничеството в сферата на отбраната между страните-членки, д се планират разходите за отбрана)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1600" dirty="0"/>
              <a:t>Механизмът на постоянното сътрудничество – група от страни-членки могат да задълбочат сътрудничеството си в сферата на отбраната, като го направят постоянно, чрез разработването на съвместни проекти в три сфери:  съвместни обучения, съвместно изграждане на възможности,  изграждане на оперативна готовност в сферата на отбраната (около 75 проекта са стартирали).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1600" dirty="0"/>
              <a:t>Подобряване на възможностите на ЕС за  бърза военна реакция:  решение разходите по евентуално разполагане и използване на бойните групи на ЕС да се поемат от ЕС – за първи път се одобрява военен бюджет на ЕС в размер на 5,5, млрд. евро  </a:t>
            </a:r>
          </a:p>
          <a:p>
            <a:pPr>
              <a:buFont typeface="Wingdings" panose="05000000000000000000" pitchFamily="2" charset="2"/>
              <a:buChar char="ü"/>
            </a:pPr>
            <a:endParaRPr lang="bg-BG" sz="1400" dirty="0"/>
          </a:p>
          <a:p>
            <a:pPr>
              <a:buFont typeface="Wingdings" panose="05000000000000000000" pitchFamily="2" charset="2"/>
              <a:buChar char="ü"/>
            </a:pPr>
            <a:endParaRPr lang="bg-BG" sz="1400" dirty="0"/>
          </a:p>
        </p:txBody>
      </p:sp>
    </p:spTree>
    <p:extLst>
      <p:ext uri="{BB962C8B-B14F-4D97-AF65-F5344CB8AC3E}">
        <p14:creationId xmlns:p14="http://schemas.microsoft.com/office/powerpoint/2010/main" val="178756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bg-BG" altLang="bg-BG">
                <a:solidFill>
                  <a:schemeClr val="bg2"/>
                </a:solidFill>
              </a:rPr>
              <a:t>НАТО и ЕС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09" y="1645920"/>
            <a:ext cx="6269434" cy="4470821"/>
          </a:xfrm>
        </p:spPr>
        <p:txBody>
          <a:bodyPr>
            <a:normAutofit/>
          </a:bodyPr>
          <a:lstStyle/>
          <a:p>
            <a:pPr>
              <a:defRPr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bg-BG" dirty="0"/>
              <a:t>Отношението на НАТО спрямо опитите за еманципация на ЕС в отбраната и сигурността се определя преди всичко от отношението на САЩ</a:t>
            </a:r>
          </a:p>
          <a:p>
            <a:pPr>
              <a:defRPr/>
            </a:pPr>
            <a:endParaRPr lang="bg-BG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bg-BG" dirty="0"/>
              <a:t>То търпи динамика и промяна, носи значими противоречия и е с отворен край</a:t>
            </a:r>
          </a:p>
          <a:p>
            <a:pPr marL="0" indent="0">
              <a:buNone/>
              <a:defRPr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80318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bg-BG" altLang="bg-BG">
                <a:solidFill>
                  <a:schemeClr val="bg2"/>
                </a:solidFill>
              </a:rPr>
              <a:t>НАТО - ЕС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204109" y="648929"/>
            <a:ext cx="6791246" cy="610583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altLang="bg-BG" sz="1600" b="1" dirty="0"/>
              <a:t>САЩ са принципно резервирани, но подкрепят стремежа на ЕС: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altLang="bg-BG" sz="16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600" dirty="0"/>
              <a:t>1994 г. НАТО приема решение да предоставя оборудване и логистична подкрепа за операции на ЗЕС</a:t>
            </a:r>
          </a:p>
          <a:p>
            <a:pPr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endParaRPr lang="en-US" altLang="bg-BG" sz="1600" dirty="0"/>
          </a:p>
          <a:p>
            <a:pPr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bg-BG" altLang="bg-BG" sz="1600" dirty="0"/>
              <a:t>2003 г. споразумението „Берлин плюс“ (Мисии на ЕС :</a:t>
            </a:r>
            <a:r>
              <a:rPr lang="en-US" altLang="bg-BG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600" dirty="0" err="1">
                <a:latin typeface="Times New Roman" pitchFamily="18" charset="0"/>
                <a:cs typeface="Times New Roman" pitchFamily="18" charset="0"/>
              </a:rPr>
              <a:t>Конкордиа</a:t>
            </a:r>
            <a:r>
              <a:rPr lang="bg-BG" altLang="bg-BG" sz="1600" dirty="0">
                <a:latin typeface="Times New Roman" pitchFamily="18" charset="0"/>
                <a:cs typeface="Times New Roman" pitchFamily="18" charset="0"/>
              </a:rPr>
              <a:t> в Македония, </a:t>
            </a:r>
            <a:r>
              <a:rPr lang="bg-BG" altLang="bg-BG" sz="1600" dirty="0" err="1">
                <a:latin typeface="Times New Roman" pitchFamily="18" charset="0"/>
                <a:cs typeface="Times New Roman" pitchFamily="18" charset="0"/>
              </a:rPr>
              <a:t>Алтеа</a:t>
            </a:r>
            <a:r>
              <a:rPr lang="bg-BG" altLang="bg-BG" sz="1600" dirty="0">
                <a:latin typeface="Times New Roman" pitchFamily="18" charset="0"/>
                <a:cs typeface="Times New Roman" pitchFamily="18" charset="0"/>
              </a:rPr>
              <a:t> в Босна и Херцеговина, заменя </a:t>
            </a:r>
            <a:r>
              <a:rPr lang="en-US" altLang="bg-BG" sz="1600" dirty="0">
                <a:latin typeface="Times New Roman" pitchFamily="18" charset="0"/>
                <a:cs typeface="Times New Roman" pitchFamily="18" charset="0"/>
              </a:rPr>
              <a:t>SFOR</a:t>
            </a:r>
            <a:r>
              <a:rPr lang="bg-BG" altLang="bg-BG" sz="1600" dirty="0">
                <a:latin typeface="Times New Roman" pitchFamily="18" charset="0"/>
                <a:cs typeface="Times New Roman" pitchFamily="18" charset="0"/>
              </a:rPr>
              <a:t> на НАТО)</a:t>
            </a:r>
            <a:endParaRPr lang="bg-BG" altLang="bg-BG" sz="16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altLang="bg-BG" sz="16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600" dirty="0"/>
              <a:t>Съществува очакване ЕС да поеме по-значителна роля по отношение на сигурността и отбраната в евроатлантическото пространство (по-високи разходи, по-значима намеса и участие), но това се разглежда през призмата на </a:t>
            </a:r>
            <a:r>
              <a:rPr lang="bg-BG" altLang="bg-BG" sz="1600" i="1" u="sng" dirty="0"/>
              <a:t>задължителното запазване на евроатлантическата връзка </a:t>
            </a:r>
            <a:r>
              <a:rPr lang="bg-BG" altLang="bg-BG" sz="1600" dirty="0"/>
              <a:t>и нейното модифициране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altLang="bg-BG" sz="16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600" dirty="0"/>
              <a:t>Трите „д“ на Маделин Олбрайт: </a:t>
            </a:r>
            <a:endParaRPr lang="de-DE" altLang="bg-BG" sz="1600" dirty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bg-BG" sz="1600" i="1" dirty="0"/>
              <a:t>no decoupling of North American and European security;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bg-BG" sz="1600" i="1" dirty="0"/>
              <a:t>secondly, no duplication of NATO structures and assets;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bg-BG" sz="1600" i="1" dirty="0"/>
              <a:t>and thirdly, no discrimination against non-EU members of NATO.</a:t>
            </a:r>
            <a:r>
              <a:rPr lang="bg-BG" altLang="bg-BG" sz="16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1478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bg-BG" altLang="bg-BG">
                <a:solidFill>
                  <a:schemeClr val="bg2"/>
                </a:solidFill>
              </a:rPr>
              <a:t>НАТО - ЕС</a:t>
            </a:r>
            <a:endParaRPr lang="bg-BG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09" y="1645920"/>
            <a:ext cx="6269434" cy="44708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bg-BG" sz="19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900"/>
              <a:t>Трите „д“ не са загубили своето значение и след 2014 г.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bg-BG" sz="19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900"/>
              <a:t>Към тях обаче се добавят и нови въпроси: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bg-BG" sz="19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900"/>
              <a:t>По-висок дял на европейското финансиране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900"/>
              <a:t>По-значим и разгърнат потенциал на ЕС по отношение на всички стратегически отрасли и измерения на сигурността и отбраната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sz="1900"/>
              <a:t>По-значим ангажимент на ЕС в участието в мисии и задачи, свързани със сигурността и отбраната</a:t>
            </a:r>
          </a:p>
        </p:txBody>
      </p:sp>
    </p:spTree>
    <p:extLst>
      <p:ext uri="{BB962C8B-B14F-4D97-AF65-F5344CB8AC3E}">
        <p14:creationId xmlns:p14="http://schemas.microsoft.com/office/powerpoint/2010/main" val="3194379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bg-BG" altLang="bg-BG">
                <a:solidFill>
                  <a:schemeClr val="bg2"/>
                </a:solidFill>
              </a:rPr>
              <a:t>Бъдещето?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204109" y="1645920"/>
            <a:ext cx="6269434" cy="4470821"/>
          </a:xfrm>
        </p:spPr>
        <p:txBody>
          <a:bodyPr>
            <a:normAutofit/>
          </a:bodyPr>
          <a:lstStyle/>
          <a:p>
            <a:r>
              <a:rPr lang="bg-BG" altLang="bg-BG" dirty="0"/>
              <a:t>Два възможни сценария:</a:t>
            </a:r>
          </a:p>
          <a:p>
            <a:pPr>
              <a:buFont typeface="Wingdings" pitchFamily="2" charset="2"/>
              <a:buChar char="v"/>
            </a:pPr>
            <a:endParaRPr lang="bg-BG" altLang="bg-BG" dirty="0"/>
          </a:p>
          <a:p>
            <a:pPr>
              <a:buFont typeface="Wingdings" pitchFamily="2" charset="2"/>
              <a:buChar char="v"/>
            </a:pPr>
            <a:r>
              <a:rPr lang="bg-BG" altLang="bg-BG" dirty="0"/>
              <a:t>Преструктуриране на НАТО в двустълбен отбранителен съюз, съставен от два равнопоставени актьора</a:t>
            </a:r>
          </a:p>
          <a:p>
            <a:pPr>
              <a:buFont typeface="Wingdings" pitchFamily="2" charset="2"/>
              <a:buChar char="v"/>
            </a:pPr>
            <a:endParaRPr lang="bg-BG" altLang="bg-BG" dirty="0"/>
          </a:p>
          <a:p>
            <a:pPr>
              <a:buFont typeface="Wingdings" pitchFamily="2" charset="2"/>
              <a:buChar char="v"/>
            </a:pPr>
            <a:r>
              <a:rPr lang="bg-BG" altLang="bg-BG" dirty="0"/>
              <a:t>Развитие на враждебност и конкуренция между ЕС и САЩ и разпадане на НАТО</a:t>
            </a:r>
          </a:p>
          <a:p>
            <a:pPr>
              <a:buFont typeface="Wingdings" pitchFamily="2" charset="2"/>
              <a:buChar char="v"/>
            </a:pPr>
            <a:endParaRPr lang="bg-BG" altLang="bg-BG" dirty="0"/>
          </a:p>
          <a:p>
            <a:pPr marL="0" indent="0">
              <a:buNone/>
            </a:pPr>
            <a:endParaRPr lang="bg-BG" altLang="bg-BG" i="1" u="sng" dirty="0"/>
          </a:p>
        </p:txBody>
      </p:sp>
    </p:spTree>
    <p:extLst>
      <p:ext uri="{BB962C8B-B14F-4D97-AF65-F5344CB8AC3E}">
        <p14:creationId xmlns:p14="http://schemas.microsoft.com/office/powerpoint/2010/main" val="291828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77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80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bg-BG" altLang="bg-BG"/>
              <a:t>ЗАДАЧИ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bg-BG" altLang="bg-BG" sz="1600"/>
              <a:t>Какви са военните възможности на ЕС за действие в международната среда:</a:t>
            </a:r>
          </a:p>
          <a:p>
            <a:pPr eaLnBrk="1" hangingPunct="1">
              <a:lnSpc>
                <a:spcPct val="90000"/>
              </a:lnSpc>
            </a:pPr>
            <a:endParaRPr lang="bg-BG" altLang="bg-BG" sz="1600"/>
          </a:p>
          <a:p>
            <a:pPr eaLnBrk="1" hangingPunct="1">
              <a:lnSpc>
                <a:spcPct val="90000"/>
              </a:lnSpc>
            </a:pPr>
            <a:r>
              <a:rPr lang="bg-BG" altLang="bg-BG" sz="1600"/>
              <a:t>Да обърне внимание на отношенията и взаимодействието между ЕС и НАТО, като едни от водещите актьори в сферата на сигурността</a:t>
            </a:r>
          </a:p>
          <a:p>
            <a:pPr eaLnBrk="1" hangingPunct="1">
              <a:lnSpc>
                <a:spcPct val="90000"/>
              </a:lnSpc>
            </a:pPr>
            <a:endParaRPr lang="bg-BG" altLang="bg-BG" sz="1600"/>
          </a:p>
          <a:p>
            <a:pPr eaLnBrk="1" hangingPunct="1">
              <a:lnSpc>
                <a:spcPct val="90000"/>
              </a:lnSpc>
            </a:pPr>
            <a:r>
              <a:rPr lang="bg-BG" altLang="bg-BG" sz="1600"/>
              <a:t>Да представи тези отношения и взаимодействие в исторически контекст: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altLang="bg-BG" sz="1600"/>
              <a:t>Какви са били, как се развиват и какви са в настоящия момент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altLang="bg-BG" sz="1600"/>
              <a:t>Формират ли се самостоятелни военни възможности на ЕС за действие в международната среда и какви са те?</a:t>
            </a:r>
          </a:p>
          <a:p>
            <a:pPr eaLnBrk="1" hangingPunct="1">
              <a:lnSpc>
                <a:spcPct val="90000"/>
              </a:lnSpc>
            </a:pPr>
            <a:endParaRPr lang="bg-BG" altLang="bg-BG" sz="1600"/>
          </a:p>
          <a:p>
            <a:pPr eaLnBrk="1" hangingPunct="1">
              <a:lnSpc>
                <a:spcPct val="90000"/>
              </a:lnSpc>
            </a:pPr>
            <a:r>
              <a:rPr lang="bg-BG" altLang="bg-BG" sz="1600"/>
              <a:t>Да обоснове важността на тези отношения и взаимодействие за настоящето и да формулира перспективи за тяхното бъдещо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105804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8229600" cy="990600"/>
          </a:xfrm>
        </p:spPr>
        <p:txBody>
          <a:bodyPr/>
          <a:lstStyle/>
          <a:p>
            <a:pPr algn="ctr" eaLnBrk="1" hangingPunct="1"/>
            <a:r>
              <a:rPr lang="bg-BG" altLang="bg-BG" sz="2800"/>
              <a:t>ЕС и НАТО в евроатлантическата структура за сигурност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016000" y="1219200"/>
            <a:ext cx="9194800" cy="5105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bg-BG" altLang="bg-BG" dirty="0"/>
              <a:t>Принципно става дума за два от най-значимите фактори в международната среда, които са ангажирани със сигурността.</a:t>
            </a:r>
          </a:p>
          <a:p>
            <a:pPr eaLnBrk="1" hangingPunct="1">
              <a:lnSpc>
                <a:spcPct val="90000"/>
              </a:lnSpc>
            </a:pPr>
            <a:endParaRPr lang="bg-BG" altLang="bg-BG" sz="1000" dirty="0"/>
          </a:p>
          <a:p>
            <a:pPr eaLnBrk="1" hangingPunct="1">
              <a:lnSpc>
                <a:spcPct val="90000"/>
              </a:lnSpc>
            </a:pPr>
            <a:r>
              <a:rPr lang="bg-BG" altLang="bg-BG" dirty="0"/>
              <a:t>Това важи в известна степен за периода след Втората световна война, </a:t>
            </a:r>
          </a:p>
          <a:p>
            <a:pPr eaLnBrk="1" hangingPunct="1">
              <a:lnSpc>
                <a:spcPct val="90000"/>
              </a:lnSpc>
            </a:pPr>
            <a:r>
              <a:rPr lang="bg-BG" altLang="bg-BG" dirty="0"/>
              <a:t>и с особена сила за периода след края на Студената война.</a:t>
            </a:r>
          </a:p>
          <a:p>
            <a:pPr eaLnBrk="1" hangingPunct="1">
              <a:lnSpc>
                <a:spcPct val="90000"/>
              </a:lnSpc>
            </a:pPr>
            <a:endParaRPr lang="bg-BG" altLang="bg-BG" sz="1000" dirty="0"/>
          </a:p>
          <a:p>
            <a:pPr eaLnBrk="1" hangingPunct="1">
              <a:lnSpc>
                <a:spcPct val="90000"/>
              </a:lnSpc>
            </a:pPr>
            <a:r>
              <a:rPr lang="bg-BG" altLang="bg-BG" dirty="0"/>
              <a:t>Исторически съществува дълбока връзка между тях: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0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900" i="1" dirty="0"/>
              <a:t>Значително припокриване на членуващите страни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900" i="1" dirty="0"/>
              <a:t>Обща традиция и обвързаност в рамките на евро-атлантическото сътрудничество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900" i="1" dirty="0"/>
              <a:t>Общи цели и ценности /поне декларативно/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bg-BG" altLang="bg-BG" sz="1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bg-BG" altLang="bg-BG" dirty="0"/>
              <a:t>Въпреки това може да се говори за значима динамика и наличието на два периода в развитието на </a:t>
            </a:r>
            <a:r>
              <a:rPr lang="bg-BG" altLang="bg-BG" dirty="0" err="1"/>
              <a:t>отношениета</a:t>
            </a:r>
            <a:r>
              <a:rPr lang="bg-BG" altLang="bg-BG" dirty="0"/>
              <a:t> НАТО-ЕС във връзка със сигурността</a:t>
            </a:r>
          </a:p>
        </p:txBody>
      </p:sp>
    </p:spTree>
    <p:extLst>
      <p:ext uri="{BB962C8B-B14F-4D97-AF65-F5344CB8AC3E}">
        <p14:creationId xmlns:p14="http://schemas.microsoft.com/office/powerpoint/2010/main" val="141760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crp-infotec.de/02euro/sicherheit/grafs/vgl_eu_nato.gif"/>
          <p:cNvPicPr>
            <a:picLocks noChangeAspect="1" noChangeArrowheads="1"/>
          </p:cNvPicPr>
          <p:nvPr/>
        </p:nvPicPr>
        <p:blipFill rotWithShape="1">
          <a:blip r:embed="rId3" cstate="print"/>
          <a:srcRect t="13252" r="-1" b="8768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238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 eaLnBrk="1" hangingPunct="1"/>
            <a:r>
              <a:rPr lang="bg-BG" altLang="bg-BG">
                <a:solidFill>
                  <a:schemeClr val="bg2"/>
                </a:solidFill>
              </a:rPr>
              <a:t>Периодът на студената война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204109" y="1143000"/>
            <a:ext cx="6269434" cy="541511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bg-BG" altLang="bg-BG" sz="1400" dirty="0">
                <a:latin typeface="Arial" charset="0"/>
              </a:rPr>
              <a:t>За целия период на Студената война: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400" i="1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400" i="1" dirty="0">
                <a:latin typeface="Arial" charset="0"/>
              </a:rPr>
              <a:t>трудно може да се говори за сътрудничество и отношения между НАТО и ЕО/ЕС в сферата на сигурността и отбраната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400" i="1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400" i="1" dirty="0">
                <a:latin typeface="Arial" charset="0"/>
              </a:rPr>
              <a:t>Съществува нещо, като естествено “разделение на труда или на задачите” между двете организации: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bg-BG" altLang="bg-BG" sz="1400" i="1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bg-BG" altLang="bg-BG" sz="1400" i="1" dirty="0">
                <a:latin typeface="Arial" charset="0"/>
              </a:rPr>
              <a:t>НАТО: гарант и организация за Европейска сигурност във военен аспект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bg-BG" altLang="bg-BG" sz="1400" i="1" dirty="0">
                <a:latin typeface="Arial" charset="0"/>
              </a:rPr>
              <a:t>ЕО/ЕС: като “цивилна” институция и организация за икономическо развитие и просперитет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bg-BG" altLang="bg-BG" sz="1400" i="1" dirty="0">
                <a:latin typeface="Arial" charset="0"/>
              </a:rPr>
              <a:t>Единствената връзка или форма на сътрудничество между НАТО и Европа в тесния смисъл на сигурността и отбраната е ЗЕС.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bg-BG" altLang="bg-BG" sz="1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bg-BG" altLang="bg-BG" sz="1400" dirty="0">
                <a:latin typeface="Arial" charset="0"/>
              </a:rPr>
              <a:t>Всъщност и двете организации и тяхната “специализация” в различни сфери допринасят за успешното разрешаване на проблемите на сигурността в периода на Студената война.</a:t>
            </a:r>
          </a:p>
        </p:txBody>
      </p:sp>
    </p:spTree>
    <p:extLst>
      <p:ext uri="{BB962C8B-B14F-4D97-AF65-F5344CB8AC3E}">
        <p14:creationId xmlns:p14="http://schemas.microsoft.com/office/powerpoint/2010/main" val="3348603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 eaLnBrk="1" hangingPunct="1"/>
            <a:r>
              <a:rPr lang="bg-BG" altLang="bg-BG">
                <a:solidFill>
                  <a:schemeClr val="bg2"/>
                </a:solidFill>
              </a:rPr>
              <a:t>Периодът след края на Студената война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5204109" y="1645920"/>
            <a:ext cx="6269434" cy="4470821"/>
          </a:xfrm>
        </p:spPr>
        <p:txBody>
          <a:bodyPr>
            <a:normAutofit/>
          </a:bodyPr>
          <a:lstStyle/>
          <a:p>
            <a:pPr eaLnBrk="1" hangingPunct="1"/>
            <a:r>
              <a:rPr lang="bg-BG" altLang="bg-BG" dirty="0"/>
              <a:t>Настъпват значими и динамични промени в международната среда</a:t>
            </a:r>
          </a:p>
          <a:p>
            <a:pPr eaLnBrk="1" hangingPunct="1"/>
            <a:endParaRPr lang="bg-BG" altLang="bg-BG" dirty="0"/>
          </a:p>
          <a:p>
            <a:pPr eaLnBrk="1" hangingPunct="1"/>
            <a:r>
              <a:rPr lang="bg-BG" altLang="bg-BG" dirty="0"/>
              <a:t>Значими и нови предизвикателства и пред двете организации</a:t>
            </a:r>
          </a:p>
          <a:p>
            <a:pPr eaLnBrk="1" hangingPunct="1"/>
            <a:endParaRPr lang="bg-BG" altLang="bg-BG" dirty="0"/>
          </a:p>
          <a:p>
            <a:pPr eaLnBrk="1" hangingPunct="1"/>
            <a:r>
              <a:rPr lang="bg-BG" altLang="bg-BG" dirty="0"/>
              <a:t>Значими и нови предизвикателства изобщо пред сигурността и отбраната, като съществуващи и заварени концепции от периода на Студената война  </a:t>
            </a:r>
          </a:p>
        </p:txBody>
      </p:sp>
    </p:spTree>
    <p:extLst>
      <p:ext uri="{BB962C8B-B14F-4D97-AF65-F5344CB8AC3E}">
        <p14:creationId xmlns:p14="http://schemas.microsoft.com/office/powerpoint/2010/main" val="1468777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 eaLnBrk="1" hangingPunct="1">
              <a:lnSpc>
                <a:spcPct val="90000"/>
              </a:lnSpc>
            </a:pPr>
            <a:r>
              <a:rPr lang="bg-BG" altLang="bg-BG" sz="3300">
                <a:solidFill>
                  <a:schemeClr val="bg2"/>
                </a:solidFill>
              </a:rPr>
              <a:t>Развитие на двете организации и необходимост от сътрудничество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5204109" y="1645920"/>
            <a:ext cx="6269434" cy="447082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bg-BG" altLang="bg-BG" sz="1300"/>
              <a:t>НАТО: поредица от трансформации в стратегическата концепция за задачите и развитието на организацията и разширяване: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/>
              <a:t>1990 г. Лондон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/>
              <a:t>1991 г. Рим/ решение за разширяване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/>
              <a:t>1997 г./ Мадрид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/>
              <a:t>1999 г. /Вашингтон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/>
              <a:t>2010 г./ Лисабон/НАТО 2020</a:t>
            </a:r>
            <a:endParaRPr lang="en-US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/>
              <a:t>2014 г./Уелс</a:t>
            </a:r>
            <a:endParaRPr lang="en-US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</p:txBody>
      </p:sp>
    </p:spTree>
    <p:extLst>
      <p:ext uri="{BB962C8B-B14F-4D97-AF65-F5344CB8AC3E}">
        <p14:creationId xmlns:p14="http://schemas.microsoft.com/office/powerpoint/2010/main" val="1343452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 eaLnBrk="1" hangingPunct="1">
              <a:lnSpc>
                <a:spcPct val="90000"/>
              </a:lnSpc>
            </a:pPr>
            <a:r>
              <a:rPr lang="bg-BG" altLang="bg-BG" sz="3300">
                <a:solidFill>
                  <a:schemeClr val="bg2"/>
                </a:solidFill>
              </a:rPr>
              <a:t>Развитие на двете организации и необходимост от сътрудничество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5204109" y="1645920"/>
            <a:ext cx="6269434" cy="4470821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bg-BG" altLang="bg-BG" sz="1900"/>
              <a:t>ЕО/ЕС: също търпи развитие от икономическа общност към Съюз, който дефинира цялостни политически цели, вкл. в сферата на отбраната и сигурността:</a:t>
            </a:r>
          </a:p>
          <a:p>
            <a:pPr eaLnBrk="1" hangingPunct="1"/>
            <a:endParaRPr lang="bg-BG" altLang="bg-BG" sz="1900"/>
          </a:p>
          <a:p>
            <a:pPr eaLnBrk="1" hangingPunct="1">
              <a:buFont typeface="Wingdings" pitchFamily="2" charset="2"/>
              <a:buChar char="v"/>
            </a:pPr>
            <a:r>
              <a:rPr lang="bg-BG" altLang="bg-BG" sz="1900"/>
              <a:t>1986 г./ЕЕА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bg-BG" altLang="bg-BG" sz="1900"/>
              <a:t>1992/ДЕС Маастрихт/ОВППС/ първи текстове за ЕПСО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bg-BG" altLang="bg-BG" sz="1900"/>
              <a:t>1997 г./ ДЕС Амстердам/ ЕПСО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bg-BG" altLang="bg-BG" sz="1900"/>
              <a:t>2007/ДЕС Лисабон/ всички промени и ОПСО</a:t>
            </a:r>
          </a:p>
          <a:p>
            <a:pPr eaLnBrk="1" hangingPunct="1">
              <a:buFont typeface="Wingdings" pitchFamily="2" charset="2"/>
              <a:buChar char="v"/>
            </a:pPr>
            <a:endParaRPr lang="bg-BG" altLang="bg-BG" sz="1900"/>
          </a:p>
          <a:p>
            <a:pPr eaLnBrk="1" hangingPunct="1">
              <a:buFont typeface="Wingdings" pitchFamily="2" charset="2"/>
              <a:buChar char="Ø"/>
            </a:pPr>
            <a:r>
              <a:rPr lang="bg-BG" altLang="bg-BG" sz="1900"/>
              <a:t>Разширяване на съюза</a:t>
            </a:r>
          </a:p>
        </p:txBody>
      </p:sp>
    </p:spTree>
    <p:extLst>
      <p:ext uri="{BB962C8B-B14F-4D97-AF65-F5344CB8AC3E}">
        <p14:creationId xmlns:p14="http://schemas.microsoft.com/office/powerpoint/2010/main" val="957381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 eaLnBrk="1" hangingPunct="1"/>
            <a:r>
              <a:rPr lang="bg-BG" altLang="bg-BG" sz="2900">
                <a:solidFill>
                  <a:schemeClr val="bg2"/>
                </a:solidFill>
              </a:rPr>
              <a:t>Необходимостта от сътрудничество</a:t>
            </a: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5204109" y="1645920"/>
            <a:ext cx="6269434" cy="447082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bg-BG" altLang="bg-BG" sz="1300"/>
              <a:t>Именно тази динамика на едновременна еволюция на двете организации: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/>
              <a:t>Извежда на преден план необходимостта тяхното взаимодействие в сферата на сигурността и отбраната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/>
              <a:t>Оказва се, че развитието на ЕО/ЕС води до стремеж да се развива собствен капацитет в сферата на отбраната и сигурността, при едновременна обвързаност на страните-членки с НАТО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/>
              <a:t>Така още в началото на 90-те г. на 20 в. започва процесът на преосмисляне на цялостната структура на европейската сигурност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bg-BG" altLang="bg-BG" sz="130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bg-BG" altLang="bg-BG" sz="1300"/>
              <a:t>Този процес продължава и до днес и се характеризира с „отворен край“ и поява на противоречия между САЩ и ЕС по отношение на въпросите на сигурността .</a:t>
            </a:r>
          </a:p>
        </p:txBody>
      </p:sp>
    </p:spTree>
    <p:extLst>
      <p:ext uri="{BB962C8B-B14F-4D97-AF65-F5344CB8AC3E}">
        <p14:creationId xmlns:p14="http://schemas.microsoft.com/office/powerpoint/2010/main" val="581946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1882</Words>
  <Application>Microsoft Office PowerPoint</Application>
  <PresentationFormat>Widescreen</PresentationFormat>
  <Paragraphs>181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Century Gothic</vt:lpstr>
      <vt:lpstr>Times New Roman</vt:lpstr>
      <vt:lpstr>Wingdings</vt:lpstr>
      <vt:lpstr>Wingdings 2</vt:lpstr>
      <vt:lpstr>Wingdings 3</vt:lpstr>
      <vt:lpstr>Ion</vt:lpstr>
      <vt:lpstr>POLB 285 ЕС В ГЛОБАЛНАТА ПОЛИТИКА</vt:lpstr>
      <vt:lpstr>ЗАДАЧИ</vt:lpstr>
      <vt:lpstr>ЕС и НАТО в евроатлантическата структура за сигурност</vt:lpstr>
      <vt:lpstr>PowerPoint Presentation</vt:lpstr>
      <vt:lpstr>Периодът на студената война</vt:lpstr>
      <vt:lpstr>Периодът след края на Студената война</vt:lpstr>
      <vt:lpstr>Развитие на двете организации и необходимост от сътрудничество</vt:lpstr>
      <vt:lpstr>Развитие на двете организации и необходимост от сътрудничество</vt:lpstr>
      <vt:lpstr>Необходимостта от сътрудничество</vt:lpstr>
      <vt:lpstr>НАТО – ЕО/ЕС</vt:lpstr>
      <vt:lpstr>НАТО – ЕС</vt:lpstr>
      <vt:lpstr>Нато/ЕС</vt:lpstr>
      <vt:lpstr>Нато/ЕС</vt:lpstr>
      <vt:lpstr>НАТО - ЕС</vt:lpstr>
      <vt:lpstr>НАТО и ЕС</vt:lpstr>
      <vt:lpstr>НАТО - ЕС</vt:lpstr>
      <vt:lpstr>НАТО - ЕС</vt:lpstr>
      <vt:lpstr>Бъдещето?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POLB 285 ЕС В ГЛОБАЛНАТА ПОЛИТИКА</dc:title>
  <dc:creator>User</dc:creator>
  <cp:lastModifiedBy>Zhivko Minkov</cp:lastModifiedBy>
  <cp:revision>8</cp:revision>
  <dcterms:created xsi:type="dcterms:W3CDTF">2019-04-10T06:24:08Z</dcterms:created>
  <dcterms:modified xsi:type="dcterms:W3CDTF">2022-04-18T07:54:42Z</dcterms:modified>
</cp:coreProperties>
</file>