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73" r:id="rId5"/>
    <p:sldId id="274" r:id="rId6"/>
    <p:sldId id="257" r:id="rId7"/>
    <p:sldId id="258" r:id="rId8"/>
    <p:sldId id="259" r:id="rId9"/>
    <p:sldId id="281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5" r:id="rId20"/>
    <p:sldId id="276" r:id="rId21"/>
    <p:sldId id="269" r:id="rId22"/>
    <p:sldId id="270" r:id="rId23"/>
    <p:sldId id="271" r:id="rId24"/>
    <p:sldId id="277" r:id="rId25"/>
    <p:sldId id="272" r:id="rId2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7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32E-118D-457E-89E1-66A29C69E2E7}" type="datetimeFigureOut">
              <a:rPr lang="bg-BG" smtClean="0"/>
              <a:t>26.11.2020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5C3B-A9BF-4C50-9138-94605BABEB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36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32E-118D-457E-89E1-66A29C69E2E7}" type="datetimeFigureOut">
              <a:rPr lang="bg-BG" smtClean="0"/>
              <a:t>26.11.2020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5C3B-A9BF-4C50-9138-94605BABEB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120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32E-118D-457E-89E1-66A29C69E2E7}" type="datetimeFigureOut">
              <a:rPr lang="bg-BG" smtClean="0"/>
              <a:t>26.11.2020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5C3B-A9BF-4C50-9138-94605BABEB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332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32E-118D-457E-89E1-66A29C69E2E7}" type="datetimeFigureOut">
              <a:rPr lang="bg-BG" smtClean="0"/>
              <a:t>26.11.2020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5C3B-A9BF-4C50-9138-94605BABEB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622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32E-118D-457E-89E1-66A29C69E2E7}" type="datetimeFigureOut">
              <a:rPr lang="bg-BG" smtClean="0"/>
              <a:t>26.11.2020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5C3B-A9BF-4C50-9138-94605BABEB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964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32E-118D-457E-89E1-66A29C69E2E7}" type="datetimeFigureOut">
              <a:rPr lang="bg-BG" smtClean="0"/>
              <a:t>26.11.2020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5C3B-A9BF-4C50-9138-94605BABEB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235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32E-118D-457E-89E1-66A29C69E2E7}" type="datetimeFigureOut">
              <a:rPr lang="bg-BG" smtClean="0"/>
              <a:t>26.11.2020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5C3B-A9BF-4C50-9138-94605BABEB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899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32E-118D-457E-89E1-66A29C69E2E7}" type="datetimeFigureOut">
              <a:rPr lang="bg-BG" smtClean="0"/>
              <a:t>26.11.2020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5C3B-A9BF-4C50-9138-94605BABEB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457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32E-118D-457E-89E1-66A29C69E2E7}" type="datetimeFigureOut">
              <a:rPr lang="bg-BG" smtClean="0"/>
              <a:t>26.11.2020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5C3B-A9BF-4C50-9138-94605BABEB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061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32E-118D-457E-89E1-66A29C69E2E7}" type="datetimeFigureOut">
              <a:rPr lang="bg-BG" smtClean="0"/>
              <a:t>26.11.2020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5C3B-A9BF-4C50-9138-94605BABEB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666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32E-118D-457E-89E1-66A29C69E2E7}" type="datetimeFigureOut">
              <a:rPr lang="bg-BG" smtClean="0"/>
              <a:t>26.11.2020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5C3B-A9BF-4C50-9138-94605BABEB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19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832E-118D-457E-89E1-66A29C69E2E7}" type="datetimeFigureOut">
              <a:rPr lang="bg-BG" smtClean="0"/>
              <a:t>26.11.2020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75C3B-A9BF-4C50-9138-94605BABEB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357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natolia-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90575"/>
            <a:ext cx="69342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Me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4008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990600" y="5288340"/>
            <a:ext cx="79738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 dirty="0" err="1"/>
              <a:t>Мегарон</a:t>
            </a:r>
            <a:r>
              <a:rPr lang="bg-BG" altLang="bg-BG" sz="2400" dirty="0"/>
              <a:t> 2 – една от най-ранните запазени подови мозайки в </a:t>
            </a:r>
            <a:r>
              <a:rPr lang="bg-BG" altLang="bg-BG" sz="2400" dirty="0" err="1"/>
              <a:t>Анатолия</a:t>
            </a:r>
            <a:r>
              <a:rPr lang="bg-BG" altLang="bg-BG" sz="2400" dirty="0"/>
              <a:t> и въобще в Близкия </a:t>
            </a:r>
            <a:r>
              <a:rPr lang="bg-BG" altLang="bg-BG" sz="2400" dirty="0" smtClean="0"/>
              <a:t>Изток</a:t>
            </a:r>
            <a:r>
              <a:rPr lang="en-US" altLang="bg-BG" sz="2400" dirty="0" smtClean="0"/>
              <a:t>/</a:t>
            </a:r>
            <a:r>
              <a:rPr lang="en-US" altLang="bg-BG" sz="2400" dirty="0" err="1" smtClean="0"/>
              <a:t>Megaron</a:t>
            </a:r>
            <a:r>
              <a:rPr lang="en-US" altLang="bg-BG" sz="2400" dirty="0" smtClean="0"/>
              <a:t> 2 in </a:t>
            </a:r>
            <a:r>
              <a:rPr lang="en-US" altLang="bg-BG" sz="2400" dirty="0" err="1" smtClean="0"/>
              <a:t>Gordion</a:t>
            </a:r>
            <a:r>
              <a:rPr lang="en-US" altLang="bg-BG" sz="2400" dirty="0" smtClean="0"/>
              <a:t>: the earliest pebble floor mosaic in the Near East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591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101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8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Gordion-EBA1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26098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Gordion-EBA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28765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Gordion-MB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28622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Gordion-MB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267017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4005003" y="2750403"/>
            <a:ext cx="510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 dirty="0"/>
              <a:t>Керамика от РБЕ от </a:t>
            </a:r>
            <a:r>
              <a:rPr lang="bg-BG" altLang="bg-BG" sz="2400" dirty="0" err="1" smtClean="0"/>
              <a:t>Гордион</a:t>
            </a:r>
            <a:r>
              <a:rPr lang="en-US" altLang="bg-BG" sz="2400" dirty="0" smtClean="0"/>
              <a:t>/EBA pottery from </a:t>
            </a:r>
            <a:r>
              <a:rPr lang="en-US" altLang="bg-BG" sz="2400" dirty="0" err="1" smtClean="0"/>
              <a:t>Gordion</a:t>
            </a:r>
            <a:endParaRPr lang="en-US" altLang="bg-BG" sz="2400" dirty="0"/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838199" y="6248400"/>
            <a:ext cx="8272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 dirty="0"/>
              <a:t>Керамика от СБЕ от </a:t>
            </a:r>
            <a:r>
              <a:rPr lang="bg-BG" altLang="bg-BG" sz="2400" dirty="0" err="1" smtClean="0"/>
              <a:t>Гордион</a:t>
            </a:r>
            <a:r>
              <a:rPr lang="en-US" altLang="bg-BG" sz="2400" dirty="0" smtClean="0"/>
              <a:t>/</a:t>
            </a:r>
            <a:r>
              <a:rPr lang="en-US" altLang="bg-BG" sz="2400" dirty="0"/>
              <a:t>M</a:t>
            </a:r>
            <a:r>
              <a:rPr lang="en-US" altLang="bg-BG" sz="2400" dirty="0" smtClean="0"/>
              <a:t>BA pottery from </a:t>
            </a:r>
            <a:r>
              <a:rPr lang="en-US" altLang="bg-BG" sz="2400" dirty="0" err="1" smtClean="0"/>
              <a:t>Gordion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37761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Gordion-E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57200"/>
            <a:ext cx="4098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Gordion-E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194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57200" y="5030849"/>
            <a:ext cx="472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 dirty="0"/>
              <a:t>Керамика </a:t>
            </a:r>
            <a:r>
              <a:rPr lang="bg-BG" altLang="bg-BG" sz="2400" dirty="0" smtClean="0"/>
              <a:t>на ръка от </a:t>
            </a:r>
            <a:r>
              <a:rPr lang="bg-BG" altLang="bg-BG" sz="2400" dirty="0" err="1"/>
              <a:t>ранножелязната</a:t>
            </a:r>
            <a:r>
              <a:rPr lang="bg-BG" altLang="bg-BG" sz="2400" dirty="0"/>
              <a:t> епоха, </a:t>
            </a:r>
            <a:r>
              <a:rPr lang="bg-BG" altLang="bg-BG" sz="2400" dirty="0" smtClean="0"/>
              <a:t>от </a:t>
            </a:r>
            <a:r>
              <a:rPr lang="bg-BG" altLang="bg-BG" sz="2400" dirty="0" err="1" smtClean="0"/>
              <a:t>Гордион</a:t>
            </a:r>
            <a:r>
              <a:rPr lang="en-US" altLang="bg-BG" sz="2400" dirty="0" smtClean="0"/>
              <a:t>/Early Iron Age hand-made pottery from </a:t>
            </a:r>
            <a:r>
              <a:rPr lang="en-US" altLang="bg-BG" sz="2400" dirty="0" err="1" smtClean="0"/>
              <a:t>Gordion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6972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Troy VII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7375"/>
            <a:ext cx="39639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04813" y="4222750"/>
            <a:ext cx="340518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Керамика от Троя VІІб2, изработена на ръка, от т.нар. букел-керамика с паралели в Тракия</a:t>
            </a:r>
            <a:endParaRPr lang="en-US" altLang="bg-BG" sz="2400"/>
          </a:p>
        </p:txBody>
      </p:sp>
      <p:pic>
        <p:nvPicPr>
          <p:cNvPr id="28676" name="Picture 2" descr="D:\MAYAPHOTOS\Turkey_2013\IstanbulMuseum\P51066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8" t="17569" r="30821" b="37898"/>
          <a:stretch>
            <a:fillRect/>
          </a:stretch>
        </p:blipFill>
        <p:spPr bwMode="auto">
          <a:xfrm>
            <a:off x="4464050" y="2971800"/>
            <a:ext cx="4360863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D:\MAYAPHOTOS\Turkey_2013\IstanbulMuseum\P51066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t="38576" r="3964" b="7536"/>
          <a:stretch>
            <a:fillRect/>
          </a:stretch>
        </p:blipFill>
        <p:spPr bwMode="auto">
          <a:xfrm>
            <a:off x="4562475" y="304800"/>
            <a:ext cx="41211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8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Gordion-Handm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-2814" b="12222"/>
          <a:stretch>
            <a:fillRect/>
          </a:stretch>
        </p:blipFill>
        <p:spPr bwMode="auto">
          <a:xfrm>
            <a:off x="1905000" y="533400"/>
            <a:ext cx="5105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533400"/>
            <a:ext cx="18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Керамика от РЖЕ от </a:t>
            </a:r>
            <a:r>
              <a:rPr lang="bg-BG" sz="2400" dirty="0" err="1" smtClean="0"/>
              <a:t>Гордион</a:t>
            </a:r>
            <a:r>
              <a:rPr lang="en-US" sz="2400" dirty="0" smtClean="0"/>
              <a:t>/EIA </a:t>
            </a:r>
            <a:r>
              <a:rPr lang="en-US" sz="2400" dirty="0" err="1" smtClean="0"/>
              <a:t>pottry</a:t>
            </a:r>
            <a:r>
              <a:rPr lang="en-US" sz="2400" dirty="0" smtClean="0"/>
              <a:t> from </a:t>
            </a:r>
            <a:r>
              <a:rPr lang="en-US" sz="2400" dirty="0" err="1" smtClean="0"/>
              <a:t>Gordion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9516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Gordion-stamp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29908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Gordion-stam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"/>
            <a:ext cx="3276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Gordion-sta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58727"/>
            <a:ext cx="33750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405117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 dirty="0"/>
              <a:t>Щампована керамика от </a:t>
            </a:r>
            <a:r>
              <a:rPr lang="bg-BG" altLang="bg-BG" sz="2400" dirty="0" err="1"/>
              <a:t>Горидон</a:t>
            </a:r>
            <a:r>
              <a:rPr lang="bg-BG" altLang="bg-BG" sz="2400" dirty="0"/>
              <a:t> – 8 в. пр.Хр</a:t>
            </a:r>
            <a:r>
              <a:rPr lang="bg-BG" altLang="bg-BG" sz="2400" dirty="0" smtClean="0"/>
              <a:t>.</a:t>
            </a:r>
            <a:r>
              <a:rPr lang="en-US" altLang="bg-BG" sz="2400" dirty="0" smtClean="0"/>
              <a:t>/Stamped pottery from </a:t>
            </a:r>
            <a:r>
              <a:rPr lang="en-US" altLang="bg-BG" sz="2400" dirty="0" err="1" smtClean="0"/>
              <a:t>Gordion</a:t>
            </a:r>
            <a:r>
              <a:rPr lang="en-US" altLang="bg-BG" sz="2400" dirty="0" smtClean="0"/>
              <a:t>, 8</a:t>
            </a:r>
            <a:r>
              <a:rPr lang="en-US" altLang="bg-BG" sz="2400" baseline="30000" dirty="0" smtClean="0"/>
              <a:t>th</a:t>
            </a:r>
            <a:r>
              <a:rPr lang="en-US" altLang="bg-BG" sz="2400" dirty="0" smtClean="0"/>
              <a:t> century BC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16759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Gordion-stam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18097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Nebette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"/>
            <a:ext cx="3348038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57200" y="3048000"/>
            <a:ext cx="411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 dirty="0"/>
              <a:t>Мотив на щампована керамика от </a:t>
            </a:r>
            <a:r>
              <a:rPr lang="bg-BG" altLang="bg-BG" sz="2400" dirty="0" err="1" smtClean="0"/>
              <a:t>Гордион</a:t>
            </a:r>
            <a:r>
              <a:rPr lang="en-US" altLang="bg-BG" sz="2400" dirty="0" smtClean="0"/>
              <a:t>/ Stamped pottery design from </a:t>
            </a:r>
            <a:r>
              <a:rPr lang="en-US" altLang="bg-BG" sz="2400" dirty="0" err="1" smtClean="0"/>
              <a:t>Gordion</a:t>
            </a:r>
            <a:endParaRPr lang="en-US" altLang="bg-BG" sz="2400" dirty="0"/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304800" y="5313273"/>
            <a:ext cx="54193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 dirty="0"/>
              <a:t>Фрагмент от щампована керамика от </a:t>
            </a:r>
            <a:r>
              <a:rPr lang="bg-BG" altLang="bg-BG" sz="2400" dirty="0" err="1"/>
              <a:t>Небеттепе</a:t>
            </a:r>
            <a:r>
              <a:rPr lang="bg-BG" altLang="bg-BG" sz="2400" dirty="0"/>
              <a:t>, </a:t>
            </a:r>
            <a:r>
              <a:rPr lang="bg-BG" altLang="bg-BG" sz="2400" dirty="0" smtClean="0"/>
              <a:t>Пловдив</a:t>
            </a:r>
            <a:r>
              <a:rPr lang="en-US" altLang="bg-BG" sz="2400" dirty="0" smtClean="0"/>
              <a:t>/ Stamped pottery shard from </a:t>
            </a:r>
            <a:r>
              <a:rPr lang="en-US" altLang="bg-BG" sz="2400" dirty="0" err="1" smtClean="0"/>
              <a:t>Nebettepe</a:t>
            </a:r>
            <a:r>
              <a:rPr lang="en-US" altLang="bg-BG" sz="2400" dirty="0" smtClean="0"/>
              <a:t>, Plovdiv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3722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Gordion-EPhpo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514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Gordion-EPhp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2193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Gordion-EPhpo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31607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Gordion-EPhp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27082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Gordion-EPhp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6670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971600" y="6165304"/>
            <a:ext cx="7128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 dirty="0" err="1"/>
              <a:t>Раннофригийска</a:t>
            </a:r>
            <a:r>
              <a:rPr lang="bg-BG" altLang="bg-BG" sz="2400" dirty="0"/>
              <a:t> </a:t>
            </a:r>
            <a:r>
              <a:rPr lang="bg-BG" altLang="bg-BG" sz="2400" dirty="0" smtClean="0"/>
              <a:t>керамика</a:t>
            </a:r>
            <a:r>
              <a:rPr lang="en-US" altLang="bg-BG" sz="2400" dirty="0" smtClean="0"/>
              <a:t>/Early Phrygian pottery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11409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5"/>
            <a:ext cx="327526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:\0 from Gareth\0 Bronzes in Exhibit\0 Bronze by Loan ID\Ankara Museum\L-2015-1-11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12502" r="3731" b="23943"/>
          <a:stretch/>
        </p:blipFill>
        <p:spPr bwMode="auto">
          <a:xfrm>
            <a:off x="3635896" y="3517303"/>
            <a:ext cx="5595186" cy="330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hrygia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0 from Gareth\0 Bronzes in Exhibit\0 Bronze by Loan ID\Ankara Museum\L-2015-1-69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t="19946" r="5292" b="16543"/>
          <a:stretch/>
        </p:blipFill>
        <p:spPr bwMode="auto">
          <a:xfrm>
            <a:off x="539552" y="980728"/>
            <a:ext cx="397564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0 from Gareth\0 Bronzes in Exhibit\0 Bronze by Loan ID\Ankara Museum\L-2015-1-70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20257" r="3878" b="18612"/>
          <a:stretch/>
        </p:blipFill>
        <p:spPr bwMode="auto">
          <a:xfrm>
            <a:off x="4887096" y="981911"/>
            <a:ext cx="358697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Gordion-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171563" cy="360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MPh-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701752" cy="35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Gordion-Gr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29" y="332656"/>
            <a:ext cx="4164013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233847" y="4907358"/>
            <a:ext cx="89173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 dirty="0"/>
              <a:t>Фрагменти от </a:t>
            </a:r>
            <a:r>
              <a:rPr lang="bg-BG" altLang="bg-BG" sz="2400" dirty="0" err="1"/>
              <a:t>коринтска</a:t>
            </a:r>
            <a:r>
              <a:rPr lang="bg-BG" altLang="bg-BG" sz="2400" dirty="0"/>
              <a:t> </a:t>
            </a:r>
            <a:r>
              <a:rPr lang="bg-BG" altLang="bg-BG" sz="2400" dirty="0" err="1"/>
              <a:t>късногеометрична</a:t>
            </a:r>
            <a:r>
              <a:rPr lang="bg-BG" altLang="bg-BG" sz="2400" dirty="0"/>
              <a:t> керамика (горе) и от ранна </a:t>
            </a:r>
            <a:r>
              <a:rPr lang="bg-BG" altLang="bg-BG" sz="2400" dirty="0" err="1"/>
              <a:t>прото-коринтска</a:t>
            </a:r>
            <a:r>
              <a:rPr lang="bg-BG" altLang="bg-BG" sz="2400" dirty="0"/>
              <a:t> керамика (долу</a:t>
            </a:r>
            <a:r>
              <a:rPr lang="bg-BG" altLang="bg-BG" sz="2400" dirty="0" smtClean="0"/>
              <a:t>)(края на 8 – началото на 7 в. пр. Хр.)</a:t>
            </a:r>
            <a:r>
              <a:rPr lang="en-US" altLang="bg-BG" sz="2400" dirty="0" smtClean="0"/>
              <a:t>/Late Geometric Corinthian pottery shards (above) and Early Proto-Corinthian pottery shards (below) (late 8</a:t>
            </a:r>
            <a:r>
              <a:rPr lang="en-US" altLang="bg-BG" sz="2400" baseline="30000" dirty="0" smtClean="0"/>
              <a:t>th</a:t>
            </a:r>
            <a:r>
              <a:rPr lang="en-US" altLang="bg-BG" sz="2400" dirty="0" smtClean="0"/>
              <a:t>-early 7</a:t>
            </a:r>
            <a:r>
              <a:rPr lang="en-US" altLang="bg-BG" sz="2400" baseline="30000" dirty="0" smtClean="0"/>
              <a:t>th</a:t>
            </a:r>
            <a:r>
              <a:rPr lang="en-US" altLang="bg-BG" sz="2400" dirty="0" smtClean="0"/>
              <a:t> century BC)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7023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Gordion-ter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45624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Gordion-ter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81350"/>
            <a:ext cx="51625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07504" y="3429000"/>
            <a:ext cx="3581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 dirty="0"/>
              <a:t>Строителна теракота от </a:t>
            </a:r>
            <a:r>
              <a:rPr lang="bg-BG" altLang="bg-BG" sz="2400" dirty="0" err="1"/>
              <a:t>Гордион</a:t>
            </a:r>
            <a:r>
              <a:rPr lang="bg-BG" altLang="bg-BG" sz="2400" dirty="0"/>
              <a:t> – от новата цитадела или </a:t>
            </a:r>
            <a:r>
              <a:rPr lang="bg-BG" altLang="bg-BG" sz="2400" dirty="0" err="1"/>
              <a:t>Среднофригийски</a:t>
            </a:r>
            <a:r>
              <a:rPr lang="bg-BG" altLang="bg-BG" sz="2400" dirty="0"/>
              <a:t> </a:t>
            </a:r>
            <a:r>
              <a:rPr lang="bg-BG" altLang="bg-BG" sz="2400" dirty="0" smtClean="0"/>
              <a:t>период</a:t>
            </a:r>
            <a:r>
              <a:rPr lang="en-US" altLang="bg-BG" sz="2400" dirty="0" smtClean="0"/>
              <a:t>/Terracotta revetments from the new </a:t>
            </a:r>
            <a:r>
              <a:rPr lang="en-US" altLang="bg-BG" sz="2400" dirty="0" err="1" smtClean="0"/>
              <a:t>Gordion</a:t>
            </a:r>
            <a:r>
              <a:rPr lang="en-US" altLang="bg-BG" sz="2400" dirty="0" smtClean="0"/>
              <a:t> citadel, i.e. Middle Phrygian Period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32500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coinproject.com/siteimages/70-80590q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4117"/>
            <a:ext cx="526810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686" y="251689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Монета на </a:t>
            </a:r>
            <a:r>
              <a:rPr lang="bg-BG" sz="2400" dirty="0" err="1" smtClean="0"/>
              <a:t>Милет</a:t>
            </a:r>
            <a:r>
              <a:rPr lang="bg-BG" sz="2400" dirty="0" smtClean="0"/>
              <a:t>, края на 6 в. пр. Хр.</a:t>
            </a:r>
            <a:r>
              <a:rPr lang="en-US" sz="2400" dirty="0" smtClean="0"/>
              <a:t>/Coin of </a:t>
            </a:r>
            <a:r>
              <a:rPr lang="en-US" sz="2400" dirty="0" err="1" smtClean="0"/>
              <a:t>Miletos</a:t>
            </a:r>
            <a:r>
              <a:rPr lang="en-US" sz="2400" dirty="0" smtClean="0"/>
              <a:t>, late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BC</a:t>
            </a:r>
            <a:endParaRPr lang="bg-BG" sz="2400" dirty="0"/>
          </a:p>
        </p:txBody>
      </p:sp>
      <p:pic>
        <p:nvPicPr>
          <p:cNvPr id="4" name="Picture 4" descr="http://upload.wikimedia.org/wikipedia/commons/7/70/Mausolus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47891"/>
            <a:ext cx="5112568" cy="26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686" y="599103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Монета на </a:t>
            </a:r>
            <a:r>
              <a:rPr lang="bg-BG" sz="2400" dirty="0" err="1" smtClean="0"/>
              <a:t>Мавзол</a:t>
            </a:r>
            <a:r>
              <a:rPr lang="bg-BG" sz="2400" dirty="0" smtClean="0"/>
              <a:t>, </a:t>
            </a:r>
            <a:r>
              <a:rPr lang="bg-BG" sz="2400" dirty="0" err="1" smtClean="0"/>
              <a:t>Кария</a:t>
            </a:r>
            <a:r>
              <a:rPr lang="bg-BG" sz="2400" dirty="0" smtClean="0"/>
              <a:t>, 4 в. пр. Хр.</a:t>
            </a:r>
            <a:r>
              <a:rPr lang="en-US" sz="2400" dirty="0" smtClean="0"/>
              <a:t>/Coin of King </a:t>
            </a:r>
            <a:r>
              <a:rPr lang="en-US" sz="2400" dirty="0" err="1" smtClean="0"/>
              <a:t>Mausolos</a:t>
            </a:r>
            <a:r>
              <a:rPr lang="en-US" sz="2400" dirty="0" smtClean="0"/>
              <a:t>, Caria,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BC</a:t>
            </a:r>
            <a:endParaRPr lang="bg-BG" sz="2400" dirty="0"/>
          </a:p>
        </p:txBody>
      </p:sp>
      <p:pic>
        <p:nvPicPr>
          <p:cNvPr id="6" name="Picture 3" descr="D:\MAYAPHOTOS\NBU-pictures\LydianCoi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75820"/>
            <a:ext cx="2728391" cy="27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54302" y="4941168"/>
            <a:ext cx="271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Лидийска</a:t>
            </a:r>
            <a:r>
              <a:rPr lang="bg-BG" sz="2400" dirty="0" smtClean="0"/>
              <a:t> монета, 6 в. пр. Хр.</a:t>
            </a:r>
            <a:r>
              <a:rPr lang="en-US" sz="2400" dirty="0" smtClean="0"/>
              <a:t>/Lydian coin,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BC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8371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Gordion-Pers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13213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 descr="Gordion-Persia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6" b="5222"/>
          <a:stretch>
            <a:fillRect/>
          </a:stretch>
        </p:blipFill>
        <p:spPr bwMode="auto">
          <a:xfrm>
            <a:off x="3657600" y="3048000"/>
            <a:ext cx="51577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3733800" y="762000"/>
            <a:ext cx="487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Апликации от слонова кост от къснофригийския период (персийска власт в Анатолия)</a:t>
            </a:r>
            <a:endParaRPr lang="en-US" altLang="bg-BG" sz="2400"/>
          </a:p>
        </p:txBody>
      </p:sp>
      <p:sp>
        <p:nvSpPr>
          <p:cNvPr id="2" name="TextBox 1"/>
          <p:cNvSpPr txBox="1"/>
          <p:nvPr/>
        </p:nvSpPr>
        <p:spPr>
          <a:xfrm>
            <a:off x="539552" y="4797152"/>
            <a:ext cx="2821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Ivory appliques from the Late Phrygian Period (Persian rule)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3433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ordi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5962650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ord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923928" cy="26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086600" y="762000"/>
            <a:ext cx="1676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en-US" sz="2400"/>
              <a:t>Въздушна снимка на Гордион -Ясъхююк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83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9" y="692696"/>
            <a:ext cx="7761374" cy="42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4790364" cy="283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7332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Гордион</a:t>
            </a:r>
            <a:r>
              <a:rPr lang="bg-BG" sz="2400" dirty="0" smtClean="0"/>
              <a:t>/</a:t>
            </a:r>
            <a:r>
              <a:rPr lang="en-US" sz="2400" dirty="0" err="1" smtClean="0"/>
              <a:t>Gordion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3987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Ph-plan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"/>
          <a:stretch/>
        </p:blipFill>
        <p:spPr bwMode="auto">
          <a:xfrm>
            <a:off x="1115616" y="260648"/>
            <a:ext cx="6767512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87" y="4581128"/>
            <a:ext cx="3237706" cy="21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7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EPh-pl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267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MPh-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9624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04800" y="4724400"/>
            <a:ext cx="3124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План на раннофригийския Гордион и пласта на разрушенията</a:t>
            </a:r>
            <a:endParaRPr lang="en-US" altLang="bg-BG" sz="240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867400" y="762000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План на среднофригийс-ката цитадела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0773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Gordion-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8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Gord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4170363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Gord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17036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Gordio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16313"/>
            <a:ext cx="41148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6172200" y="1219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Гордион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7571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Gordio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2131"/>
            <a:ext cx="47053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Gordion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06487"/>
            <a:ext cx="2798763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3" y="5229200"/>
            <a:ext cx="740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Мегарон</a:t>
            </a:r>
            <a:r>
              <a:rPr lang="bg-BG" sz="2400" dirty="0" smtClean="0"/>
              <a:t> и част от крепостната стена в </a:t>
            </a:r>
            <a:r>
              <a:rPr lang="bg-BG" sz="2400" dirty="0" err="1" smtClean="0"/>
              <a:t>Гордион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76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335</Words>
  <Application>Microsoft Office PowerPoint</Application>
  <PresentationFormat>On-screen Show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</dc:creator>
  <cp:lastModifiedBy>007</cp:lastModifiedBy>
  <cp:revision>11</cp:revision>
  <dcterms:created xsi:type="dcterms:W3CDTF">2016-12-02T20:20:33Z</dcterms:created>
  <dcterms:modified xsi:type="dcterms:W3CDTF">2020-11-26T10:19:22Z</dcterms:modified>
</cp:coreProperties>
</file>