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52"/>
  </p:notesMasterIdLst>
  <p:sldIdLst>
    <p:sldId id="256" r:id="rId2"/>
    <p:sldId id="257" r:id="rId3"/>
    <p:sldId id="324" r:id="rId4"/>
    <p:sldId id="322" r:id="rId5"/>
    <p:sldId id="406" r:id="rId6"/>
    <p:sldId id="412" r:id="rId7"/>
    <p:sldId id="415" r:id="rId8"/>
    <p:sldId id="414" r:id="rId9"/>
    <p:sldId id="430" r:id="rId10"/>
    <p:sldId id="431" r:id="rId11"/>
    <p:sldId id="432" r:id="rId12"/>
    <p:sldId id="433" r:id="rId13"/>
    <p:sldId id="434" r:id="rId14"/>
    <p:sldId id="452" r:id="rId15"/>
    <p:sldId id="435" r:id="rId16"/>
    <p:sldId id="326" r:id="rId17"/>
    <p:sldId id="327" r:id="rId18"/>
    <p:sldId id="329" r:id="rId19"/>
    <p:sldId id="330" r:id="rId20"/>
    <p:sldId id="334" r:id="rId21"/>
    <p:sldId id="335" r:id="rId22"/>
    <p:sldId id="336" r:id="rId23"/>
    <p:sldId id="337" r:id="rId24"/>
    <p:sldId id="344" r:id="rId25"/>
    <p:sldId id="366" r:id="rId26"/>
    <p:sldId id="386" r:id="rId27"/>
    <p:sldId id="365" r:id="rId28"/>
    <p:sldId id="385" r:id="rId29"/>
    <p:sldId id="387" r:id="rId30"/>
    <p:sldId id="388" r:id="rId31"/>
    <p:sldId id="391" r:id="rId32"/>
    <p:sldId id="390" r:id="rId33"/>
    <p:sldId id="393" r:id="rId34"/>
    <p:sldId id="392" r:id="rId35"/>
    <p:sldId id="394" r:id="rId36"/>
    <p:sldId id="395" r:id="rId37"/>
    <p:sldId id="398" r:id="rId38"/>
    <p:sldId id="397" r:id="rId39"/>
    <p:sldId id="399" r:id="rId40"/>
    <p:sldId id="400" r:id="rId41"/>
    <p:sldId id="401" r:id="rId42"/>
    <p:sldId id="402" r:id="rId43"/>
    <p:sldId id="403" r:id="rId44"/>
    <p:sldId id="459" r:id="rId45"/>
    <p:sldId id="440" r:id="rId46"/>
    <p:sldId id="441" r:id="rId47"/>
    <p:sldId id="455" r:id="rId48"/>
    <p:sldId id="449" r:id="rId49"/>
    <p:sldId id="450" r:id="rId50"/>
    <p:sldId id="460" r:id="rId51"/>
  </p:sldIdLst>
  <p:sldSz cx="9144000" cy="6858000" type="screen4x3"/>
  <p:notesSz cx="6858000" cy="9144000"/>
  <p:defaultTextStyle>
    <a:defPPr>
      <a:defRPr lang="bg-BG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36" autoAdjust="0"/>
  </p:normalViewPr>
  <p:slideViewPr>
    <p:cSldViewPr>
      <p:cViewPr varScale="1">
        <p:scale>
          <a:sx n="114" d="100"/>
          <a:sy n="114" d="100"/>
        </p:scale>
        <p:origin x="14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fld id="{26495DE5-75BE-4E7B-A0CE-789DB2C8AC1F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99342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91C52E7-5D25-4C85-9D91-A194228DC1F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FB2A-2AA9-4142-A51D-C37C35B2E10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3D15-DAFC-442B-BFFE-BF0B86074113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851AB4-B1FE-49C4-B59D-5C19BC7D76D2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96DF8B-8287-4E2A-95AE-067ADA0850C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9F6F-E45E-4F39-866B-B7CC007E4527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F828-442A-47D8-B02B-C00314F00624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71A474-520F-4007-A326-D9C29FEB3D14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7941-303E-41ED-8197-89E3231E60E5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E0FC56-755C-44DD-91E4-839BC7BBC507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917333-11B6-4B4C-8E66-B4B49EB8E068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2CFEE5-8C10-446D-84A9-97C30B8F4404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pple.com/bg/iphone-8/spe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bg.wikipedia.org/wiki/Blue_Gene" TargetMode="External"/><Relationship Id="rId3" Type="http://schemas.openxmlformats.org/officeDocument/2006/relationships/hyperlink" Target="http://bg.wikipedia.org/wiki/%D0%9C%D0%B5%D1%82%D0%B5%D0%BE%D1%80%D0%BE%D0%BB%D0%BE%D0%B3%D0%B8%D1%8F" TargetMode="External"/><Relationship Id="rId7" Type="http://schemas.openxmlformats.org/officeDocument/2006/relationships/hyperlink" Target="http://bg.wikipedia.org/wiki/%D0%9A%D1%80%D0%B8%D0%BF%D1%82%D0%BE%D0%B0%D0%BD%D0%B0%D0%BB%D0%B8%D0%B7" TargetMode="External"/><Relationship Id="rId2" Type="http://schemas.openxmlformats.org/officeDocument/2006/relationships/hyperlink" Target="http://bg.wikipedia.org/wiki/%D0%9A%D0%B2%D0%B0%D0%BD%D1%82%D0%BE%D0%B2%D0%B0_%D0%BC%D0%B5%D1%85%D0%B0%D0%BD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g.wikipedia.org/wiki/%D0%9A%D1%80%D0%B8%D1%81%D1%82%D0%B0%D0%BB" TargetMode="External"/><Relationship Id="rId5" Type="http://schemas.openxmlformats.org/officeDocument/2006/relationships/hyperlink" Target="http://bg.wikipedia.org/wiki/%D0%9F%D0%BE%D0%BB%D0%B8%D0%BC%D0%B5%D1%80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bg.wikipedia.org/wiki/%D0%9A%D0%BB%D0%B8%D0%BC%D0%B0%D1%82" TargetMode="External"/><Relationship Id="rId9" Type="http://schemas.openxmlformats.org/officeDocument/2006/relationships/hyperlink" Target="http://bg.wikipedia.org/wiki/%D0%9D%D0%B0%D1%86%D0%B8%D0%BE%D0%BD%D0%B0%D0%BB%D0%B5%D0%BD_%D1%86%D0%B5%D0%BD%D1%82%D1%8A%D1%80_%D0%B7%D0%B0_%D1%81%D1%83%D0%BF%D0%B5%D1%80%D0%BA%D0%BE%D0%BC%D0%BF%D1%8E%D1%82%D1%8A%D1%80%D0%BD%D0%B8_%D0%BF%D1%80%D0%B8%D0%BB%D0%BE%D0%B6%D0%B5%D0%BD%D0%B8%D1%8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bg.wikipedia.org/wiki/%D0%9F%D0%BE%D1%82%D1%80%D0%B5%D0%B1%D0%B8%D1%82%D0%B5%D0%BB%D1%81%D0%BA%D0%B8_%D0%B8%D0%BD%D1%82%D0%B5%D1%80%D1%84%D0%B5%D0%B9%D1%81" TargetMode="External"/><Relationship Id="rId3" Type="http://schemas.openxmlformats.org/officeDocument/2006/relationships/hyperlink" Target="http://bg.wikipedia.org/wiki/%D0%A5%D0%B0%D1%80%D0%B4%D1%83%D0%B5%D1%80" TargetMode="External"/><Relationship Id="rId7" Type="http://schemas.openxmlformats.org/officeDocument/2006/relationships/hyperlink" Target="http://bg.wikipedia.org/wiki/%D0%94%D0%B0%D0%BD%D0%BD%D0%B8" TargetMode="External"/><Relationship Id="rId2" Type="http://schemas.openxmlformats.org/officeDocument/2006/relationships/hyperlink" Target="http://bg.wikipedia.org/wiki/%D0%9F%D1%80%D0%B8%D0%BB%D0%BE%D0%B6%D0%B5%D0%BD_%D1%81%D0%BE%D1%84%D1%82%D1%83%D0%B5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g.wikipedia.org/w/index.php?title=%D0%A1%D0%B8%D1%81%D1%82%D0%B5%D0%BC%D0%BD%D0%BE_%D0%BF%D0%BE%D0%B2%D0%B8%D0%BA%D0%B2%D0%B0%D0%BD%D0%B5&amp;action=edit&amp;redlink=1" TargetMode="External"/><Relationship Id="rId11" Type="http://schemas.openxmlformats.org/officeDocument/2006/relationships/hyperlink" Target="http://bg.wikipedia.org/wiki/BIOS" TargetMode="External"/><Relationship Id="rId5" Type="http://schemas.openxmlformats.org/officeDocument/2006/relationships/hyperlink" Target="http://bg.wikipedia.org/wiki/API" TargetMode="External"/><Relationship Id="rId10" Type="http://schemas.openxmlformats.org/officeDocument/2006/relationships/hyperlink" Target="http://bg.wikipedia.org/wiki/%D0%93%D1%80%D0%B0%D1%84%D0%B8%D1%87%D0%B5%D0%BD_%D0%BF%D0%BE%D1%82%D1%80%D0%B5%D0%B1%D0%B8%D1%82%D0%B5%D0%BB%D1%81%D0%BA%D0%B8_%D0%B8%D0%BD%D1%82%D0%B5%D1%80%D1%84%D0%B5%D0%B9%D1%81" TargetMode="External"/><Relationship Id="rId4" Type="http://schemas.openxmlformats.org/officeDocument/2006/relationships/hyperlink" Target="http://bg.wikipedia.org/wiki/%D0%9F%D1%80%D0%B8%D0%BB%D0%BE%D0%B6%D0%BD%D0%BE-%D0%BF%D1%80%D0%BE%D0%B3%D1%80%D0%B0%D0%BC%D0%B5%D0%BD_%D0%B8%D0%BD%D1%82%D0%B5%D1%80%D1%84%D0%B5%D0%B9%D1%81" TargetMode="External"/><Relationship Id="rId9" Type="http://schemas.openxmlformats.org/officeDocument/2006/relationships/hyperlink" Target="http://bg.wikipedia.org/wiki/%D0%98%D0%BD%D1%82%D0%B5%D1%80%D1%84%D0%B5%D0%B9%D1%81_%D1%81_%D0%BA%D0%BE%D0%BC%D0%B0%D0%BD%D0%B4%D0%B5%D0%BD_%D1%80%D0%B5%D0%B4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g.wikipedia.org/wiki/%D0%A1%D0%BE%D1%84%D1%82%D1%83%D0%B5%D1%80" TargetMode="External"/><Relationship Id="rId2" Type="http://schemas.openxmlformats.org/officeDocument/2006/relationships/hyperlink" Target="http://bg.wikipedia.org/wiki/%D0%9E%D0%BF%D0%B5%D1%80%D0%B0%D1%86%D0%B8%D0%BE%D0%BD%D0%BD%D0%B0_%D1%81%D0%B8%D1%81%D1%82%D0%B5%D0%BC%D0%B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188640"/>
            <a:ext cx="6768752" cy="3096344"/>
          </a:xfrm>
        </p:spPr>
        <p:txBody>
          <a:bodyPr>
            <a:noAutofit/>
          </a:bodyPr>
          <a:lstStyle/>
          <a:p>
            <a:pPr marL="539750" algn="ctr"/>
            <a:r>
              <a:rPr lang="en-US" altLang="bg-BG" sz="3200" dirty="0" smtClean="0">
                <a:solidFill>
                  <a:srgbClr val="FE8637">
                    <a:lumMod val="75000"/>
                  </a:srgbClr>
                </a:solidFill>
              </a:rPr>
              <a:t>CITB709 </a:t>
            </a:r>
            <a:r>
              <a:rPr lang="bg-BG" altLang="bg-BG" sz="3200" dirty="0">
                <a:solidFill>
                  <a:srgbClr val="FE8637">
                    <a:lumMod val="75000"/>
                  </a:srgbClr>
                </a:solidFill>
              </a:rPr>
              <a:t>Информационни системи</a:t>
            </a:r>
            <a:r>
              <a:rPr lang="en-US" altLang="bg-BG" sz="3200" dirty="0">
                <a:solidFill>
                  <a:srgbClr val="FE8637">
                    <a:lumMod val="75000"/>
                  </a:srgbClr>
                </a:solidFill>
              </a:rPr>
              <a:t> </a:t>
            </a:r>
            <a:br>
              <a:rPr lang="en-US" altLang="bg-BG" sz="3200" dirty="0">
                <a:solidFill>
                  <a:srgbClr val="FE8637">
                    <a:lumMod val="75000"/>
                  </a:srgbClr>
                </a:solidFill>
              </a:rPr>
            </a:br>
            <a:r>
              <a:rPr lang="bg-BG" altLang="bg-BG" sz="3200" dirty="0" smtClean="0"/>
              <a:t/>
            </a:r>
            <a:br>
              <a:rPr lang="bg-BG" altLang="bg-BG" sz="3200" dirty="0" smtClean="0"/>
            </a:br>
            <a:r>
              <a:rPr lang="bg-BG" altLang="bg-BG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en-US" altLang="bg-BG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bg-BG" altLang="bg-BG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Управление на хардуерните и софтуерни ресурси</a:t>
            </a:r>
            <a:endParaRPr lang="bg-BG" altLang="bg-BG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800" y="3573016"/>
            <a:ext cx="6146800" cy="1485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 altLang="bg-BG" sz="2800" dirty="0"/>
              <a:t>Юлиана Пенева</a:t>
            </a:r>
          </a:p>
          <a:p>
            <a:pPr>
              <a:lnSpc>
                <a:spcPct val="90000"/>
              </a:lnSpc>
            </a:pPr>
            <a:r>
              <a:rPr lang="bg-BG" altLang="bg-BG" sz="2800" dirty="0"/>
              <a:t>Департамент “Информатика”</a:t>
            </a:r>
          </a:p>
          <a:p>
            <a:pPr>
              <a:lnSpc>
                <a:spcPct val="90000"/>
              </a:lnSpc>
            </a:pPr>
            <a:r>
              <a:rPr lang="en-US" altLang="bg-BG" sz="2800" dirty="0"/>
              <a:t>july_peneva@abv.bg</a:t>
            </a:r>
            <a:endParaRPr lang="bg-BG" altLang="bg-BG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19256" cy="1070992"/>
          </a:xfrm>
        </p:spPr>
        <p:txBody>
          <a:bodyPr>
            <a:noAutofit/>
          </a:bodyPr>
          <a:lstStyle/>
          <a:p>
            <a:pPr algn="ctr">
              <a:tabLst>
                <a:tab pos="2062163" algn="l"/>
              </a:tabLst>
            </a:pPr>
            <a:r>
              <a:rPr lang="bg-BG" sz="3200" dirty="0">
                <a:solidFill>
                  <a:schemeClr val="accent1"/>
                </a:solidFill>
              </a:rPr>
              <a:t>Технологични фактори, подпомагащи </a:t>
            </a:r>
            <a:r>
              <a:rPr lang="bg-BG" sz="3200" dirty="0" smtClean="0">
                <a:solidFill>
                  <a:schemeClr val="accent1"/>
                </a:solidFill>
              </a:rPr>
              <a:t>развитието на инфраструктурата</a:t>
            </a:r>
            <a:endParaRPr lang="bg-B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10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pPr marL="0" indent="0" algn="ctr">
              <a:buNone/>
            </a:pPr>
            <a:r>
              <a:rPr lang="bg-BG" dirty="0" smtClean="0"/>
              <a:t>Поместването на повече чипове на единица площ води до намаляване цената на хардуера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484784"/>
            <a:ext cx="5705088" cy="424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026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80920" cy="1070992"/>
          </a:xfrm>
        </p:spPr>
        <p:txBody>
          <a:bodyPr>
            <a:noAutofit/>
          </a:bodyPr>
          <a:lstStyle/>
          <a:p>
            <a:pPr algn="ctr"/>
            <a:r>
              <a:rPr lang="bg-BG" sz="3200" dirty="0">
                <a:solidFill>
                  <a:schemeClr val="accent1"/>
                </a:solidFill>
              </a:rPr>
              <a:t>Технологични фактори, подпомагащи развитието на инфраструктурата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643192" cy="5112568"/>
          </a:xfrm>
        </p:spPr>
        <p:txBody>
          <a:bodyPr>
            <a:normAutofit lnSpcReduction="10000"/>
          </a:bodyPr>
          <a:lstStyle/>
          <a:p>
            <a:pPr marL="880110" lvl="1" indent="-514350">
              <a:buFont typeface="+mj-lt"/>
              <a:buAutoNum type="arabicPeriod" startAt="2"/>
            </a:pPr>
            <a:r>
              <a:rPr lang="bg-BG" altLang="bg-BG" sz="2800" dirty="0" smtClean="0">
                <a:solidFill>
                  <a:schemeClr val="accent1"/>
                </a:solidFill>
                <a:latin typeface="Calibri" pitchFamily="-111" charset="0"/>
              </a:rPr>
              <a:t>Закон за дигиталната памет</a:t>
            </a:r>
          </a:p>
          <a:p>
            <a:pPr lvl="1"/>
            <a:r>
              <a:rPr lang="bg-BG" altLang="bg-BG" sz="2000" dirty="0">
                <a:latin typeface="Calibri" pitchFamily="-111" charset="0"/>
              </a:rPr>
              <a:t>в</a:t>
            </a:r>
            <a:r>
              <a:rPr lang="bg-BG" altLang="bg-BG" sz="2000" dirty="0" smtClean="0">
                <a:latin typeface="Calibri" pitchFamily="-111" charset="0"/>
              </a:rPr>
              <a:t>сяка година обемът на съхраняваните данни нараства двукратно, а цената на съхранение силно намалява.</a:t>
            </a:r>
          </a:p>
          <a:p>
            <a:pPr lvl="1"/>
            <a:endParaRPr lang="bg-BG" sz="2000" dirty="0">
              <a:latin typeface="Calibri" pitchFamily="-111" charset="0"/>
            </a:endParaRPr>
          </a:p>
          <a:p>
            <a:pPr lvl="1"/>
            <a:endParaRPr lang="bg-BG" sz="2000" dirty="0" smtClean="0">
              <a:latin typeface="Calibri" pitchFamily="-111" charset="0"/>
            </a:endParaRPr>
          </a:p>
          <a:p>
            <a:pPr lvl="1"/>
            <a:endParaRPr lang="bg-BG" sz="2000" dirty="0">
              <a:latin typeface="Calibri" pitchFamily="-111" charset="0"/>
            </a:endParaRPr>
          </a:p>
          <a:p>
            <a:pPr lvl="1"/>
            <a:endParaRPr lang="bg-BG" sz="2000" dirty="0" smtClean="0">
              <a:latin typeface="Calibri" pitchFamily="-111" charset="0"/>
            </a:endParaRPr>
          </a:p>
          <a:p>
            <a:pPr lvl="1"/>
            <a:endParaRPr lang="bg-BG" sz="2000" dirty="0">
              <a:latin typeface="Calibri" pitchFamily="-111" charset="0"/>
            </a:endParaRPr>
          </a:p>
          <a:p>
            <a:pPr lvl="1"/>
            <a:endParaRPr lang="bg-BG" sz="2000" dirty="0" smtClean="0">
              <a:latin typeface="Calibri" pitchFamily="-111" charset="0"/>
            </a:endParaRPr>
          </a:p>
          <a:p>
            <a:pPr lvl="1"/>
            <a:endParaRPr lang="bg-BG" sz="2000" dirty="0">
              <a:latin typeface="Calibri" pitchFamily="-111" charset="0"/>
            </a:endParaRPr>
          </a:p>
          <a:p>
            <a:pPr lvl="1"/>
            <a:endParaRPr lang="bg-BG" sz="2000" dirty="0" smtClean="0">
              <a:latin typeface="Calibri" pitchFamily="-111" charset="0"/>
            </a:endParaRPr>
          </a:p>
          <a:p>
            <a:pPr lvl="1"/>
            <a:endParaRPr lang="bg-BG" sz="2000" dirty="0">
              <a:latin typeface="Calibri" pitchFamily="-111" charset="0"/>
            </a:endParaRPr>
          </a:p>
          <a:p>
            <a:pPr lvl="1"/>
            <a:endParaRPr lang="bg-BG" sz="2000" dirty="0" smtClean="0">
              <a:latin typeface="Calibri" pitchFamily="-111" charset="0"/>
            </a:endParaRPr>
          </a:p>
          <a:p>
            <a:pPr lvl="1"/>
            <a:endParaRPr lang="bg-BG" sz="1800" dirty="0" smtClean="0"/>
          </a:p>
          <a:p>
            <a:pPr marL="365760" lvl="1" indent="0" algn="ctr">
              <a:buNone/>
            </a:pPr>
            <a:r>
              <a:rPr lang="bg-BG" sz="1800" dirty="0" smtClean="0"/>
              <a:t>Брой съхранени килобайти за един долар</a:t>
            </a:r>
            <a:endParaRPr lang="bg-BG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11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3"/>
            <a:ext cx="384265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721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1012974"/>
          </a:xfrm>
        </p:spPr>
        <p:txBody>
          <a:bodyPr>
            <a:noAutofit/>
          </a:bodyPr>
          <a:lstStyle/>
          <a:p>
            <a:pPr algn="ctr"/>
            <a:r>
              <a:rPr lang="bg-BG" sz="3200" dirty="0">
                <a:solidFill>
                  <a:schemeClr val="accent1"/>
                </a:solidFill>
              </a:rPr>
              <a:t>Технологични фактори, подпомагащи развитието на инфраструктурата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920880" cy="518457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bg-BG" altLang="bg-BG" sz="3000" dirty="0" smtClean="0">
                <a:solidFill>
                  <a:schemeClr val="accent1"/>
                </a:solidFill>
              </a:rPr>
              <a:t>Закон на </a:t>
            </a:r>
            <a:r>
              <a:rPr lang="en-US" altLang="bg-BG" sz="3000" dirty="0" smtClean="0">
                <a:solidFill>
                  <a:schemeClr val="accent1"/>
                </a:solidFill>
              </a:rPr>
              <a:t>Metcalfe</a:t>
            </a:r>
            <a:r>
              <a:rPr lang="bg-BG" altLang="bg-BG" sz="3000" dirty="0" smtClean="0">
                <a:solidFill>
                  <a:schemeClr val="accent1"/>
                </a:solidFill>
              </a:rPr>
              <a:t> и мрежовата икономика.</a:t>
            </a:r>
            <a:endParaRPr lang="en-US" altLang="bg-BG" sz="3000" dirty="0" smtClean="0">
              <a:solidFill>
                <a:schemeClr val="accent1"/>
              </a:solidFill>
            </a:endParaRPr>
          </a:p>
          <a:p>
            <a:pPr lvl="2"/>
            <a:r>
              <a:rPr lang="bg-BG" altLang="bg-BG" sz="2400" dirty="0" smtClean="0"/>
              <a:t>с нарастването на броя на участниците в мрежата нараства експоненциално и нейната стойност;</a:t>
            </a:r>
          </a:p>
          <a:p>
            <a:pPr lvl="2"/>
            <a:r>
              <a:rPr lang="bg-BG" altLang="bg-BG" sz="2400" dirty="0" smtClean="0"/>
              <a:t>колкото повече потребители има една мрежа, толкова повече заявки за достъп до нея постъпват.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bg-BG" altLang="bg-BG" sz="3000" dirty="0" smtClean="0">
                <a:solidFill>
                  <a:schemeClr val="accent1"/>
                </a:solidFill>
              </a:rPr>
              <a:t>Намаляване цените на комуникациите и Интернет.</a:t>
            </a:r>
          </a:p>
          <a:p>
            <a:pPr lvl="2"/>
            <a:r>
              <a:rPr lang="bg-BG" altLang="bg-BG" sz="2400" dirty="0"/>
              <a:t>д</a:t>
            </a:r>
            <a:r>
              <a:rPr lang="bg-BG" altLang="bg-BG" sz="2400" dirty="0" smtClean="0"/>
              <a:t>остъп до Интернет имат около </a:t>
            </a:r>
            <a:r>
              <a:rPr lang="en-US" altLang="bg-BG" sz="2400" dirty="0" smtClean="0"/>
              <a:t>1.5 </a:t>
            </a:r>
            <a:r>
              <a:rPr lang="bg-BG" altLang="bg-BG" sz="2400" dirty="0" smtClean="0"/>
              <a:t>милиарда души;</a:t>
            </a:r>
            <a:endParaRPr lang="en-US" altLang="bg-BG" sz="2400" dirty="0" smtClean="0"/>
          </a:p>
          <a:p>
            <a:pPr lvl="2"/>
            <a:r>
              <a:rPr lang="bg-BG" altLang="bg-BG" sz="2400" dirty="0"/>
              <a:t>н</a:t>
            </a:r>
            <a:r>
              <a:rPr lang="bg-BG" altLang="bg-BG" sz="2400" dirty="0" smtClean="0"/>
              <a:t>амаляването на цените на комуникациите води до засилено използване на изчислителни и комуникационни  съоръжения.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bg-BG" altLang="bg-BG" sz="3000" dirty="0" smtClean="0">
                <a:solidFill>
                  <a:schemeClr val="accent1"/>
                </a:solidFill>
              </a:rPr>
              <a:t>Налагане на технологични стандарти.</a:t>
            </a:r>
            <a:endParaRPr lang="en-US" altLang="bg-BG" sz="3000" dirty="0">
              <a:solidFill>
                <a:schemeClr val="accent1"/>
              </a:solidFill>
            </a:endParaRPr>
          </a:p>
          <a:p>
            <a:pPr lvl="2"/>
            <a:r>
              <a:rPr lang="bg-BG" altLang="bg-BG" sz="2400" dirty="0"/>
              <a:t>с</a:t>
            </a:r>
            <a:r>
              <a:rPr lang="bg-BG" altLang="bg-BG" sz="2400" dirty="0" smtClean="0"/>
              <a:t>ъвместимост на продуктите и възможности за комуникация в мрежа.</a:t>
            </a:r>
          </a:p>
          <a:p>
            <a:pPr marL="1188720" lvl="2" indent="-457200">
              <a:buFont typeface="+mj-lt"/>
              <a:buAutoNum type="arabicPeriod"/>
            </a:pPr>
            <a:endParaRPr lang="bg-B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12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26063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4" y="260648"/>
            <a:ext cx="8280920" cy="1084982"/>
          </a:xfrm>
        </p:spPr>
        <p:txBody>
          <a:bodyPr>
            <a:noAutofit/>
          </a:bodyPr>
          <a:lstStyle/>
          <a:p>
            <a:pPr algn="ctr"/>
            <a:r>
              <a:rPr lang="bg-BG" sz="3200" dirty="0">
                <a:solidFill>
                  <a:schemeClr val="accent1"/>
                </a:solidFill>
              </a:rPr>
              <a:t>Технологични фактори, подпомагащи развитието на инфраструктурата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7467600" cy="4752528"/>
          </a:xfrm>
        </p:spPr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pPr marL="0" indent="0" algn="ctr">
              <a:buNone/>
            </a:pPr>
            <a:r>
              <a:rPr lang="bg-BG" dirty="0" smtClean="0">
                <a:solidFill>
                  <a:schemeClr val="accent2"/>
                </a:solidFill>
              </a:rPr>
              <a:t>Намаляване на разходите за Интернет  </a:t>
            </a: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13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597601" cy="3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867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80920" cy="1012974"/>
          </a:xfrm>
        </p:spPr>
        <p:txBody>
          <a:bodyPr>
            <a:noAutofit/>
          </a:bodyPr>
          <a:lstStyle/>
          <a:p>
            <a:pPr algn="ctr"/>
            <a:r>
              <a:rPr lang="bg-BG" sz="3200" dirty="0">
                <a:solidFill>
                  <a:schemeClr val="accent1"/>
                </a:solidFill>
              </a:rPr>
              <a:t>Технологични фактори, подпомагащи развитието на инфраструктурата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467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800" dirty="0" smtClean="0">
                <a:solidFill>
                  <a:schemeClr val="accent2"/>
                </a:solidFill>
              </a:rPr>
              <a:t>Основни стандарти в компютинга</a:t>
            </a:r>
            <a:endParaRPr lang="bg-BG" sz="28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14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696744" cy="48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00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4" y="116632"/>
            <a:ext cx="7467600" cy="65293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Компоненти на инфраструктурата</a:t>
            </a:r>
            <a:endParaRPr lang="bg-B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067128" cy="5688632"/>
          </a:xfrm>
        </p:spPr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bg-BG" dirty="0" smtClean="0">
                <a:solidFill>
                  <a:schemeClr val="accent2"/>
                </a:solidFill>
              </a:rPr>
              <a:t>Основни технологии и доставчици на всеки компонент</a:t>
            </a:r>
            <a:endParaRPr lang="bg-BG" dirty="0">
              <a:solidFill>
                <a:schemeClr val="accent2"/>
              </a:solidFill>
            </a:endParaRPr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15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36432"/>
            <a:ext cx="5832648" cy="45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319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Компютърни генерации</a:t>
            </a:r>
            <a:endParaRPr lang="en-US" altLang="bg-BG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08720"/>
            <a:ext cx="7715200" cy="5565232"/>
          </a:xfrm>
        </p:spPr>
        <p:txBody>
          <a:bodyPr/>
          <a:lstStyle/>
          <a:p>
            <a:r>
              <a:rPr lang="bg-BG" altLang="bg-BG" dirty="0" smtClean="0">
                <a:cs typeface="Arial" charset="0"/>
              </a:rPr>
              <a:t>Първо поколение </a:t>
            </a:r>
            <a:r>
              <a:rPr lang="en-US" altLang="bg-BG" dirty="0" smtClean="0">
                <a:cs typeface="Arial" charset="0"/>
              </a:rPr>
              <a:t>– </a:t>
            </a:r>
            <a:r>
              <a:rPr lang="bg-BG" altLang="bg-BG" dirty="0" smtClean="0">
                <a:cs typeface="Arial" charset="0"/>
              </a:rPr>
              <a:t>преди </a:t>
            </a:r>
            <a:r>
              <a:rPr lang="en-US" altLang="bg-BG" dirty="0" smtClean="0">
                <a:cs typeface="Arial" charset="0"/>
              </a:rPr>
              <a:t>1950</a:t>
            </a:r>
            <a:r>
              <a:rPr lang="bg-BG" altLang="bg-BG" dirty="0" smtClean="0">
                <a:cs typeface="Arial" charset="0"/>
              </a:rPr>
              <a:t>.</a:t>
            </a:r>
            <a:endParaRPr lang="en-US" altLang="bg-BG" dirty="0">
              <a:cs typeface="Arial" charset="0"/>
            </a:endParaRPr>
          </a:p>
          <a:p>
            <a:pPr lvl="1"/>
            <a:r>
              <a:rPr lang="bg-BG" altLang="bg-BG" dirty="0">
                <a:cs typeface="Arial" charset="0"/>
              </a:rPr>
              <a:t>е</a:t>
            </a:r>
            <a:r>
              <a:rPr lang="bg-BG" altLang="bg-BG" dirty="0" smtClean="0">
                <a:cs typeface="Arial" charset="0"/>
              </a:rPr>
              <a:t>лектронни лампи.</a:t>
            </a:r>
            <a:endParaRPr lang="en-US" altLang="bg-BG" dirty="0">
              <a:cs typeface="Arial" charset="0"/>
            </a:endParaRPr>
          </a:p>
          <a:p>
            <a:r>
              <a:rPr lang="bg-BG" altLang="bg-BG" dirty="0" smtClean="0"/>
              <a:t>Второ поколение  -</a:t>
            </a:r>
            <a:r>
              <a:rPr lang="en-US" altLang="bg-BG" dirty="0" smtClean="0"/>
              <a:t> </a:t>
            </a:r>
            <a:r>
              <a:rPr lang="bg-BG" altLang="bg-BG" dirty="0" smtClean="0"/>
              <a:t>късните </a:t>
            </a:r>
            <a:r>
              <a:rPr lang="en-US" altLang="bg-BG" dirty="0" smtClean="0"/>
              <a:t>50</a:t>
            </a:r>
            <a:r>
              <a:rPr lang="bg-BG" altLang="bg-BG" dirty="0" smtClean="0"/>
              <a:t> години.</a:t>
            </a:r>
            <a:endParaRPr lang="en-US" altLang="bg-BG" dirty="0" smtClean="0"/>
          </a:p>
          <a:p>
            <a:pPr lvl="1"/>
            <a:r>
              <a:rPr lang="bg-BG" altLang="bg-BG" dirty="0"/>
              <a:t>т</a:t>
            </a:r>
            <a:r>
              <a:rPr lang="bg-BG" altLang="bg-BG" dirty="0" smtClean="0"/>
              <a:t>ранзисторите заменят елекронните лампи;</a:t>
            </a:r>
          </a:p>
          <a:p>
            <a:pPr lvl="1"/>
            <a:r>
              <a:rPr lang="en-US" altLang="bg-BG" dirty="0" smtClean="0"/>
              <a:t>200,000 </a:t>
            </a:r>
            <a:r>
              <a:rPr lang="bg-BG" altLang="bg-BG" dirty="0" smtClean="0"/>
              <a:t>до</a:t>
            </a:r>
            <a:r>
              <a:rPr lang="en-US" altLang="bg-BG" dirty="0" smtClean="0"/>
              <a:t> 250,000 </a:t>
            </a:r>
            <a:r>
              <a:rPr lang="bg-BG" altLang="bg-BG" dirty="0" smtClean="0"/>
              <a:t>операции за секунда.</a:t>
            </a:r>
            <a:endParaRPr lang="en-US" altLang="bg-BG" dirty="0" smtClean="0"/>
          </a:p>
          <a:p>
            <a:r>
              <a:rPr lang="bg-BG" altLang="bg-BG" dirty="0" smtClean="0"/>
              <a:t>Трето поколение – средата на </a:t>
            </a:r>
            <a:r>
              <a:rPr lang="en-US" altLang="bg-BG" dirty="0" smtClean="0"/>
              <a:t>60</a:t>
            </a:r>
            <a:r>
              <a:rPr lang="bg-BG" altLang="bg-BG" dirty="0" smtClean="0"/>
              <a:t> години.</a:t>
            </a:r>
            <a:r>
              <a:rPr lang="en-US" altLang="bg-BG" dirty="0" smtClean="0"/>
              <a:t> </a:t>
            </a:r>
          </a:p>
          <a:p>
            <a:pPr lvl="1"/>
            <a:r>
              <a:rPr lang="bg-BG" altLang="bg-BG" dirty="0"/>
              <a:t>и</a:t>
            </a:r>
            <a:r>
              <a:rPr lang="bg-BG" altLang="bg-BG" dirty="0" smtClean="0"/>
              <a:t>нтегрални схеми и миниатюризация.</a:t>
            </a:r>
            <a:endParaRPr lang="en-US" altLang="bg-BG" dirty="0" smtClean="0"/>
          </a:p>
          <a:p>
            <a:r>
              <a:rPr lang="bg-BG" altLang="bg-BG" dirty="0" smtClean="0"/>
              <a:t>Четвърто поколение -</a:t>
            </a:r>
            <a:r>
              <a:rPr lang="en-US" altLang="bg-BG" dirty="0" smtClean="0"/>
              <a:t>1971</a:t>
            </a:r>
            <a:r>
              <a:rPr lang="bg-BG" altLang="bg-BG" dirty="0" smtClean="0"/>
              <a:t>.</a:t>
            </a:r>
            <a:endParaRPr lang="en-US" altLang="bg-BG" dirty="0" smtClean="0"/>
          </a:p>
          <a:p>
            <a:pPr lvl="1"/>
            <a:r>
              <a:rPr lang="bg-BG" altLang="bg-BG" dirty="0"/>
              <a:t>в</a:t>
            </a:r>
            <a:r>
              <a:rPr lang="bg-BG" altLang="bg-BG" dirty="0" smtClean="0"/>
              <a:t>се по-голяма миниатюризация;</a:t>
            </a:r>
            <a:endParaRPr lang="en-US" altLang="bg-BG" dirty="0"/>
          </a:p>
          <a:p>
            <a:pPr lvl="1"/>
            <a:r>
              <a:rPr lang="bg-BG" altLang="bg-BG" dirty="0"/>
              <a:t>м</a:t>
            </a:r>
            <a:r>
              <a:rPr lang="bg-BG" altLang="bg-BG" dirty="0" smtClean="0"/>
              <a:t>ултипрограмиране и виртуална памет.</a:t>
            </a:r>
          </a:p>
          <a:p>
            <a:r>
              <a:rPr lang="bg-BG" altLang="bg-BG" dirty="0" smtClean="0"/>
              <a:t>Пето поколение – </a:t>
            </a:r>
            <a:r>
              <a:rPr lang="en-US" altLang="bg-BG" dirty="0" smtClean="0"/>
              <a:t>1980</a:t>
            </a:r>
            <a:r>
              <a:rPr lang="bg-BG" altLang="bg-BG" dirty="0" smtClean="0"/>
              <a:t>.</a:t>
            </a:r>
            <a:endParaRPr lang="en-US" altLang="bg-BG" dirty="0" smtClean="0"/>
          </a:p>
          <a:p>
            <a:pPr lvl="1"/>
            <a:r>
              <a:rPr lang="bg-BG" altLang="bg-BG" dirty="0"/>
              <a:t>м</a:t>
            </a:r>
            <a:r>
              <a:rPr lang="bg-BG" altLang="bg-BG" dirty="0" smtClean="0"/>
              <a:t>илиони операции в секунда.</a:t>
            </a:r>
            <a:endParaRPr lang="en-US" altLang="bg-BG" dirty="0" smtClean="0"/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E07D58-670E-4645-91D1-E10D17F712E5}" type="slidenum">
              <a:rPr lang="en-US" altLang="bg-BG" smtClean="0">
                <a:solidFill>
                  <a:schemeClr val="bg1"/>
                </a:solidFill>
              </a:rPr>
              <a:pPr/>
              <a:t>16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47055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микрокомпютри</a:t>
            </a:r>
            <a:endParaRPr lang="en-US" altLang="bg-BG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08720"/>
            <a:ext cx="7467600" cy="4104456"/>
          </a:xfrm>
        </p:spPr>
        <p:txBody>
          <a:bodyPr>
            <a:normAutofit lnSpcReduction="10000"/>
          </a:bodyPr>
          <a:lstStyle/>
          <a:p>
            <a:r>
              <a:rPr lang="en-US" altLang="bg-BG" dirty="0" smtClean="0">
                <a:latin typeface="+mj-lt"/>
              </a:rPr>
              <a:t>1975</a:t>
            </a:r>
          </a:p>
          <a:p>
            <a:pPr lvl="1"/>
            <a:r>
              <a:rPr lang="en-US" altLang="bg-BG" sz="2000" dirty="0">
                <a:latin typeface="+mj-lt"/>
                <a:cs typeface="Arial" charset="0"/>
              </a:rPr>
              <a:t>MITS </a:t>
            </a:r>
            <a:r>
              <a:rPr lang="bg-BG" altLang="bg-BG" sz="2000" dirty="0" smtClean="0">
                <a:latin typeface="+mj-lt"/>
                <a:cs typeface="Arial" charset="0"/>
              </a:rPr>
              <a:t>анонсира</a:t>
            </a:r>
            <a:r>
              <a:rPr lang="en-US" altLang="bg-BG" sz="2000" dirty="0" smtClean="0">
                <a:latin typeface="+mj-lt"/>
                <a:cs typeface="Arial" charset="0"/>
              </a:rPr>
              <a:t> </a:t>
            </a:r>
            <a:r>
              <a:rPr lang="en-US" altLang="bg-BG" dirty="0">
                <a:latin typeface="+mj-lt"/>
                <a:cs typeface="Arial" charset="0"/>
              </a:rPr>
              <a:t>ALTAIR </a:t>
            </a:r>
            <a:r>
              <a:rPr lang="en-US" altLang="bg-BG" dirty="0" smtClean="0">
                <a:latin typeface="+mj-lt"/>
                <a:cs typeface="Arial" charset="0"/>
              </a:rPr>
              <a:t>8800</a:t>
            </a:r>
            <a:r>
              <a:rPr lang="bg-BG" altLang="bg-BG" dirty="0" smtClean="0">
                <a:latin typeface="+mj-lt"/>
                <a:cs typeface="Arial" charset="0"/>
              </a:rPr>
              <a:t>.</a:t>
            </a:r>
          </a:p>
          <a:p>
            <a:r>
              <a:rPr lang="en-US" altLang="bg-BG" dirty="0" smtClean="0">
                <a:latin typeface="+mj-lt"/>
              </a:rPr>
              <a:t>1977</a:t>
            </a:r>
          </a:p>
          <a:p>
            <a:pPr lvl="1"/>
            <a:r>
              <a:rPr lang="en-US" altLang="bg-BG" dirty="0" smtClean="0">
                <a:latin typeface="+mj-lt"/>
              </a:rPr>
              <a:t>Commodore </a:t>
            </a:r>
            <a:r>
              <a:rPr lang="bg-BG" altLang="bg-BG" dirty="0" smtClean="0">
                <a:latin typeface="+mj-lt"/>
              </a:rPr>
              <a:t>и</a:t>
            </a:r>
            <a:r>
              <a:rPr lang="en-US" altLang="bg-BG" dirty="0" smtClean="0">
                <a:latin typeface="+mj-lt"/>
              </a:rPr>
              <a:t> Radio Shack </a:t>
            </a:r>
            <a:r>
              <a:rPr lang="bg-BG" altLang="bg-BG" dirty="0" smtClean="0">
                <a:latin typeface="+mj-lt"/>
              </a:rPr>
              <a:t>започват да произвеждат персонални компютри.</a:t>
            </a:r>
            <a:endParaRPr lang="en-US" altLang="bg-BG" dirty="0" smtClean="0">
              <a:latin typeface="+mj-lt"/>
            </a:endParaRPr>
          </a:p>
          <a:p>
            <a:r>
              <a:rPr lang="en-US" altLang="bg-BG" dirty="0" smtClean="0">
                <a:latin typeface="+mj-lt"/>
              </a:rPr>
              <a:t>1979</a:t>
            </a:r>
          </a:p>
          <a:p>
            <a:pPr lvl="1"/>
            <a:r>
              <a:rPr lang="bg-BG" altLang="bg-BG" dirty="0">
                <a:latin typeface="+mj-lt"/>
              </a:rPr>
              <a:t>н</a:t>
            </a:r>
            <a:r>
              <a:rPr lang="bg-BG" altLang="bg-BG" dirty="0" smtClean="0">
                <a:latin typeface="+mj-lt"/>
              </a:rPr>
              <a:t>а пазара се появат компютрите </a:t>
            </a:r>
            <a:r>
              <a:rPr lang="en-US" altLang="bg-BG" dirty="0" smtClean="0">
                <a:latin typeface="+mj-lt"/>
              </a:rPr>
              <a:t>Apple </a:t>
            </a:r>
            <a:r>
              <a:rPr lang="bg-BG" altLang="bg-BG" dirty="0" smtClean="0">
                <a:latin typeface="+mj-lt"/>
              </a:rPr>
              <a:t>– най-бързо продаваните персонални компютри.</a:t>
            </a:r>
            <a:endParaRPr lang="en-US" altLang="bg-BG" dirty="0" smtClean="0">
              <a:latin typeface="+mj-lt"/>
            </a:endParaRPr>
          </a:p>
          <a:p>
            <a:r>
              <a:rPr lang="en-US" altLang="bg-BG" dirty="0" smtClean="0">
                <a:latin typeface="+mj-lt"/>
              </a:rPr>
              <a:t>1982</a:t>
            </a:r>
          </a:p>
          <a:p>
            <a:pPr lvl="1"/>
            <a:r>
              <a:rPr lang="en-US" altLang="bg-BG" dirty="0" smtClean="0">
                <a:latin typeface="+mj-lt"/>
              </a:rPr>
              <a:t>IBM </a:t>
            </a:r>
            <a:r>
              <a:rPr lang="bg-BG" altLang="bg-BG" dirty="0" smtClean="0">
                <a:latin typeface="+mj-lt"/>
              </a:rPr>
              <a:t>предлага компютър, който променя целия пазар </a:t>
            </a:r>
            <a:r>
              <a:rPr lang="en-US" altLang="bg-BG" dirty="0" smtClean="0">
                <a:latin typeface="+mj-lt"/>
              </a:rPr>
              <a:t>(IBM PC</a:t>
            </a:r>
            <a:r>
              <a:rPr lang="bg-BG" altLang="bg-BG" dirty="0" smtClean="0">
                <a:latin typeface="+mj-lt"/>
              </a:rPr>
              <a:t>).</a:t>
            </a:r>
            <a:endParaRPr lang="en-US" altLang="bg-BG" dirty="0" smtClean="0">
              <a:latin typeface="+mj-lt"/>
            </a:endParaRPr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073678-97E7-4FF8-B7E0-A95DF33510FB}" type="slidenum">
              <a:rPr lang="en-US" altLang="bg-BG" smtClean="0">
                <a:solidFill>
                  <a:schemeClr val="bg1"/>
                </a:solidFill>
              </a:rPr>
              <a:pPr/>
              <a:t>17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89551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Типове компютърни системи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18</a:t>
            </a:fld>
            <a:endParaRPr lang="bg-BG" altLang="bg-BG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848872" cy="547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84341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4002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Микрокомпютърни системи</a:t>
            </a:r>
            <a:endParaRPr lang="en-US" altLang="bg-BG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6779096" cy="5709248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bg-BG" altLang="bg-BG" u="sng" dirty="0" smtClean="0"/>
              <a:t>персонални компютри</a:t>
            </a:r>
            <a:r>
              <a:rPr lang="bg-BG" altLang="bg-BG" dirty="0" smtClean="0"/>
              <a:t>;</a:t>
            </a:r>
            <a:r>
              <a:rPr lang="en-US" altLang="bg-BG" dirty="0" smtClean="0"/>
              <a:t> </a:t>
            </a:r>
            <a:r>
              <a:rPr lang="bg-BG" altLang="bg-BG" dirty="0" smtClean="0"/>
              <a:t>варианти: </a:t>
            </a:r>
            <a:r>
              <a:rPr lang="en-US" altLang="bg-BG" dirty="0" smtClean="0"/>
              <a:t>hand-held, notebook, laptop, tablet, portable, desktop</a:t>
            </a:r>
            <a:r>
              <a:rPr lang="bg-BG" altLang="bg-BG" dirty="0" smtClean="0"/>
              <a:t>..................;</a:t>
            </a:r>
            <a:r>
              <a:rPr lang="en-US" altLang="bg-BG" dirty="0" smtClean="0"/>
              <a:t> </a:t>
            </a:r>
            <a:r>
              <a:rPr lang="bg-BG" altLang="bg-BG" dirty="0" smtClean="0"/>
              <a:t>относително евтини;</a:t>
            </a:r>
            <a:r>
              <a:rPr lang="en-US" altLang="bg-BG" dirty="0" smtClean="0"/>
              <a:t> </a:t>
            </a:r>
            <a:r>
              <a:rPr lang="bg-BG" altLang="bg-BG" dirty="0" smtClean="0"/>
              <a:t>употреба:</a:t>
            </a:r>
          </a:p>
          <a:p>
            <a:pPr lvl="1"/>
            <a:r>
              <a:rPr lang="bg-BG" altLang="bg-BG" dirty="0" smtClean="0"/>
              <a:t>работни станции (</a:t>
            </a:r>
            <a:r>
              <a:rPr lang="en-US" altLang="bg-BG" dirty="0" smtClean="0"/>
              <a:t>workstations</a:t>
            </a:r>
            <a:r>
              <a:rPr lang="bg-BG" altLang="bg-BG" dirty="0" smtClean="0"/>
              <a:t>) – за</a:t>
            </a:r>
          </a:p>
          <a:p>
            <a:pPr marL="365760" lvl="1" indent="0">
              <a:buNone/>
            </a:pPr>
            <a:r>
              <a:rPr lang="bg-BG" altLang="bg-BG" dirty="0" smtClean="0"/>
              <a:t> </a:t>
            </a:r>
            <a:r>
              <a:rPr lang="en-US" altLang="bg-BG" dirty="0" smtClean="0"/>
              <a:t>CAD</a:t>
            </a:r>
            <a:r>
              <a:rPr lang="bg-BG" altLang="bg-BG" dirty="0" smtClean="0"/>
              <a:t> или графични приложения, математически пресмятания;</a:t>
            </a:r>
            <a:endParaRPr lang="en-US" altLang="bg-BG" dirty="0" smtClean="0"/>
          </a:p>
          <a:p>
            <a:pPr lvl="1"/>
            <a:r>
              <a:rPr lang="bg-BG" altLang="bg-BG" dirty="0" smtClean="0"/>
              <a:t>Мрежови сървъри (</a:t>
            </a:r>
            <a:r>
              <a:rPr lang="en-US" altLang="bg-BG" dirty="0" smtClean="0"/>
              <a:t>network servers</a:t>
            </a:r>
            <a:r>
              <a:rPr lang="bg-BG" altLang="bg-BG" dirty="0" smtClean="0"/>
              <a:t>) – за поддържане на телекомуникациите, малки мрежи, Интернет или Интранет уеб сайтове, споделяне на ресурси. </a:t>
            </a:r>
          </a:p>
          <a:p>
            <a:r>
              <a:rPr lang="bg-BG" altLang="bg-BG" u="sng" dirty="0" smtClean="0"/>
              <a:t>устройства за получаване на информация </a:t>
            </a:r>
            <a:r>
              <a:rPr lang="bg-BG" altLang="bg-BG" dirty="0" smtClean="0"/>
              <a:t>- </a:t>
            </a:r>
            <a:r>
              <a:rPr lang="bg-BG" altLang="bg-BG" dirty="0" err="1" smtClean="0"/>
              <a:t>микрокомпютърни</a:t>
            </a:r>
            <a:r>
              <a:rPr lang="bg-BG" altLang="bg-BG" dirty="0" smtClean="0"/>
              <a:t> устройства от типа </a:t>
            </a:r>
            <a:r>
              <a:rPr lang="en-US" altLang="bg-BG" dirty="0" smtClean="0"/>
              <a:t>hand-held</a:t>
            </a:r>
            <a:r>
              <a:rPr lang="bg-BG" altLang="bg-BG" dirty="0" smtClean="0"/>
              <a:t> - </a:t>
            </a:r>
            <a:r>
              <a:rPr lang="en-US" altLang="bg-BG" dirty="0" smtClean="0"/>
              <a:t>blackberry</a:t>
            </a:r>
            <a:r>
              <a:rPr lang="bg-BG" altLang="bg-BG" dirty="0" smtClean="0"/>
              <a:t>;</a:t>
            </a:r>
            <a:r>
              <a:rPr lang="en-US" altLang="bg-BG" dirty="0" smtClean="0">
                <a:latin typeface="Arial" charset="0"/>
                <a:cs typeface="Arial" charset="0"/>
              </a:rPr>
              <a:t> </a:t>
            </a:r>
            <a:r>
              <a:rPr lang="bg-BG" altLang="bg-BG" dirty="0" smtClean="0">
                <a:latin typeface="+mj-lt"/>
                <a:cs typeface="Arial" charset="0"/>
              </a:rPr>
              <a:t>заменени от смартфони – </a:t>
            </a:r>
            <a:r>
              <a:rPr lang="en-US" altLang="bg-BG" dirty="0" smtClean="0">
                <a:latin typeface="+mj-lt"/>
                <a:cs typeface="Arial" charset="0"/>
              </a:rPr>
              <a:t>iPhone8</a:t>
            </a:r>
          </a:p>
          <a:p>
            <a:pPr marL="0" indent="0">
              <a:buNone/>
            </a:pPr>
            <a:r>
              <a:rPr lang="ru-RU" altLang="bg-BG" sz="2000" dirty="0" smtClean="0">
                <a:hlinkClick r:id="rId2"/>
              </a:rPr>
              <a:t>iPhone 8 – Технически характе­ристики – </a:t>
            </a:r>
            <a:r>
              <a:rPr lang="ru-RU" altLang="bg-BG" sz="2000" dirty="0" err="1" smtClean="0">
                <a:hlinkClick r:id="rId2"/>
              </a:rPr>
              <a:t>Apple</a:t>
            </a:r>
            <a:r>
              <a:rPr lang="ru-RU" altLang="bg-BG" sz="2000" dirty="0" smtClean="0">
                <a:hlinkClick r:id="rId2"/>
              </a:rPr>
              <a:t> (BG)</a:t>
            </a:r>
            <a:endParaRPr lang="bg-BG" altLang="bg-BG" sz="2000" dirty="0" smtClean="0"/>
          </a:p>
          <a:p>
            <a:endParaRPr lang="bg-BG" altLang="bg-BG" dirty="0" smtClean="0"/>
          </a:p>
          <a:p>
            <a:pPr lvl="1"/>
            <a:endParaRPr lang="en-US" altLang="bg-BG" dirty="0" smtClean="0"/>
          </a:p>
          <a:p>
            <a:endParaRPr lang="en-US" altLang="bg-BG" dirty="0" smtClean="0"/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FA735B-C435-44CE-948D-23536B9B9AC0}" type="slidenum">
              <a:rPr lang="en-US" altLang="bg-BG" smtClean="0">
                <a:solidFill>
                  <a:schemeClr val="bg1"/>
                </a:solidFill>
              </a:rPr>
              <a:pPr/>
              <a:t>19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700808"/>
            <a:ext cx="2439433" cy="205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928" y="4429040"/>
            <a:ext cx="1464400" cy="119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47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 smtClean="0">
                <a:solidFill>
                  <a:schemeClr val="accent1">
                    <a:lumMod val="75000"/>
                  </a:schemeClr>
                </a:solidFill>
              </a:rPr>
              <a:t>Съдържание</a:t>
            </a:r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bg-BG" alt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52736"/>
            <a:ext cx="7467600" cy="5040560"/>
          </a:xfrm>
        </p:spPr>
        <p:txBody>
          <a:bodyPr>
            <a:normAutofit/>
          </a:bodyPr>
          <a:lstStyle/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bg-BG" altLang="bg-BG" sz="2800" dirty="0" smtClean="0"/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bg-BG" altLang="bg-BG" sz="2800" dirty="0" smtClean="0"/>
              <a:t>ИТ инфрастуктура.</a:t>
            </a:r>
            <a:endParaRPr lang="bg-BG" altLang="bg-BG" sz="2800" dirty="0"/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bg-BG" altLang="bg-BG" sz="2800" dirty="0" smtClean="0"/>
              <a:t>Хардуерни ресурси.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bg-BG" altLang="bg-BG" sz="2800" dirty="0" smtClean="0"/>
              <a:t>Софтуерни ресурси.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bg-BG" altLang="bg-BG" sz="2800" dirty="0" smtClean="0"/>
              <a:t>Управление</a:t>
            </a:r>
            <a:r>
              <a:rPr lang="en-US" altLang="bg-BG" sz="2800" dirty="0"/>
              <a:t>.</a:t>
            </a:r>
            <a:endParaRPr lang="bg-BG" altLang="bg-BG" sz="2800" dirty="0" smtClean="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72B11F-46C8-40B1-80A5-B24ED91B9F7D}" type="slidenum">
              <a:rPr lang="bg-BG" altLang="bg-BG" smtClean="0"/>
              <a:pPr/>
              <a:t>2</a:t>
            </a:fld>
            <a:endParaRPr lang="bg-BG" alt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Мини системи</a:t>
            </a:r>
            <a:r>
              <a:rPr lang="en-US" altLang="bg-BG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7467600" cy="4032448"/>
          </a:xfrm>
        </p:spPr>
        <p:txBody>
          <a:bodyPr>
            <a:normAutofit/>
          </a:bodyPr>
          <a:lstStyle/>
          <a:p>
            <a:r>
              <a:rPr lang="bg-BG" altLang="bg-BG" dirty="0" smtClean="0"/>
              <a:t>Мрежови сървъри за управление на бизнес приложения – бизнес сървър;</a:t>
            </a:r>
          </a:p>
          <a:p>
            <a:r>
              <a:rPr lang="en-US" altLang="bg-BG" dirty="0"/>
              <a:t>Front-end </a:t>
            </a:r>
            <a:r>
              <a:rPr lang="bg-BG" altLang="bg-BG" dirty="0"/>
              <a:t>сървъри за осигуряването на връзката на </a:t>
            </a:r>
            <a:r>
              <a:rPr lang="en-US" altLang="bg-BG" dirty="0" smtClean="0"/>
              <a:t>mainframe </a:t>
            </a:r>
            <a:r>
              <a:rPr lang="bg-BG" altLang="bg-BG" dirty="0" smtClean="0"/>
              <a:t>с мрежи;</a:t>
            </a:r>
          </a:p>
          <a:p>
            <a:r>
              <a:rPr lang="bg-BG" altLang="bg-BG" dirty="0" smtClean="0"/>
              <a:t>Уеб сървъри, многопотребителски системи, мини машини..........</a:t>
            </a:r>
            <a:endParaRPr lang="en-US" altLang="bg-BG" dirty="0"/>
          </a:p>
          <a:p>
            <a:r>
              <a:rPr lang="bg-BG" altLang="bg-BG" dirty="0" smtClean="0"/>
              <a:t>По-евтини като цена, по-лесни за поддържане, с по-малки(?) изчислителни възможности от големите изчислителни машини (</a:t>
            </a:r>
            <a:r>
              <a:rPr lang="en-US" altLang="bg-BG" dirty="0" smtClean="0"/>
              <a:t>mainframes</a:t>
            </a:r>
            <a:r>
              <a:rPr lang="bg-BG" altLang="bg-BG" dirty="0" smtClean="0"/>
              <a:t>).</a:t>
            </a:r>
            <a:endParaRPr lang="en-US" altLang="bg-BG" dirty="0" smtClean="0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44D2CE-F9EC-44CB-9E5F-71C9F103DF1C}" type="slidenum">
              <a:rPr lang="en-US" altLang="bg-BG" smtClean="0">
                <a:solidFill>
                  <a:schemeClr val="bg1"/>
                </a:solidFill>
              </a:rPr>
              <a:pPr/>
              <a:t>20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51633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Голяма универсална машина (</a:t>
            </a:r>
            <a:r>
              <a:rPr lang="en-US" altLang="bg-BG" sz="3200" dirty="0" smtClean="0">
                <a:solidFill>
                  <a:schemeClr val="accent1">
                    <a:lumMod val="75000"/>
                  </a:schemeClr>
                </a:solidFill>
              </a:rPr>
              <a:t>mainframe</a:t>
            </a:r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altLang="bg-BG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7467600" cy="5472608"/>
          </a:xfrm>
        </p:spPr>
        <p:txBody>
          <a:bodyPr>
            <a:noAutofit/>
          </a:bodyPr>
          <a:lstStyle/>
          <a:p>
            <a:r>
              <a:rPr lang="bg-BG" altLang="bg-BG" dirty="0" smtClean="0"/>
              <a:t>Високопроизводителен компютър със значителен обем памет.</a:t>
            </a:r>
          </a:p>
          <a:p>
            <a:r>
              <a:rPr lang="bg-BG" dirty="0" smtClean="0"/>
              <a:t>Използва се за: </a:t>
            </a:r>
          </a:p>
          <a:p>
            <a:pPr lvl="1"/>
            <a:r>
              <a:rPr lang="bg-BG" sz="2400" dirty="0" smtClean="0"/>
              <a:t>централизирано </a:t>
            </a:r>
            <a:r>
              <a:rPr lang="bg-BG" sz="2400" dirty="0"/>
              <a:t>организиране и </a:t>
            </a:r>
            <a:r>
              <a:rPr lang="bg-BG" sz="2400" dirty="0" smtClean="0"/>
              <a:t>съхранение </a:t>
            </a:r>
            <a:r>
              <a:rPr lang="bg-BG" sz="2400" dirty="0"/>
              <a:t>на данни с голям </a:t>
            </a:r>
            <a:r>
              <a:rPr lang="bg-BG" sz="2400" dirty="0" smtClean="0"/>
              <a:t>обем;</a:t>
            </a:r>
          </a:p>
          <a:p>
            <a:pPr lvl="1"/>
            <a:r>
              <a:rPr lang="bg-BG" sz="2400" dirty="0" smtClean="0"/>
              <a:t>изпълнение </a:t>
            </a:r>
            <a:r>
              <a:rPr lang="bg-BG" sz="2400" dirty="0"/>
              <a:t>на интензивни </a:t>
            </a:r>
            <a:r>
              <a:rPr lang="bg-BG" sz="2400" dirty="0" smtClean="0"/>
              <a:t>изчисления;</a:t>
            </a:r>
          </a:p>
          <a:p>
            <a:pPr lvl="1"/>
            <a:r>
              <a:rPr lang="bg-BG" sz="2400" dirty="0"/>
              <a:t>с</a:t>
            </a:r>
            <a:r>
              <a:rPr lang="bg-BG" sz="2400" dirty="0" smtClean="0"/>
              <a:t>уперсървър за обслужване на големи „клиент-сървър“ мрежи и интернет сайтове с голям обем;</a:t>
            </a:r>
          </a:p>
          <a:p>
            <a:pPr lvl="1"/>
            <a:r>
              <a:rPr lang="en-US" altLang="bg-BG" sz="2400" dirty="0" smtClean="0"/>
              <a:t>data </a:t>
            </a:r>
            <a:r>
              <a:rPr lang="en-US" altLang="bg-BG" sz="2400" dirty="0"/>
              <a:t>mining </a:t>
            </a:r>
            <a:r>
              <a:rPr lang="bg-BG" altLang="bg-BG" sz="2400" dirty="0"/>
              <a:t>и</a:t>
            </a:r>
            <a:r>
              <a:rPr lang="en-US" altLang="bg-BG" sz="2400" dirty="0" smtClean="0"/>
              <a:t> warehousing</a:t>
            </a:r>
            <a:r>
              <a:rPr lang="bg-BG" altLang="bg-BG" sz="2400" dirty="0" smtClean="0"/>
              <a:t>;</a:t>
            </a:r>
            <a:endParaRPr lang="en-US" altLang="bg-BG" sz="2400" dirty="0"/>
          </a:p>
          <a:p>
            <a:pPr lvl="1"/>
            <a:r>
              <a:rPr lang="en-US" altLang="bg-BG" sz="2400" dirty="0" smtClean="0"/>
              <a:t>e</a:t>
            </a:r>
            <a:r>
              <a:rPr lang="bg-BG" altLang="bg-BG" sz="2400" dirty="0" smtClean="0"/>
              <a:t>-</a:t>
            </a:r>
            <a:r>
              <a:rPr lang="en-US" altLang="bg-BG" sz="2400" dirty="0" smtClean="0"/>
              <a:t>commerce</a:t>
            </a:r>
            <a:r>
              <a:rPr lang="bg-BG" altLang="bg-BG" sz="2400" dirty="0"/>
              <a:t>;</a:t>
            </a:r>
            <a:endParaRPr lang="bg-BG" altLang="bg-BG" sz="2400" dirty="0" smtClean="0"/>
          </a:p>
          <a:p>
            <a:pPr lvl="1"/>
            <a:r>
              <a:rPr lang="bg-BG" altLang="bg-BG" sz="2400" dirty="0" smtClean="0"/>
              <a:t>доминиращо положение на пазара –</a:t>
            </a:r>
            <a:r>
              <a:rPr lang="en-US" altLang="bg-BG" sz="2400" dirty="0" smtClean="0"/>
              <a:t> IBM</a:t>
            </a:r>
            <a:r>
              <a:rPr lang="bg-BG" altLang="bg-BG" sz="2400" dirty="0" smtClean="0"/>
              <a:t>.</a:t>
            </a:r>
            <a:endParaRPr lang="en-US" altLang="bg-BG" sz="2400" dirty="0" smtClean="0"/>
          </a:p>
          <a:p>
            <a:r>
              <a:rPr lang="bg-BG" altLang="bg-BG" dirty="0" smtClean="0"/>
              <a:t>очаквано използване – за облачни изчисления</a:t>
            </a:r>
            <a:endParaRPr lang="en-US" altLang="bg-BG" dirty="0" smtClean="0"/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5EF29B-5C4E-44B7-8CAD-F3393ABA9E8E}" type="slidenum">
              <a:rPr lang="en-US" altLang="bg-BG" smtClean="0">
                <a:solidFill>
                  <a:schemeClr val="bg1"/>
                </a:solidFill>
              </a:rPr>
              <a:pPr/>
              <a:t>21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43309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9026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Суперкомпютри</a:t>
            </a:r>
            <a:endParaRPr lang="en-US" altLang="bg-BG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9952"/>
            <a:ext cx="7643192" cy="6223424"/>
          </a:xfrm>
        </p:spPr>
        <p:txBody>
          <a:bodyPr>
            <a:normAutofit/>
          </a:bodyPr>
          <a:lstStyle/>
          <a:p>
            <a:r>
              <a:rPr lang="bg-BG" sz="1600" dirty="0"/>
              <a:t>К</a:t>
            </a:r>
            <a:r>
              <a:rPr lang="bg-BG" sz="1600" dirty="0" smtClean="0"/>
              <a:t>омпютър с много високи </a:t>
            </a:r>
            <a:r>
              <a:rPr lang="bg-BG" sz="1600" dirty="0"/>
              <a:t>показатели на капацитет </a:t>
            </a:r>
            <a:r>
              <a:rPr lang="bg-BG" sz="1600" dirty="0" smtClean="0"/>
              <a:t>за </a:t>
            </a:r>
            <a:r>
              <a:rPr lang="bg-BG" sz="1600" dirty="0"/>
              <a:t>обработка на данни и </a:t>
            </a:r>
            <a:r>
              <a:rPr lang="bg-BG" sz="1600" dirty="0" smtClean="0"/>
              <a:t>скорост </a:t>
            </a:r>
            <a:r>
              <a:rPr lang="bg-BG" sz="1600" dirty="0"/>
              <a:t>на изчисленията</a:t>
            </a:r>
            <a:r>
              <a:rPr lang="bg-BG" sz="1600" dirty="0" smtClean="0"/>
              <a:t>.</a:t>
            </a:r>
          </a:p>
          <a:p>
            <a:r>
              <a:rPr lang="bg-BG" altLang="bg-BG" sz="1600" dirty="0" smtClean="0"/>
              <a:t>Използва паралелна обработка – 10</a:t>
            </a:r>
            <a:r>
              <a:rPr lang="en-US" altLang="bg-BG" sz="1600" dirty="0" smtClean="0"/>
              <a:t>^</a:t>
            </a:r>
            <a:r>
              <a:rPr lang="bg-BG" altLang="bg-BG" sz="1600" dirty="0" smtClean="0"/>
              <a:t>12 – 10</a:t>
            </a:r>
            <a:r>
              <a:rPr lang="en-US" altLang="bg-BG" sz="1600" dirty="0" smtClean="0"/>
              <a:t>^</a:t>
            </a:r>
            <a:r>
              <a:rPr lang="bg-BG" altLang="bg-BG" sz="1600" dirty="0" smtClean="0"/>
              <a:t>15 операции в сек.</a:t>
            </a:r>
            <a:endParaRPr lang="en-US" altLang="bg-BG" sz="1600" dirty="0" smtClean="0"/>
          </a:p>
          <a:p>
            <a:r>
              <a:rPr lang="bg-BG" sz="1600" dirty="0" smtClean="0"/>
              <a:t>Употреба - за </a:t>
            </a:r>
            <a:r>
              <a:rPr lang="bg-BG" sz="1600" dirty="0"/>
              <a:t>решаване на задачи, които изискват огромни количества изчисления в </a:t>
            </a:r>
            <a:r>
              <a:rPr lang="bg-BG" sz="1600" dirty="0" smtClean="0"/>
              <a:t>секунда; напр. проблеми </a:t>
            </a:r>
            <a:r>
              <a:rPr lang="bg-BG" sz="1600" dirty="0"/>
              <a:t>от </a:t>
            </a:r>
            <a:r>
              <a:rPr lang="bg-BG" sz="1600" dirty="0">
                <a:hlinkClick r:id="rId2" tooltip="Квантова механика"/>
              </a:rPr>
              <a:t>квантовата механика</a:t>
            </a:r>
            <a:r>
              <a:rPr lang="bg-BG" sz="1600" dirty="0"/>
              <a:t>, </a:t>
            </a:r>
            <a:r>
              <a:rPr lang="bg-BG" sz="1600" dirty="0" smtClean="0"/>
              <a:t> </a:t>
            </a:r>
            <a:r>
              <a:rPr lang="bg-BG" sz="1600" dirty="0" smtClean="0">
                <a:hlinkClick r:id="rId3" tooltip="Метеорология"/>
              </a:rPr>
              <a:t>метеорологични </a:t>
            </a:r>
            <a:r>
              <a:rPr lang="bg-BG" sz="1600" dirty="0">
                <a:hlinkClick r:id="rId3" tooltip="Метеорология"/>
              </a:rPr>
              <a:t>прогнози</a:t>
            </a:r>
            <a:r>
              <a:rPr lang="bg-BG" sz="1600" dirty="0"/>
              <a:t> и изследвания на </a:t>
            </a:r>
            <a:r>
              <a:rPr lang="bg-BG" sz="1600" dirty="0">
                <a:hlinkClick r:id="rId4" tooltip="Климат"/>
              </a:rPr>
              <a:t>климата</a:t>
            </a:r>
            <a:r>
              <a:rPr lang="bg-BG" sz="1600" dirty="0"/>
              <a:t>, моделиране на структури и свойства на химични съединения, биологични макромолекули, </a:t>
            </a:r>
            <a:r>
              <a:rPr lang="bg-BG" sz="1600" dirty="0">
                <a:hlinkClick r:id="rId5" tooltip="Полимер"/>
              </a:rPr>
              <a:t>полимери</a:t>
            </a:r>
            <a:r>
              <a:rPr lang="bg-BG" sz="1600" dirty="0"/>
              <a:t> и </a:t>
            </a:r>
            <a:r>
              <a:rPr lang="bg-BG" sz="1600" dirty="0">
                <a:hlinkClick r:id="rId6" tooltip="Кристал"/>
              </a:rPr>
              <a:t>кристали</a:t>
            </a:r>
            <a:r>
              <a:rPr lang="bg-BG" sz="1600" dirty="0" smtClean="0"/>
              <a:t>,  </a:t>
            </a:r>
            <a:r>
              <a:rPr lang="bg-BG" sz="1600" dirty="0">
                <a:hlinkClick r:id="rId7" tooltip="Криптоанализ"/>
              </a:rPr>
              <a:t>криптоанализ</a:t>
            </a:r>
            <a:r>
              <a:rPr lang="bg-BG" sz="1600" dirty="0"/>
              <a:t>, физични </a:t>
            </a:r>
            <a:r>
              <a:rPr lang="bg-BG" sz="1600" dirty="0" smtClean="0"/>
              <a:t>симулации, в кино индустрията – за </a:t>
            </a:r>
            <a:r>
              <a:rPr lang="bg-BG" sz="1600" u="sng" dirty="0" smtClean="0">
                <a:solidFill>
                  <a:schemeClr val="accent1">
                    <a:lumMod val="75000"/>
                  </a:schemeClr>
                </a:solidFill>
              </a:rPr>
              <a:t>анимации .</a:t>
            </a:r>
          </a:p>
          <a:p>
            <a:r>
              <a:rPr lang="bg-BG" sz="1600" dirty="0" smtClean="0"/>
              <a:t>Основни </a:t>
            </a:r>
            <a:r>
              <a:rPr lang="bg-BG" sz="1600" dirty="0"/>
              <a:t>потребители на суперкомпютри са големите световни университети, научноизследователски институти, военните ведомства</a:t>
            </a:r>
            <a:r>
              <a:rPr lang="bg-BG" sz="1600" dirty="0" smtClean="0"/>
              <a:t>.</a:t>
            </a:r>
          </a:p>
          <a:p>
            <a:r>
              <a:rPr lang="bg-BG" sz="1600" dirty="0"/>
              <a:t>България разполага със суперкомпютър </a:t>
            </a:r>
            <a:r>
              <a:rPr lang="bg-BG" sz="1600" dirty="0">
                <a:hlinkClick r:id="rId8" tooltip="Blue Gene"/>
              </a:rPr>
              <a:t>Blue Gene</a:t>
            </a:r>
            <a:r>
              <a:rPr lang="bg-BG" sz="1600" dirty="0"/>
              <a:t> от 2008 г., разположен в </a:t>
            </a:r>
            <a:r>
              <a:rPr lang="bg-BG" sz="1600" dirty="0">
                <a:hlinkClick r:id="rId9" tooltip="Национален център за суперкомпютърни приложения"/>
              </a:rPr>
              <a:t>Националния център за суперкомпютърни </a:t>
            </a:r>
            <a:r>
              <a:rPr lang="bg-BG" sz="1600" dirty="0" smtClean="0">
                <a:hlinkClick r:id="rId9" tooltip="Национален център за суперкомпютърни приложения"/>
              </a:rPr>
              <a:t>приложения</a:t>
            </a:r>
            <a:r>
              <a:rPr lang="bg-BG" sz="1600" dirty="0" smtClean="0"/>
              <a:t>.</a:t>
            </a:r>
            <a:endParaRPr lang="en-US" sz="1600" dirty="0" smtClean="0"/>
          </a:p>
          <a:p>
            <a:r>
              <a:rPr lang="bg-BG" sz="1600" dirty="0"/>
              <a:t>Характеристики</a:t>
            </a:r>
            <a:r>
              <a:rPr lang="bg-BG" sz="1600" dirty="0" smtClean="0"/>
              <a:t>:</a:t>
            </a:r>
          </a:p>
          <a:p>
            <a:r>
              <a:rPr lang="bg-BG" sz="1600" dirty="0" smtClean="0"/>
              <a:t>архитектура </a:t>
            </a:r>
            <a:r>
              <a:rPr lang="en-US" sz="1600" dirty="0"/>
              <a:t>Blue Gene</a:t>
            </a:r>
          </a:p>
          <a:p>
            <a:pPr lvl="1"/>
            <a:r>
              <a:rPr lang="en-US" sz="1600" dirty="0"/>
              <a:t>2048 </a:t>
            </a:r>
            <a:r>
              <a:rPr lang="bg-BG" sz="1600" dirty="0"/>
              <a:t>броя </a:t>
            </a:r>
            <a:r>
              <a:rPr lang="en-US" sz="1600" dirty="0"/>
              <a:t>PowerPC 450 </a:t>
            </a:r>
            <a:r>
              <a:rPr lang="bg-BG" sz="1600" dirty="0"/>
              <a:t>процесора — 32-битови, 850 </a:t>
            </a:r>
            <a:r>
              <a:rPr lang="en-US" sz="1600" dirty="0"/>
              <a:t>MHz </a:t>
            </a:r>
            <a:r>
              <a:rPr lang="bg-BG" sz="1600" dirty="0"/>
              <a:t>с четири ядра</a:t>
            </a:r>
          </a:p>
          <a:p>
            <a:pPr lvl="1"/>
            <a:r>
              <a:rPr lang="bg-BG" sz="1600" dirty="0"/>
              <a:t>4 </a:t>
            </a:r>
            <a:r>
              <a:rPr lang="en-US" sz="1600" dirty="0"/>
              <a:t>TB </a:t>
            </a:r>
            <a:r>
              <a:rPr lang="bg-BG" sz="1600" dirty="0"/>
              <a:t>оперативна памет</a:t>
            </a:r>
          </a:p>
          <a:p>
            <a:pPr lvl="1"/>
            <a:r>
              <a:rPr lang="bg-BG" sz="1600" dirty="0"/>
              <a:t>16 входно-изходни възела</a:t>
            </a:r>
          </a:p>
          <a:p>
            <a:pPr lvl="1"/>
            <a:r>
              <a:rPr lang="bg-BG" sz="1600" dirty="0"/>
              <a:t>12 </a:t>
            </a:r>
            <a:r>
              <a:rPr lang="en-US" sz="1600" dirty="0"/>
              <a:t>TB </a:t>
            </a:r>
            <a:r>
              <a:rPr lang="bg-BG" sz="1600" dirty="0"/>
              <a:t>дисково пространство</a:t>
            </a:r>
          </a:p>
          <a:p>
            <a:pPr lvl="1"/>
            <a:r>
              <a:rPr lang="bg-BG" sz="1600" dirty="0"/>
              <a:t>максимална производителност по </a:t>
            </a:r>
            <a:r>
              <a:rPr lang="en-US" sz="1600" dirty="0"/>
              <a:t>LINPACK: </a:t>
            </a:r>
            <a:r>
              <a:rPr lang="en-US" sz="1600" dirty="0" err="1"/>
              <a:t>Rmax</a:t>
            </a:r>
            <a:r>
              <a:rPr lang="en-US" sz="1600" dirty="0"/>
              <a:t> = 23.42 </a:t>
            </a:r>
            <a:r>
              <a:rPr lang="en-US" sz="1600" dirty="0" err="1"/>
              <a:t>Tflop</a:t>
            </a:r>
            <a:endParaRPr lang="en-US" sz="1600" dirty="0"/>
          </a:p>
          <a:p>
            <a:endParaRPr lang="bg-BG" sz="900" dirty="0"/>
          </a:p>
          <a:p>
            <a:endParaRPr lang="bg-BG" altLang="bg-BG" dirty="0" smtClean="0"/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9164B5-3DDA-4656-A95F-B10E1E2BC9C9}" type="slidenum">
              <a:rPr lang="en-US" altLang="bg-BG" smtClean="0">
                <a:solidFill>
                  <a:schemeClr val="bg1"/>
                </a:solidFill>
              </a:rPr>
              <a:pPr/>
              <a:t>22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2040" y="5157192"/>
            <a:ext cx="273524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64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5354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Компютърна система</a:t>
            </a:r>
            <a:endParaRPr lang="en-US" altLang="bg-BG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7"/>
            <a:ext cx="8003232" cy="6029604"/>
          </a:xfrm>
        </p:spPr>
        <p:txBody>
          <a:bodyPr>
            <a:normAutofit/>
          </a:bodyPr>
          <a:lstStyle/>
          <a:p>
            <a:r>
              <a:rPr lang="bg-BG" sz="2100" dirty="0" smtClean="0"/>
              <a:t>Компютърът е система, която изпълнява основните системни функции: въвеждане, обработка, извеждане, съхраняване и управление като осигурява на потребителите средство за обработване на данните.</a:t>
            </a:r>
          </a:p>
          <a:p>
            <a:r>
              <a:rPr lang="bg-BG" altLang="bg-BG" sz="2100" dirty="0" smtClean="0"/>
              <a:t>Състои се от хардуерни устроства, свързани с осигуряването на всяка функция.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49706D-CB7E-4EB3-97D9-EEA05F596772}" type="slidenum">
              <a:rPr lang="en-US" altLang="bg-BG" smtClean="0">
                <a:solidFill>
                  <a:schemeClr val="bg1"/>
                </a:solidFill>
              </a:rPr>
              <a:pPr/>
              <a:t>23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6902152" cy="379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160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Периферия на компютърната система</a:t>
            </a:r>
            <a:endParaRPr lang="en-US" altLang="bg-BG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r>
              <a:rPr lang="bg-BG" altLang="bg-BG" dirty="0" smtClean="0"/>
              <a:t>Терминът „периферия“ обозначава устройствата за вход, изход и съхранение в компютърната система.</a:t>
            </a:r>
          </a:p>
          <a:p>
            <a:pPr lvl="1"/>
            <a:r>
              <a:rPr lang="bg-BG" altLang="bg-BG" dirty="0"/>
              <a:t>у</a:t>
            </a:r>
            <a:r>
              <a:rPr lang="bg-BG" altLang="bg-BG" dirty="0" smtClean="0"/>
              <a:t>стройствата се управляват от процесора, но не са част от него.</a:t>
            </a:r>
            <a:r>
              <a:rPr lang="en-US" altLang="bg-BG" dirty="0" smtClean="0"/>
              <a:t> </a:t>
            </a:r>
            <a:endParaRPr lang="bg-BG" altLang="bg-BG" dirty="0" smtClean="0"/>
          </a:p>
          <a:p>
            <a:r>
              <a:rPr lang="bg-BG" altLang="bg-BG" dirty="0" smtClean="0"/>
              <a:t>Необходима периферия:</a:t>
            </a:r>
          </a:p>
          <a:p>
            <a:pPr lvl="1"/>
            <a:r>
              <a:rPr lang="bg-BG" altLang="bg-BG" dirty="0"/>
              <a:t>м</a:t>
            </a:r>
            <a:r>
              <a:rPr lang="bg-BG" altLang="bg-BG" dirty="0" smtClean="0"/>
              <a:t>онитор;</a:t>
            </a:r>
          </a:p>
          <a:p>
            <a:pPr lvl="1"/>
            <a:r>
              <a:rPr lang="bg-BG" altLang="bg-BG" dirty="0" smtClean="0"/>
              <a:t>принтер;</a:t>
            </a:r>
          </a:p>
          <a:p>
            <a:pPr lvl="1"/>
            <a:r>
              <a:rPr lang="bg-BG" altLang="bg-BG" dirty="0"/>
              <a:t>с</a:t>
            </a:r>
            <a:r>
              <a:rPr lang="bg-BG" altLang="bg-BG" dirty="0" smtClean="0"/>
              <a:t>кенер;</a:t>
            </a:r>
          </a:p>
          <a:p>
            <a:pPr lvl="1"/>
            <a:r>
              <a:rPr lang="en-US" altLang="bg-BG" dirty="0" smtClean="0"/>
              <a:t>CD</a:t>
            </a:r>
            <a:r>
              <a:rPr lang="bg-BG" altLang="bg-BG" dirty="0" smtClean="0"/>
              <a:t> и </a:t>
            </a:r>
            <a:r>
              <a:rPr lang="en-US" altLang="bg-BG" dirty="0" smtClean="0"/>
              <a:t>DVD </a:t>
            </a:r>
            <a:r>
              <a:rPr lang="bg-BG" altLang="bg-BG" dirty="0" smtClean="0"/>
              <a:t>устройства;</a:t>
            </a:r>
          </a:p>
          <a:p>
            <a:pPr lvl="1"/>
            <a:r>
              <a:rPr lang="bg-BG" altLang="bg-BG" dirty="0"/>
              <a:t>с</a:t>
            </a:r>
            <a:r>
              <a:rPr lang="bg-BG" altLang="bg-BG" dirty="0" smtClean="0"/>
              <a:t>истема за </a:t>
            </a:r>
            <a:r>
              <a:rPr lang="en-US" altLang="bg-BG" dirty="0" smtClean="0"/>
              <a:t>backup</a:t>
            </a:r>
            <a:r>
              <a:rPr lang="bg-BG" altLang="bg-BG" dirty="0" smtClean="0"/>
              <a:t>.</a:t>
            </a:r>
          </a:p>
          <a:p>
            <a:endParaRPr lang="bg-BG" altLang="bg-BG" dirty="0" smtClean="0"/>
          </a:p>
          <a:p>
            <a:endParaRPr lang="bg-BG" altLang="bg-BG" dirty="0" smtClean="0"/>
          </a:p>
          <a:p>
            <a:endParaRPr lang="en-US" altLang="bg-BG" dirty="0" smtClean="0"/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48C86B-2EF3-4A6D-821E-DE3D3F2C4D74}" type="slidenum">
              <a:rPr lang="en-US" altLang="bg-BG" smtClean="0">
                <a:solidFill>
                  <a:schemeClr val="bg1"/>
                </a:solidFill>
              </a:rPr>
              <a:pPr/>
              <a:t>24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79101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Видове памет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25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236579" cy="473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401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08912" cy="1012974"/>
          </a:xfrm>
        </p:spPr>
        <p:txBody>
          <a:bodyPr>
            <a:noAutofit/>
          </a:bodyPr>
          <a:lstStyle/>
          <a:p>
            <a:pPr algn="ctr"/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Видове софтуер в зависимост от условията 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 разпространение и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използване</a:t>
            </a:r>
            <a:endParaRPr lang="bg-BG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992888" cy="5305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+mj-lt"/>
                <a:cs typeface="Times New Roman" pitchFamily="18" charset="0"/>
              </a:rPr>
              <a:t>Търговски  - създаден </a:t>
            </a:r>
            <a:r>
              <a:rPr lang="ru-RU" dirty="0">
                <a:latin typeface="+mj-lt"/>
                <a:cs typeface="Times New Roman" pitchFamily="18" charset="0"/>
              </a:rPr>
              <a:t>с </a:t>
            </a:r>
            <a:r>
              <a:rPr lang="ru-RU" dirty="0" smtClean="0">
                <a:latin typeface="+mj-lt"/>
                <a:cs typeface="Times New Roman" pitchFamily="18" charset="0"/>
              </a:rPr>
              <a:t>цел продажба;</a:t>
            </a:r>
            <a:endParaRPr lang="ru-RU" dirty="0">
              <a:latin typeface="+mj-lt"/>
              <a:cs typeface="Times New Roman" pitchFamily="18" charset="0"/>
            </a:endParaRPr>
          </a:p>
          <a:p>
            <a:pPr algn="just"/>
            <a:r>
              <a:rPr lang="bg-BG" dirty="0" smtClean="0">
                <a:latin typeface="+mj-lt"/>
                <a:cs typeface="Times New Roman" pitchFamily="18" charset="0"/>
              </a:rPr>
              <a:t>Свободен </a:t>
            </a:r>
            <a:r>
              <a:rPr lang="en-US" dirty="0" smtClean="0">
                <a:latin typeface="+mj-lt"/>
                <a:cs typeface="Times New Roman" pitchFamily="18" charset="0"/>
              </a:rPr>
              <a:t>– </a:t>
            </a:r>
            <a:r>
              <a:rPr lang="bg-BG" dirty="0">
                <a:latin typeface="+mj-lt"/>
                <a:cs typeface="Times New Roman" pitchFamily="18" charset="0"/>
              </a:rPr>
              <a:t>безплатни програми</a:t>
            </a:r>
            <a:r>
              <a:rPr lang="en-US" dirty="0">
                <a:latin typeface="+mj-lt"/>
                <a:cs typeface="Times New Roman" pitchFamily="18" charset="0"/>
              </a:rPr>
              <a:t>;</a:t>
            </a:r>
          </a:p>
          <a:p>
            <a:pPr algn="just"/>
            <a:r>
              <a:rPr lang="en-US" dirty="0">
                <a:latin typeface="+mj-lt"/>
                <a:cs typeface="Times New Roman" pitchFamily="18" charset="0"/>
              </a:rPr>
              <a:t>Freeware – </a:t>
            </a:r>
            <a:r>
              <a:rPr lang="ru-RU" dirty="0" smtClean="0">
                <a:latin typeface="+mj-lt"/>
                <a:cs typeface="Times New Roman" pitchFamily="18" charset="0"/>
              </a:rPr>
              <a:t>разпространява се свободно</a:t>
            </a:r>
            <a:r>
              <a:rPr lang="ru-RU" dirty="0">
                <a:latin typeface="+mj-lt"/>
                <a:cs typeface="Times New Roman" pitchFamily="18" charset="0"/>
              </a:rPr>
              <a:t>, като потребителя няма право да </a:t>
            </a:r>
            <a:r>
              <a:rPr lang="ru-RU" dirty="0" smtClean="0">
                <a:latin typeface="+mj-lt"/>
                <a:cs typeface="Times New Roman" pitchFamily="18" charset="0"/>
              </a:rPr>
              <a:t>прави промени</a:t>
            </a:r>
            <a:r>
              <a:rPr lang="en-US" dirty="0" smtClean="0">
                <a:latin typeface="+mj-lt"/>
                <a:cs typeface="Times New Roman" pitchFamily="18" charset="0"/>
              </a:rPr>
              <a:t>;</a:t>
            </a:r>
            <a:endParaRPr lang="en-US" dirty="0">
              <a:latin typeface="+mj-lt"/>
              <a:cs typeface="Times New Roman" pitchFamily="18" charset="0"/>
            </a:endParaRPr>
          </a:p>
          <a:p>
            <a:pPr algn="just"/>
            <a:r>
              <a:rPr lang="en-US" dirty="0">
                <a:latin typeface="+mj-lt"/>
                <a:cs typeface="Times New Roman" pitchFamily="18" charset="0"/>
              </a:rPr>
              <a:t>Shareware</a:t>
            </a:r>
            <a:r>
              <a:rPr lang="bg-BG" dirty="0">
                <a:latin typeface="+mj-lt"/>
                <a:cs typeface="Times New Roman" pitchFamily="18" charset="0"/>
              </a:rPr>
              <a:t> – програми за временно ползване (за определен период</a:t>
            </a:r>
            <a:r>
              <a:rPr lang="bg-BG" dirty="0" smtClean="0">
                <a:latin typeface="+mj-lt"/>
                <a:cs typeface="Times New Roman" pitchFamily="18" charset="0"/>
              </a:rPr>
              <a:t>);</a:t>
            </a:r>
          </a:p>
          <a:p>
            <a:r>
              <a:rPr lang="en-US" dirty="0">
                <a:latin typeface="+mj-lt"/>
                <a:cs typeface="Times New Roman" pitchFamily="18" charset="0"/>
              </a:rPr>
              <a:t>Demo</a:t>
            </a:r>
            <a:r>
              <a:rPr lang="bg-BG" dirty="0">
                <a:latin typeface="+mj-lt"/>
                <a:cs typeface="Times New Roman" pitchFamily="18" charset="0"/>
              </a:rPr>
              <a:t> – демонстрационни програми;</a:t>
            </a:r>
            <a:endParaRPr lang="en-US" dirty="0">
              <a:latin typeface="+mj-lt"/>
              <a:cs typeface="Times New Roman" pitchFamily="18" charset="0"/>
            </a:endParaRPr>
          </a:p>
          <a:p>
            <a:r>
              <a:rPr lang="ru-RU" dirty="0" smtClean="0">
                <a:latin typeface="+mj-lt"/>
                <a:cs typeface="Times New Roman" pitchFamily="18" charset="0"/>
              </a:rPr>
              <a:t>Adware</a:t>
            </a:r>
            <a:r>
              <a:rPr lang="ru-RU" dirty="0">
                <a:latin typeface="+mj-lt"/>
                <a:cs typeface="Times New Roman" pitchFamily="18" charset="0"/>
              </a:rPr>
              <a:t> – </a:t>
            </a:r>
            <a:r>
              <a:rPr lang="ru-RU" dirty="0" smtClean="0">
                <a:latin typeface="+mj-lt"/>
                <a:cs typeface="Times New Roman" pitchFamily="18" charset="0"/>
              </a:rPr>
              <a:t>програми, </a:t>
            </a:r>
            <a:r>
              <a:rPr lang="ru-RU" dirty="0">
                <a:latin typeface="+mj-lt"/>
                <a:cs typeface="Times New Roman" pitchFamily="18" charset="0"/>
              </a:rPr>
              <a:t>при използването на </a:t>
            </a:r>
            <a:r>
              <a:rPr lang="ru-RU" dirty="0" smtClean="0">
                <a:latin typeface="+mj-lt"/>
                <a:cs typeface="Times New Roman" pitchFamily="18" charset="0"/>
              </a:rPr>
              <a:t>които </a:t>
            </a:r>
            <a:r>
              <a:rPr lang="ru-RU" dirty="0">
                <a:latin typeface="+mj-lt"/>
                <a:cs typeface="Times New Roman" pitchFamily="18" charset="0"/>
              </a:rPr>
              <a:t>на потребителя принудително се показва реклама;</a:t>
            </a:r>
            <a:endParaRPr lang="ru-RU" b="1" dirty="0">
              <a:latin typeface="+mj-lt"/>
              <a:cs typeface="Times New Roman" pitchFamily="18" charset="0"/>
            </a:endParaRPr>
          </a:p>
          <a:p>
            <a:r>
              <a:rPr lang="ru-RU" dirty="0" smtClean="0">
                <a:latin typeface="+mj-lt"/>
                <a:cs typeface="Times New Roman" pitchFamily="18" charset="0"/>
              </a:rPr>
              <a:t>Abandonware - програми, които са заменени </a:t>
            </a:r>
            <a:r>
              <a:rPr lang="ru-RU" dirty="0">
                <a:latin typeface="+mj-lt"/>
                <a:cs typeface="Times New Roman" pitchFamily="18" charset="0"/>
              </a:rPr>
              <a:t>с нови версии и понякога се </a:t>
            </a:r>
            <a:r>
              <a:rPr lang="ru-RU" dirty="0" smtClean="0">
                <a:latin typeface="+mj-lt"/>
                <a:cs typeface="Times New Roman" pitchFamily="18" charset="0"/>
              </a:rPr>
              <a:t>разпространяват свободно</a:t>
            </a:r>
            <a:r>
              <a:rPr lang="ru-RU" dirty="0">
                <a:latin typeface="+mj-lt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+mj-lt"/>
                <a:cs typeface="Times New Roman" pitchFamily="18" charset="0"/>
              </a:rPr>
              <a:t>Spyware</a:t>
            </a:r>
            <a:r>
              <a:rPr lang="ru-RU" b="1" dirty="0">
                <a:latin typeface="+mj-lt"/>
                <a:cs typeface="Times New Roman" pitchFamily="18" charset="0"/>
              </a:rPr>
              <a:t>  – </a:t>
            </a:r>
            <a:r>
              <a:rPr lang="ru-RU" dirty="0" smtClean="0">
                <a:latin typeface="+mj-lt"/>
                <a:cs typeface="Times New Roman" pitchFamily="18" charset="0"/>
              </a:rPr>
              <a:t>програми, инсталирани </a:t>
            </a:r>
            <a:r>
              <a:rPr lang="ru-RU" dirty="0">
                <a:latin typeface="+mj-lt"/>
                <a:cs typeface="Times New Roman" pitchFamily="18" charset="0"/>
              </a:rPr>
              <a:t>и </a:t>
            </a:r>
            <a:r>
              <a:rPr lang="ru-RU" dirty="0" smtClean="0">
                <a:latin typeface="+mj-lt"/>
                <a:cs typeface="Times New Roman" pitchFamily="18" charset="0"/>
              </a:rPr>
              <a:t>използвани </a:t>
            </a:r>
            <a:r>
              <a:rPr lang="ru-RU" dirty="0">
                <a:latin typeface="+mj-lt"/>
                <a:cs typeface="Times New Roman" pitchFamily="18" charset="0"/>
              </a:rPr>
              <a:t>без съгласието на потребителя.</a:t>
            </a:r>
          </a:p>
          <a:p>
            <a:pPr algn="just">
              <a:buFont typeface="Wingdings" pitchFamily="2" charset="2"/>
              <a:buChar char="v"/>
            </a:pPr>
            <a:endParaRPr lang="bg-BG" dirty="0" smtClean="0"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dirty="0">
              <a:latin typeface="+mj-lt"/>
              <a:cs typeface="Times New Roman" pitchFamily="18" charset="0"/>
            </a:endParaRPr>
          </a:p>
          <a:p>
            <a:endParaRPr lang="bg-BG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26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72169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87377"/>
          </a:xfrm>
        </p:spPr>
        <p:txBody>
          <a:bodyPr>
            <a:noAutofit/>
          </a:bodyPr>
          <a:lstStyle/>
          <a:p>
            <a:pPr algn="ctr" defTabSz="931863"/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Видове софтуер (програмно осигуряване)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27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21128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620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Приложен софтуер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787208" cy="570924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+mj-lt"/>
                <a:cs typeface="Times New Roman" pitchFamily="18" charset="0"/>
              </a:rPr>
              <a:t>Софтуер, предназначен за изпълнението на определени потребителски </a:t>
            </a:r>
            <a:r>
              <a:rPr lang="ru-RU" dirty="0" smtClean="0">
                <a:latin typeface="+mj-lt"/>
                <a:cs typeface="Times New Roman" pitchFamily="18" charset="0"/>
              </a:rPr>
              <a:t>задачи. </a:t>
            </a:r>
          </a:p>
          <a:p>
            <a:r>
              <a:rPr lang="ru-RU" dirty="0" smtClean="0">
                <a:latin typeface="+mj-lt"/>
                <a:cs typeface="Times New Roman" pitchFamily="18" charset="0"/>
              </a:rPr>
              <a:t>Състои се от </a:t>
            </a:r>
            <a:r>
              <a:rPr lang="ru-RU" dirty="0">
                <a:latin typeface="+mj-lt"/>
                <a:cs typeface="Times New Roman" pitchFamily="18" charset="0"/>
              </a:rPr>
              <a:t>компютърни програми, предназначени за решаване на конкретни задачи на крайния потребител – например една компютърна програма за осъществяване на счетоводство на фирма е </a:t>
            </a:r>
            <a:r>
              <a:rPr lang="ru-RU" dirty="0" smtClean="0">
                <a:latin typeface="+mj-lt"/>
                <a:cs typeface="Times New Roman" pitchFamily="18" charset="0"/>
              </a:rPr>
              <a:t>приложен </a:t>
            </a:r>
            <a:r>
              <a:rPr lang="ru-RU" dirty="0" err="1" smtClean="0">
                <a:latin typeface="+mj-lt"/>
                <a:cs typeface="Times New Roman" pitchFamily="18" charset="0"/>
              </a:rPr>
              <a:t>софтуер</a:t>
            </a:r>
            <a:r>
              <a:rPr lang="ru-RU" dirty="0" smtClean="0">
                <a:latin typeface="+mj-lt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+mj-lt"/>
                <a:cs typeface="Times New Roman" pitchFamily="18" charset="0"/>
              </a:rPr>
              <a:t>Видове: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lvl="1" algn="just"/>
            <a:r>
              <a:rPr lang="bg-BG" sz="22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Софтуер с общо предназначение </a:t>
            </a:r>
            <a:r>
              <a:rPr lang="bg-BG" sz="2200" dirty="0">
                <a:latin typeface="+mj-lt"/>
                <a:cs typeface="Times New Roman" pitchFamily="18" charset="0"/>
              </a:rPr>
              <a:t>– използва се най-често в офиса и дома за извършване на типични дейности, като обработване на текст и данни, извършване на изчисления и други.</a:t>
            </a:r>
          </a:p>
          <a:p>
            <a:pPr lvl="1" algn="just"/>
            <a:r>
              <a:rPr lang="bg-BG" sz="22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Специализиран софтуер </a:t>
            </a:r>
            <a:r>
              <a:rPr lang="bg-BG" sz="2200" dirty="0">
                <a:latin typeface="+mj-lt"/>
                <a:cs typeface="Times New Roman" pitchFamily="18" charset="0"/>
              </a:rPr>
              <a:t>– използва се за решаването на определен клас задачи от специфична област, като системи за проектиране, предпечатна подготовка и други.</a:t>
            </a:r>
          </a:p>
          <a:p>
            <a:endParaRPr lang="ru-RU" dirty="0" smtClean="0">
              <a:latin typeface="+mj-lt"/>
              <a:cs typeface="Times New Roman" pitchFamily="18" charset="0"/>
            </a:endParaRP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28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22680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chemeClr val="accent1">
                    <a:lumMod val="75000"/>
                  </a:schemeClr>
                </a:solidFill>
              </a:rPr>
              <a:t>Приложен </a:t>
            </a:r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софтуер - примери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859216" cy="5832648"/>
          </a:xfrm>
        </p:spPr>
        <p:txBody>
          <a:bodyPr>
            <a:normAutofit fontScale="85000" lnSpcReduction="20000"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bg-BG" sz="2400" dirty="0">
                <a:latin typeface="+mj-lt"/>
                <a:cs typeface="Times New Roman" pitchFamily="18" charset="0"/>
              </a:rPr>
              <a:t>Текстообработващи </a:t>
            </a:r>
            <a:r>
              <a:rPr lang="bg-BG" sz="2400" dirty="0" smtClean="0">
                <a:latin typeface="+mj-lt"/>
                <a:cs typeface="Times New Roman" pitchFamily="18" charset="0"/>
              </a:rPr>
              <a:t>програми - </a:t>
            </a:r>
            <a:r>
              <a:rPr lang="en-US" altLang="bg-BG" sz="2400" dirty="0" smtClean="0"/>
              <a:t>Microsoft </a:t>
            </a:r>
            <a:r>
              <a:rPr lang="en-US" altLang="bg-BG" sz="2400" dirty="0"/>
              <a:t>Word, Lotus WordPro, Corel </a:t>
            </a:r>
            <a:r>
              <a:rPr lang="en-US" altLang="bg-BG" sz="2400" dirty="0" smtClean="0"/>
              <a:t>WordPerfect, </a:t>
            </a:r>
            <a:r>
              <a:rPr lang="en-US" altLang="bg-BG" sz="2400" dirty="0" err="1" smtClean="0"/>
              <a:t>TextMaker</a:t>
            </a:r>
            <a:r>
              <a:rPr lang="en-US" altLang="bg-BG" sz="2400" dirty="0" smtClean="0"/>
              <a:t>, Google Docs……..</a:t>
            </a:r>
            <a:r>
              <a:rPr lang="bg-BG" sz="2400" dirty="0" smtClean="0">
                <a:latin typeface="+mj-lt"/>
                <a:cs typeface="Times New Roman" pitchFamily="18" charset="0"/>
              </a:rPr>
              <a:t>;</a:t>
            </a:r>
            <a:endParaRPr lang="bg-BG" sz="2400" dirty="0">
              <a:latin typeface="+mj-lt"/>
              <a:cs typeface="Times New Roman" pitchFamily="18" charset="0"/>
            </a:endParaRPr>
          </a:p>
          <a:p>
            <a:r>
              <a:rPr lang="bg-BG" dirty="0">
                <a:latin typeface="+mj-lt"/>
                <a:cs typeface="Times New Roman" pitchFamily="18" charset="0"/>
              </a:rPr>
              <a:t>Електронни </a:t>
            </a:r>
            <a:r>
              <a:rPr lang="bg-BG" dirty="0" smtClean="0">
                <a:latin typeface="+mj-lt"/>
                <a:cs typeface="Times New Roman" pitchFamily="18" charset="0"/>
              </a:rPr>
              <a:t>таблици</a:t>
            </a:r>
            <a:r>
              <a:rPr lang="en-US" dirty="0" smtClean="0">
                <a:latin typeface="+mj-lt"/>
                <a:cs typeface="Times New Roman" pitchFamily="18" charset="0"/>
              </a:rPr>
              <a:t> Microsoft Excel, Google Sheets,</a:t>
            </a:r>
            <a:r>
              <a:rPr lang="bg-BG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bg-BG" dirty="0" smtClean="0"/>
              <a:t>Corel Quattro Pro,………….</a:t>
            </a:r>
            <a:r>
              <a:rPr lang="bg-BG" dirty="0" smtClean="0">
                <a:latin typeface="+mj-lt"/>
                <a:cs typeface="Times New Roman" pitchFamily="18" charset="0"/>
              </a:rPr>
              <a:t>;</a:t>
            </a:r>
            <a:endParaRPr lang="bg-BG" dirty="0">
              <a:latin typeface="+mj-lt"/>
              <a:cs typeface="Times New Roman" pitchFamily="18" charset="0"/>
            </a:endParaRPr>
          </a:p>
          <a:p>
            <a:r>
              <a:rPr lang="bg-BG" dirty="0">
                <a:latin typeface="+mj-lt"/>
                <a:cs typeface="Times New Roman" pitchFamily="18" charset="0"/>
              </a:rPr>
              <a:t>Бази от данни (СУБД);</a:t>
            </a:r>
          </a:p>
          <a:p>
            <a:r>
              <a:rPr lang="bg-BG" dirty="0">
                <a:latin typeface="+mj-lt"/>
                <a:cs typeface="Times New Roman" pitchFamily="18" charset="0"/>
              </a:rPr>
              <a:t>Презентационни системи;</a:t>
            </a:r>
          </a:p>
          <a:p>
            <a:r>
              <a:rPr lang="bg-BG" dirty="0">
                <a:latin typeface="+mj-lt"/>
                <a:cs typeface="Times New Roman" pitchFamily="18" charset="0"/>
              </a:rPr>
              <a:t>Счетоводни, финансови и бизнес </a:t>
            </a:r>
            <a:r>
              <a:rPr lang="bg-BG" dirty="0" smtClean="0">
                <a:latin typeface="+mj-lt"/>
                <a:cs typeface="Times New Roman" pitchFamily="18" charset="0"/>
              </a:rPr>
              <a:t>програми (</a:t>
            </a:r>
            <a:r>
              <a:rPr lang="en-US" dirty="0" smtClean="0">
                <a:latin typeface="+mj-lt"/>
                <a:cs typeface="Times New Roman" pitchFamily="18" charset="0"/>
              </a:rPr>
              <a:t>ERP, CRM</a:t>
            </a:r>
            <a:r>
              <a:rPr lang="bg-BG" dirty="0" smtClean="0">
                <a:latin typeface="+mj-lt"/>
                <a:cs typeface="Times New Roman" pitchFamily="18" charset="0"/>
              </a:rPr>
              <a:t>.....)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bg-BG" dirty="0" smtClean="0">
                <a:latin typeface="+mj-lt"/>
                <a:cs typeface="Times New Roman" pitchFamily="18" charset="0"/>
              </a:rPr>
              <a:t>;</a:t>
            </a:r>
            <a:endParaRPr lang="bg-BG" dirty="0">
              <a:latin typeface="+mj-lt"/>
              <a:cs typeface="Times New Roman" pitchFamily="18" charset="0"/>
            </a:endParaRPr>
          </a:p>
          <a:p>
            <a:r>
              <a:rPr lang="bg-BG" dirty="0" smtClean="0">
                <a:latin typeface="+mj-lt"/>
                <a:cs typeface="Times New Roman" pitchFamily="18" charset="0"/>
              </a:rPr>
              <a:t>Графични приложения за:</a:t>
            </a:r>
          </a:p>
          <a:p>
            <a:pPr lvl="1"/>
            <a:r>
              <a:rPr lang="bg-BG" dirty="0" smtClean="0">
                <a:latin typeface="+mj-lt"/>
                <a:cs typeface="Times New Roman" pitchFamily="18" charset="0"/>
              </a:rPr>
              <a:t>чертане </a:t>
            </a:r>
            <a:r>
              <a:rPr lang="bg-BG" dirty="0">
                <a:latin typeface="+mj-lt"/>
                <a:cs typeface="Times New Roman" pitchFamily="18" charset="0"/>
              </a:rPr>
              <a:t>и рисуване – векторни и </a:t>
            </a:r>
            <a:r>
              <a:rPr lang="bg-BG" dirty="0" smtClean="0">
                <a:latin typeface="+mj-lt"/>
                <a:cs typeface="Times New Roman" pitchFamily="18" charset="0"/>
              </a:rPr>
              <a:t>растерни графики; </a:t>
            </a:r>
          </a:p>
          <a:p>
            <a:pPr lvl="1"/>
            <a:r>
              <a:rPr lang="bg-BG" dirty="0" smtClean="0">
                <a:latin typeface="+mj-lt"/>
                <a:cs typeface="Times New Roman" pitchFamily="18" charset="0"/>
              </a:rPr>
              <a:t>проектиране </a:t>
            </a:r>
            <a:r>
              <a:rPr lang="bg-BG" dirty="0">
                <a:latin typeface="+mj-lt"/>
                <a:cs typeface="Times New Roman" pitchFamily="18" charset="0"/>
              </a:rPr>
              <a:t>– </a:t>
            </a:r>
            <a:r>
              <a:rPr lang="en-US" dirty="0">
                <a:latin typeface="+mj-lt"/>
                <a:cs typeface="Times New Roman" pitchFamily="18" charset="0"/>
              </a:rPr>
              <a:t>CAD</a:t>
            </a:r>
            <a:r>
              <a:rPr lang="bg-BG" dirty="0">
                <a:latin typeface="+mj-lt"/>
                <a:cs typeface="Times New Roman" pitchFamily="18" charset="0"/>
              </a:rPr>
              <a:t> </a:t>
            </a:r>
            <a:r>
              <a:rPr lang="bg-BG" dirty="0" smtClean="0">
                <a:latin typeface="+mj-lt"/>
                <a:cs typeface="Times New Roman" pitchFamily="18" charset="0"/>
              </a:rPr>
              <a:t>системи;</a:t>
            </a:r>
            <a:endParaRPr lang="bg-BG" dirty="0">
              <a:latin typeface="+mj-lt"/>
              <a:cs typeface="Times New Roman" pitchFamily="18" charset="0"/>
            </a:endParaRPr>
          </a:p>
          <a:p>
            <a:r>
              <a:rPr lang="bg-BG" dirty="0">
                <a:latin typeface="+mj-lt"/>
                <a:cs typeface="Times New Roman" pitchFamily="18" charset="0"/>
              </a:rPr>
              <a:t>Софтуер за интернет – браузъри, продукти за електронна поща, редактори </a:t>
            </a:r>
            <a:r>
              <a:rPr lang="bg-BG" dirty="0" smtClean="0">
                <a:latin typeface="+mj-lt"/>
                <a:cs typeface="Times New Roman" pitchFamily="18" charset="0"/>
              </a:rPr>
              <a:t> </a:t>
            </a:r>
            <a:r>
              <a:rPr lang="bg-BG" dirty="0">
                <a:latin typeface="+mj-lt"/>
                <a:cs typeface="Times New Roman" pitchFamily="18" charset="0"/>
              </a:rPr>
              <a:t>н</a:t>
            </a:r>
            <a:r>
              <a:rPr lang="bg-BG" dirty="0" smtClean="0">
                <a:latin typeface="+mj-lt"/>
                <a:cs typeface="Times New Roman" pitchFamily="18" charset="0"/>
              </a:rPr>
              <a:t>а </a:t>
            </a:r>
            <a:r>
              <a:rPr lang="bg-BG" dirty="0">
                <a:latin typeface="+mj-lt"/>
                <a:cs typeface="Times New Roman" pitchFamily="18" charset="0"/>
              </a:rPr>
              <a:t>уеб </a:t>
            </a:r>
            <a:r>
              <a:rPr lang="bg-BG" dirty="0" smtClean="0">
                <a:latin typeface="+mj-lt"/>
                <a:cs typeface="Times New Roman" pitchFamily="18" charset="0"/>
              </a:rPr>
              <a:t>страници;</a:t>
            </a:r>
            <a:endParaRPr lang="bg-BG" dirty="0">
              <a:latin typeface="+mj-lt"/>
              <a:cs typeface="Times New Roman" pitchFamily="18" charset="0"/>
            </a:endParaRPr>
          </a:p>
          <a:p>
            <a:r>
              <a:rPr lang="bg-BG" dirty="0">
                <a:latin typeface="+mj-lt"/>
                <a:cs typeface="Times New Roman" pitchFamily="18" charset="0"/>
              </a:rPr>
              <a:t>Настолни издателски системи – предпечатна </a:t>
            </a:r>
            <a:r>
              <a:rPr lang="bg-BG" dirty="0" smtClean="0">
                <a:latin typeface="+mj-lt"/>
                <a:cs typeface="Times New Roman" pitchFamily="18" charset="0"/>
              </a:rPr>
              <a:t>подготовка - </a:t>
            </a:r>
            <a:r>
              <a:rPr lang="en-US" altLang="bg-BG" dirty="0"/>
              <a:t>Adobe PageMaker, Microsoft Publisher, QuarkXPress</a:t>
            </a:r>
            <a:r>
              <a:rPr lang="bg-BG" dirty="0" smtClean="0">
                <a:latin typeface="+mj-lt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Groupware – </a:t>
            </a:r>
            <a:r>
              <a:rPr lang="bg-BG" dirty="0" smtClean="0">
                <a:latin typeface="+mj-lt"/>
                <a:cs typeface="Times New Roman" pitchFamily="18" charset="0"/>
              </a:rPr>
              <a:t>подпомага съвместната работа</a:t>
            </a:r>
          </a:p>
          <a:p>
            <a:pPr lvl="1">
              <a:spcAft>
                <a:spcPct val="20000"/>
              </a:spcAft>
            </a:pPr>
            <a:r>
              <a:rPr lang="en-US" altLang="bg-BG" dirty="0"/>
              <a:t>Lotus Notes, Novell GroupWise, Microsoft Exchange</a:t>
            </a:r>
          </a:p>
          <a:p>
            <a:pPr lvl="1"/>
            <a:r>
              <a:rPr lang="en-US" altLang="bg-BG" dirty="0"/>
              <a:t>Windows SharePoint Services</a:t>
            </a:r>
            <a:endParaRPr lang="bg-BG" dirty="0">
              <a:latin typeface="+mj-lt"/>
              <a:cs typeface="Times New Roman" pitchFamily="18" charset="0"/>
            </a:endParaRPr>
          </a:p>
          <a:p>
            <a:r>
              <a:rPr lang="bg-BG" dirty="0">
                <a:latin typeface="+mj-lt"/>
                <a:cs typeface="Times New Roman" pitchFamily="18" charset="0"/>
              </a:rPr>
              <a:t>Интегриран софтуер (офис пакети).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dirty="0" smtClean="0"/>
              <a:t>Юлиана Пенева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29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83217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История.....</a:t>
            </a:r>
            <a:endParaRPr lang="en-US" altLang="bg-BG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836712"/>
            <a:ext cx="7859216" cy="4824536"/>
          </a:xfrm>
        </p:spPr>
        <p:txBody>
          <a:bodyPr>
            <a:normAutofit/>
          </a:bodyPr>
          <a:lstStyle/>
          <a:p>
            <a:r>
              <a:rPr lang="en-US" altLang="bg-BG" dirty="0" smtClean="0"/>
              <a:t>19</a:t>
            </a:r>
            <a:r>
              <a:rPr lang="bg-BG" altLang="bg-BG" dirty="0" smtClean="0"/>
              <a:t> век</a:t>
            </a:r>
          </a:p>
          <a:p>
            <a:pPr lvl="1"/>
            <a:r>
              <a:rPr lang="bg-BG" altLang="bg-BG" dirty="0" smtClean="0"/>
              <a:t>Чарлз Бебидж предлага концепция за аналитична машина, която изчислява, съхранява данни в памет и изпълнява логически операции;</a:t>
            </a:r>
          </a:p>
          <a:p>
            <a:pPr lvl="1"/>
            <a:r>
              <a:rPr lang="bg-BG" altLang="bg-BG" dirty="0"/>
              <a:t>н</a:t>
            </a:r>
            <a:r>
              <a:rPr lang="bg-BG" altLang="bg-BG" dirty="0" smtClean="0"/>
              <a:t>икога не е била построена, поради липса на конструктивни елементи.</a:t>
            </a:r>
            <a:endParaRPr lang="en-US" altLang="bg-BG" dirty="0" smtClean="0"/>
          </a:p>
          <a:p>
            <a:pPr marL="365760" lvl="1" indent="0">
              <a:buNone/>
            </a:pPr>
            <a:r>
              <a:rPr lang="en-US" altLang="bg-BG" dirty="0" smtClean="0"/>
              <a:t> </a:t>
            </a:r>
          </a:p>
          <a:p>
            <a:r>
              <a:rPr lang="en-US" altLang="bg-BG" dirty="0" smtClean="0"/>
              <a:t>1880</a:t>
            </a:r>
            <a:r>
              <a:rPr lang="bg-BG" altLang="bg-BG" dirty="0" smtClean="0"/>
              <a:t>-те</a:t>
            </a:r>
            <a:endParaRPr lang="en-US" altLang="bg-BG" dirty="0" smtClean="0"/>
          </a:p>
          <a:p>
            <a:pPr lvl="1"/>
            <a:r>
              <a:rPr lang="bg-BG" altLang="bg-BG" dirty="0" smtClean="0"/>
              <a:t>Холерит изобретява перфокартите, които включват и изключват сензори при преминаване през табулираща машина;</a:t>
            </a:r>
          </a:p>
          <a:p>
            <a:pPr lvl="1"/>
            <a:r>
              <a:rPr lang="bg-BG" altLang="bg-BG" dirty="0"/>
              <a:t>к</a:t>
            </a:r>
            <a:r>
              <a:rPr lang="bg-BG" altLang="bg-BG" dirty="0" smtClean="0"/>
              <a:t>омпанията му се превръща в ядрото на </a:t>
            </a:r>
            <a:r>
              <a:rPr lang="en-US" altLang="bg-BG" dirty="0" smtClean="0"/>
              <a:t>IBM</a:t>
            </a:r>
            <a:r>
              <a:rPr lang="bg-BG" altLang="bg-BG" dirty="0" smtClean="0"/>
              <a:t>.</a:t>
            </a:r>
          </a:p>
          <a:p>
            <a:pPr lvl="1"/>
            <a:endParaRPr lang="en-US" altLang="bg-BG" dirty="0" smtClean="0"/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E40934-BB5F-452D-8D3F-EDD92604261F}" type="slidenum">
              <a:rPr lang="en-US" altLang="bg-BG" smtClean="0">
                <a:solidFill>
                  <a:schemeClr val="bg1"/>
                </a:solidFill>
              </a:rPr>
              <a:pPr/>
              <a:t>3</a:t>
            </a:fld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82881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Примери на софтуерни пакети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30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pic>
        <p:nvPicPr>
          <p:cNvPr id="8" name="Picture 5" descr="fi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2089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006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Системен софтуер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67600" cy="496855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bg-BG" altLang="bg-BG" dirty="0" smtClean="0"/>
              <a:t>Програми за управление на системата – управляват хардуерните, софтуерните, мрежовите ресурси и ресурсите от данни.</a:t>
            </a:r>
          </a:p>
          <a:p>
            <a:pPr lvl="1">
              <a:spcAft>
                <a:spcPct val="25000"/>
              </a:spcAft>
            </a:pPr>
            <a:r>
              <a:rPr lang="bg-BG" altLang="bg-BG" dirty="0" smtClean="0"/>
              <a:t>примери</a:t>
            </a:r>
            <a:r>
              <a:rPr lang="en-US" altLang="bg-BG" dirty="0" smtClean="0"/>
              <a:t>: </a:t>
            </a:r>
            <a:r>
              <a:rPr lang="bg-BG" altLang="bg-BG" dirty="0" smtClean="0"/>
              <a:t>операционни системи</a:t>
            </a:r>
            <a:r>
              <a:rPr lang="en-US" altLang="bg-BG" dirty="0" smtClean="0"/>
              <a:t>,</a:t>
            </a:r>
            <a:r>
              <a:rPr lang="bg-BG" altLang="bg-BG" dirty="0" smtClean="0"/>
              <a:t> програми за управление на мрежата, СУБД</a:t>
            </a:r>
            <a:r>
              <a:rPr lang="en-US" altLang="bg-BG" dirty="0" smtClean="0"/>
              <a:t>, </a:t>
            </a:r>
            <a:r>
              <a:rPr lang="bg-BG" altLang="bg-BG" dirty="0" smtClean="0"/>
              <a:t>помощни програми.</a:t>
            </a:r>
          </a:p>
          <a:p>
            <a:pPr lvl="1">
              <a:spcAft>
                <a:spcPct val="25000"/>
              </a:spcAft>
            </a:pPr>
            <a:endParaRPr lang="en-US" altLang="bg-BG" sz="800" dirty="0"/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bg-BG" altLang="bg-BG" dirty="0" smtClean="0"/>
              <a:t>Системни програми за разработване – подпомагат крайния потребител в съставянето на програми.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bg-BG" altLang="bg-BG" dirty="0" smtClean="0"/>
              <a:t>Транслатори, средства за програмиране........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31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04973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992888" cy="1143000"/>
          </a:xfrm>
          <a:ln/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Взаимодействие между потребител и компютър</a:t>
            </a:r>
            <a:endParaRPr lang="en-US" alt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pPr>
              <a:buFontTx/>
              <a:buNone/>
            </a:pPr>
            <a:r>
              <a:rPr lang="en-US" altLang="bg-BG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CD6EC4E7-BA94-41A3-A5E5-4DE6E7793357}" type="slidenum">
              <a:rPr lang="en-US" altLang="bg-BG" smtClean="0"/>
              <a:pPr/>
              <a:t>32</a:t>
            </a:fld>
            <a:endParaRPr lang="en-US" altLang="bg-BG" dirty="0"/>
          </a:p>
        </p:txBody>
      </p:sp>
      <p:pic>
        <p:nvPicPr>
          <p:cNvPr id="70660" name="Picture 4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57" y="1484784"/>
            <a:ext cx="4919663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77200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467600" cy="652934"/>
          </a:xfrm>
          <a:ln/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Операционна система</a:t>
            </a:r>
            <a:endParaRPr lang="en-US" alt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08720"/>
            <a:ext cx="7787208" cy="5565232"/>
          </a:xfrm>
          <a:ln/>
        </p:spPr>
        <p:txBody>
          <a:bodyPr>
            <a:normAutofit fontScale="77500" lnSpcReduction="20000"/>
          </a:bodyPr>
          <a:lstStyle/>
          <a:p>
            <a:pPr>
              <a:spcAft>
                <a:spcPct val="20000"/>
              </a:spcAft>
            </a:pPr>
            <a:r>
              <a:rPr lang="bg-BG" altLang="bg-BG" sz="2800" dirty="0" smtClean="0"/>
              <a:t>Управлява работата на процесора;</a:t>
            </a:r>
          </a:p>
          <a:p>
            <a:pPr>
              <a:spcAft>
                <a:spcPct val="20000"/>
              </a:spcAft>
            </a:pPr>
            <a:r>
              <a:rPr lang="bg-BG" altLang="bg-BG" sz="2800" dirty="0" smtClean="0"/>
              <a:t>Координира и управлява работата на устройствата в компютърната система;</a:t>
            </a:r>
          </a:p>
          <a:p>
            <a:pPr>
              <a:spcAft>
                <a:spcPct val="20000"/>
              </a:spcAft>
            </a:pPr>
            <a:r>
              <a:rPr lang="bg-BG" altLang="bg-BG" sz="2800" dirty="0" smtClean="0"/>
              <a:t>Обслужва работата на </a:t>
            </a:r>
            <a:r>
              <a:rPr lang="bg-BG" sz="2800" dirty="0">
                <a:hlinkClick r:id="rId2" tooltip="Приложен софтуер"/>
              </a:rPr>
              <a:t>приложния софтуер</a:t>
            </a:r>
            <a:r>
              <a:rPr lang="bg-BG" sz="2800" dirty="0"/>
              <a:t>, като заделя необходимите за това </a:t>
            </a:r>
            <a:r>
              <a:rPr lang="bg-BG" sz="2800" dirty="0">
                <a:hlinkClick r:id="rId3" tooltip="Хардуер"/>
              </a:rPr>
              <a:t>хардуерни</a:t>
            </a:r>
            <a:r>
              <a:rPr lang="bg-BG" sz="2800" dirty="0"/>
              <a:t> ресурси и контролира достъпа на различните </a:t>
            </a:r>
            <a:r>
              <a:rPr lang="bg-BG" sz="2800" dirty="0">
                <a:hlinkClick r:id="rId2" tooltip="Приложен софтуер"/>
              </a:rPr>
              <a:t>приложения</a:t>
            </a:r>
            <a:r>
              <a:rPr lang="bg-BG" sz="2800" dirty="0"/>
              <a:t> до </a:t>
            </a:r>
            <a:r>
              <a:rPr lang="bg-BG" sz="2800" dirty="0" smtClean="0"/>
              <a:t>тях;</a:t>
            </a:r>
            <a:endParaRPr lang="bg-BG" sz="2800" dirty="0"/>
          </a:p>
          <a:p>
            <a:pPr>
              <a:spcAft>
                <a:spcPct val="20000"/>
              </a:spcAft>
            </a:pPr>
            <a:r>
              <a:rPr lang="bg-BG" sz="2800" dirty="0" smtClean="0"/>
              <a:t>Предоставя услуги на:</a:t>
            </a:r>
          </a:p>
          <a:p>
            <a:pPr lvl="1">
              <a:spcAft>
                <a:spcPct val="20000"/>
              </a:spcAft>
            </a:pPr>
            <a:r>
              <a:rPr lang="bg-BG" sz="2500" dirty="0" smtClean="0"/>
              <a:t>приложния софтуер – чрез </a:t>
            </a:r>
            <a:r>
              <a:rPr lang="bg-BG" sz="2500" dirty="0" smtClean="0">
                <a:hlinkClick r:id="rId4" tooltip="Приложно-програмен интерфейс"/>
              </a:rPr>
              <a:t>приложно-програмен интерфейс</a:t>
            </a:r>
            <a:r>
              <a:rPr lang="bg-BG" sz="2500" dirty="0" smtClean="0"/>
              <a:t> (</a:t>
            </a:r>
            <a:r>
              <a:rPr lang="bg-BG" sz="2500" i="1" dirty="0" smtClean="0">
                <a:hlinkClick r:id="rId5" tooltip="API"/>
              </a:rPr>
              <a:t>API</a:t>
            </a:r>
            <a:r>
              <a:rPr lang="bg-BG" sz="2500" dirty="0" smtClean="0"/>
              <a:t>) осъществява </a:t>
            </a:r>
            <a:r>
              <a:rPr lang="bg-BG" sz="2500" dirty="0">
                <a:hlinkClick r:id="rId6" tooltip="Системно повикване (страницата не съществува)"/>
              </a:rPr>
              <a:t>системни повиквания</a:t>
            </a:r>
            <a:r>
              <a:rPr lang="bg-BG" sz="2500" dirty="0"/>
              <a:t> </a:t>
            </a:r>
            <a:r>
              <a:rPr lang="bg-BG" sz="2500" dirty="0" smtClean="0"/>
              <a:t> като </a:t>
            </a:r>
            <a:r>
              <a:rPr lang="bg-BG" sz="2500" dirty="0"/>
              <a:t>предава </a:t>
            </a:r>
            <a:r>
              <a:rPr lang="bg-BG" sz="2500" dirty="0">
                <a:hlinkClick r:id="rId7" tooltip="Данни"/>
              </a:rPr>
              <a:t>данни</a:t>
            </a:r>
            <a:r>
              <a:rPr lang="bg-BG" sz="2500" dirty="0"/>
              <a:t> и инструкции на ОС и получава от нея резултатите от тяхното изпълнение</a:t>
            </a:r>
            <a:endParaRPr lang="bg-BG" sz="2500" dirty="0" smtClean="0"/>
          </a:p>
          <a:p>
            <a:pPr lvl="1">
              <a:spcAft>
                <a:spcPct val="20000"/>
              </a:spcAft>
            </a:pPr>
            <a:r>
              <a:rPr lang="bg-BG" sz="2500" dirty="0" smtClean="0"/>
              <a:t>потребителите  -  </a:t>
            </a:r>
            <a:r>
              <a:rPr lang="bg-BG" sz="2500" dirty="0">
                <a:hlinkClick r:id="rId8" tooltip="Потребителски интерфейс"/>
              </a:rPr>
              <a:t>потребителски интерфейс</a:t>
            </a:r>
            <a:r>
              <a:rPr lang="bg-BG" sz="2500" dirty="0"/>
              <a:t> - например </a:t>
            </a:r>
            <a:r>
              <a:rPr lang="bg-BG" sz="2500" dirty="0">
                <a:hlinkClick r:id="rId9" tooltip="Интерфейс с команден ред"/>
              </a:rPr>
              <a:t>интерфейс с команден ред</a:t>
            </a:r>
            <a:r>
              <a:rPr lang="bg-BG" sz="2500" dirty="0"/>
              <a:t> (</a:t>
            </a:r>
            <a:r>
              <a:rPr lang="bg-BG" sz="2500" i="1" dirty="0"/>
              <a:t>CLI</a:t>
            </a:r>
            <a:r>
              <a:rPr lang="bg-BG" sz="2500" dirty="0"/>
              <a:t>) или </a:t>
            </a:r>
            <a:r>
              <a:rPr lang="bg-BG" sz="2500" dirty="0">
                <a:hlinkClick r:id="rId10" tooltip="Графичен потребителски интерфейс"/>
              </a:rPr>
              <a:t>графичен потребителски интерфейс</a:t>
            </a:r>
            <a:r>
              <a:rPr lang="bg-BG" sz="2500" dirty="0"/>
              <a:t> (</a:t>
            </a:r>
            <a:r>
              <a:rPr lang="bg-BG" sz="2500" i="1" dirty="0"/>
              <a:t>GUI</a:t>
            </a:r>
            <a:r>
              <a:rPr lang="bg-BG" sz="2500" dirty="0"/>
              <a:t>). </a:t>
            </a:r>
            <a:endParaRPr lang="bg-BG" sz="2500" dirty="0" smtClean="0"/>
          </a:p>
          <a:p>
            <a:pPr>
              <a:spcAft>
                <a:spcPct val="20000"/>
              </a:spcAft>
            </a:pPr>
            <a:r>
              <a:rPr lang="bg-BG" sz="2800" dirty="0"/>
              <a:t>Веднага след включване на компютъра и зареждане на </a:t>
            </a:r>
            <a:r>
              <a:rPr lang="bg-BG" sz="2800" dirty="0">
                <a:hlinkClick r:id="rId11" tooltip="BIOS"/>
              </a:rPr>
              <a:t>BIOS</a:t>
            </a:r>
            <a:r>
              <a:rPr lang="bg-BG" sz="2800" dirty="0"/>
              <a:t>, се зарежда и </a:t>
            </a:r>
            <a:r>
              <a:rPr lang="bg-BG" sz="2800" dirty="0" smtClean="0"/>
              <a:t>ОС.</a:t>
            </a:r>
            <a:endParaRPr lang="bg-BG" altLang="bg-BG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1788402C-8A09-4FE8-A89D-CC6D1518C59D}" type="slidenum">
              <a:rPr lang="en-US" altLang="bg-BG" smtClean="0"/>
              <a:pPr/>
              <a:t>33</a:t>
            </a:fld>
            <a:endParaRPr lang="en-US" altLang="bg-B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18348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776864" cy="1130424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Основни функции на операционната система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34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1219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812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467600" cy="580926"/>
          </a:xfrm>
          <a:ln/>
        </p:spPr>
        <p:txBody>
          <a:bodyPr>
            <a:normAutofit/>
          </a:bodyPr>
          <a:lstStyle/>
          <a:p>
            <a:pPr algn="ctr"/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>Операционна </a:t>
            </a:r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система</a:t>
            </a:r>
            <a:endParaRPr lang="en-US" altLang="bg-BG" sz="32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0044" y="793602"/>
            <a:ext cx="7643192" cy="5421216"/>
          </a:xfrm>
          <a:ln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altLang="bg-BG" u="sng" dirty="0" smtClean="0">
                <a:solidFill>
                  <a:srgbClr val="006699"/>
                </a:solidFill>
              </a:rPr>
              <a:t>Потребителски интерфейс</a:t>
            </a:r>
          </a:p>
          <a:p>
            <a:pPr marL="0" indent="0" algn="ctr">
              <a:buNone/>
            </a:pPr>
            <a:endParaRPr lang="bg-BG" altLang="bg-BG" sz="800" u="sng" dirty="0" smtClean="0">
              <a:solidFill>
                <a:srgbClr val="006699"/>
              </a:solidFill>
            </a:endParaRPr>
          </a:p>
          <a:p>
            <a:r>
              <a:rPr lang="bg-BG" altLang="bg-BG" dirty="0" smtClean="0"/>
              <a:t>Тази функционалност предоставя комуникация с операционната система.</a:t>
            </a:r>
          </a:p>
          <a:p>
            <a:r>
              <a:rPr lang="bg-BG" altLang="bg-BG" dirty="0" smtClean="0"/>
              <a:t>Видове:</a:t>
            </a:r>
          </a:p>
          <a:p>
            <a:pPr lvl="1" algn="just"/>
            <a:r>
              <a:rPr lang="bg-BG" dirty="0" smtClean="0"/>
              <a:t>Интерфейс </a:t>
            </a:r>
            <a:r>
              <a:rPr lang="bg-BG" dirty="0"/>
              <a:t>с команден ред </a:t>
            </a:r>
            <a:r>
              <a:rPr lang="bg-BG" dirty="0" smtClean="0"/>
              <a:t>(</a:t>
            </a:r>
            <a:r>
              <a:rPr lang="en-US" altLang="bg-BG" dirty="0" smtClean="0"/>
              <a:t>Command-driven</a:t>
            </a:r>
            <a:r>
              <a:rPr lang="bg-BG" altLang="bg-BG" dirty="0" smtClean="0"/>
              <a:t>) </a:t>
            </a:r>
            <a:r>
              <a:rPr lang="bg-BG" dirty="0" smtClean="0"/>
              <a:t>или </a:t>
            </a:r>
            <a:r>
              <a:rPr lang="bg-BG" dirty="0"/>
              <a:t>текстов интерфейс </a:t>
            </a:r>
            <a:r>
              <a:rPr lang="bg-BG" dirty="0" smtClean="0"/>
              <a:t>- механизъм </a:t>
            </a:r>
            <a:r>
              <a:rPr lang="bg-BG" dirty="0"/>
              <a:t>за взаимодействие на </a:t>
            </a:r>
            <a:r>
              <a:rPr lang="bg-BG" dirty="0">
                <a:hlinkClick r:id="rId2" tooltip="Операционна система"/>
              </a:rPr>
              <a:t>операционната система</a:t>
            </a:r>
            <a:r>
              <a:rPr lang="bg-BG" dirty="0"/>
              <a:t> или </a:t>
            </a:r>
            <a:r>
              <a:rPr lang="bg-BG" dirty="0">
                <a:hlinkClick r:id="rId3" tooltip="Софтуер"/>
              </a:rPr>
              <a:t>софтуера</a:t>
            </a:r>
            <a:r>
              <a:rPr lang="bg-BG" dirty="0"/>
              <a:t> на компютър чрез въвеждане на команди за изпълняване на определена </a:t>
            </a:r>
            <a:r>
              <a:rPr lang="bg-BG" dirty="0" smtClean="0"/>
              <a:t>задача</a:t>
            </a:r>
            <a:r>
              <a:rPr lang="bg-BG" dirty="0"/>
              <a:t>;</a:t>
            </a:r>
            <a:endParaRPr lang="bg-BG" altLang="bg-BG" dirty="0" smtClean="0"/>
          </a:p>
          <a:p>
            <a:pPr lvl="1"/>
            <a:r>
              <a:rPr lang="bg-BG" altLang="bg-BG" dirty="0" smtClean="0"/>
              <a:t>Графичен интерфейс (</a:t>
            </a:r>
            <a:r>
              <a:rPr lang="en-US" altLang="bg-BG" dirty="0" smtClean="0"/>
              <a:t>Graphical User Interface</a:t>
            </a:r>
            <a:r>
              <a:rPr lang="bg-BG" altLang="bg-BG" dirty="0" smtClean="0"/>
              <a:t>) - </a:t>
            </a:r>
            <a:r>
              <a:rPr lang="bg-BG" dirty="0" smtClean="0"/>
              <a:t>елементите </a:t>
            </a:r>
            <a:r>
              <a:rPr lang="bg-BG" dirty="0"/>
              <a:t>на интерфейса (менюта, бутони, списъци и др</a:t>
            </a:r>
            <a:r>
              <a:rPr lang="bg-BG" dirty="0" smtClean="0"/>
              <a:t>.) са </a:t>
            </a:r>
            <a:r>
              <a:rPr lang="bg-BG" dirty="0"/>
              <a:t>изпълнени във вид на графични </a:t>
            </a:r>
            <a:r>
              <a:rPr lang="bg-BG" dirty="0" smtClean="0"/>
              <a:t>изображения (икони), достъпни чрез периферно устройство – клавиатура, мишка......</a:t>
            </a:r>
            <a:endParaRPr lang="bg-BG" dirty="0"/>
          </a:p>
          <a:p>
            <a:pPr marL="365760" lvl="1" indent="0">
              <a:buNone/>
            </a:pPr>
            <a:endParaRPr lang="en-US" alt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bg-BG"/>
              <a:t>4-</a:t>
            </a:r>
            <a:fld id="{FCC141CF-05EE-4A88-9905-2B18F3492DDC}" type="slidenum">
              <a:rPr lang="en-US" altLang="bg-BG"/>
              <a:pPr/>
              <a:t>35</a:t>
            </a:fld>
            <a:endParaRPr lang="en-US" altLang="bg-BG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83362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467600" cy="652934"/>
          </a:xfrm>
          <a:ln/>
        </p:spPr>
        <p:txBody>
          <a:bodyPr>
            <a:normAutofit/>
          </a:bodyPr>
          <a:lstStyle/>
          <a:p>
            <a:pPr algn="ctr"/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>Операционна система</a:t>
            </a:r>
            <a:endParaRPr lang="en-US" altLang="bg-BG" sz="32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836712"/>
            <a:ext cx="7467600" cy="5709248"/>
          </a:xfrm>
          <a:ln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altLang="bg-BG" u="sng" dirty="0" smtClean="0">
                <a:solidFill>
                  <a:srgbClr val="006699"/>
                </a:solidFill>
              </a:rPr>
              <a:t>Управление на ресурсите</a:t>
            </a:r>
          </a:p>
          <a:p>
            <a:pPr marL="0" indent="0" algn="ctr">
              <a:buNone/>
            </a:pPr>
            <a:endParaRPr lang="bg-BG" altLang="bg-BG" sz="1000" u="sng" dirty="0" smtClean="0">
              <a:solidFill>
                <a:srgbClr val="006699"/>
              </a:solidFill>
            </a:endParaRPr>
          </a:p>
          <a:p>
            <a:r>
              <a:rPr lang="bg-BG" altLang="bg-BG" dirty="0" smtClean="0"/>
              <a:t>Функция на операционната система, която управлява хардуерните и мрежови ресурси на компютърната система</a:t>
            </a:r>
          </a:p>
          <a:p>
            <a:pPr>
              <a:lnSpc>
                <a:spcPct val="90000"/>
              </a:lnSpc>
            </a:pPr>
            <a:r>
              <a:rPr lang="bg-BG" altLang="bg-BG" dirty="0" smtClean="0"/>
              <a:t>Управление на процесора – осъществява се чрез ядрото на операционната система, което остава резидентно в паметта</a:t>
            </a:r>
          </a:p>
          <a:p>
            <a:pPr>
              <a:lnSpc>
                <a:spcPct val="90000"/>
              </a:lnSpc>
            </a:pPr>
            <a:r>
              <a:rPr lang="bg-BG" altLang="bg-BG" dirty="0" smtClean="0"/>
              <a:t>Управление на паметта - </a:t>
            </a:r>
            <a:r>
              <a:rPr lang="ru-RU" dirty="0" smtClean="0"/>
              <a:t>следи се използването </a:t>
            </a:r>
            <a:r>
              <a:rPr lang="ru-RU" dirty="0"/>
              <a:t>на </a:t>
            </a:r>
            <a:r>
              <a:rPr lang="ru-RU" dirty="0" smtClean="0"/>
              <a:t>паметта</a:t>
            </a:r>
            <a:r>
              <a:rPr lang="ru-RU" dirty="0"/>
              <a:t>, за да се предотврати припокриването на програми и </a:t>
            </a:r>
            <a:r>
              <a:rPr lang="ru-RU" dirty="0" smtClean="0"/>
              <a:t>данни</a:t>
            </a:r>
          </a:p>
          <a:p>
            <a:pPr>
              <a:lnSpc>
                <a:spcPct val="90000"/>
              </a:lnSpc>
            </a:pPr>
            <a:r>
              <a:rPr lang="ru-RU" altLang="bg-BG" dirty="0" smtClean="0"/>
              <a:t>............................................................</a:t>
            </a:r>
          </a:p>
          <a:p>
            <a:pPr marL="0" indent="0" algn="ctr">
              <a:buNone/>
            </a:pPr>
            <a:r>
              <a:rPr lang="bg-BG" altLang="bg-BG" u="sng" dirty="0" smtClean="0">
                <a:solidFill>
                  <a:srgbClr val="006699"/>
                </a:solidFill>
              </a:rPr>
              <a:t>Управление на сигурността</a:t>
            </a:r>
          </a:p>
          <a:p>
            <a:endParaRPr lang="bg-BG" altLang="bg-BG" dirty="0" smtClean="0"/>
          </a:p>
          <a:p>
            <a:endParaRPr lang="bg-BG" alt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3D7E4AA5-A6D7-4845-9AFD-062B15A2E453}" type="slidenum">
              <a:rPr lang="en-US" altLang="bg-BG" smtClean="0"/>
              <a:pPr/>
              <a:t>36</a:t>
            </a:fld>
            <a:endParaRPr lang="en-US" altLang="bg-B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99225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3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>Операционна система</a:t>
            </a:r>
            <a:endParaRPr lang="bg-B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37</a:t>
            </a:fld>
            <a:endParaRPr lang="bg-BG" alt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3657600" cy="58326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g-BG" altLang="bg-BG" u="sng" dirty="0">
                <a:solidFill>
                  <a:srgbClr val="006699"/>
                </a:solidFill>
              </a:rPr>
              <a:t>Управление на файловете</a:t>
            </a:r>
          </a:p>
          <a:p>
            <a:pPr>
              <a:spcAft>
                <a:spcPct val="25000"/>
              </a:spcAft>
            </a:pPr>
            <a:r>
              <a:rPr lang="bg-BG" altLang="bg-BG" dirty="0" smtClean="0"/>
              <a:t>Функция на операционната </a:t>
            </a:r>
            <a:r>
              <a:rPr lang="bg-BG" altLang="bg-BG" dirty="0"/>
              <a:t>система, </a:t>
            </a:r>
            <a:r>
              <a:rPr lang="bg-BG" altLang="bg-BG" dirty="0" smtClean="0"/>
              <a:t>която </a:t>
            </a:r>
            <a:r>
              <a:rPr lang="bg-BG" altLang="bg-BG" dirty="0"/>
              <a:t>управлява създаването, изтриването и достъпа до </a:t>
            </a:r>
            <a:r>
              <a:rPr lang="bg-BG" altLang="bg-BG" dirty="0" smtClean="0"/>
              <a:t>файлове </a:t>
            </a:r>
            <a:r>
              <a:rPr lang="bg-BG" altLang="bg-BG" dirty="0"/>
              <a:t>(данни и програми). За целта:</a:t>
            </a:r>
            <a:endParaRPr lang="en-US" altLang="bg-BG" dirty="0"/>
          </a:p>
          <a:p>
            <a:pPr lvl="1">
              <a:spcAft>
                <a:spcPct val="25000"/>
              </a:spcAft>
            </a:pPr>
            <a:r>
              <a:rPr lang="bg-BG" dirty="0"/>
              <a:t>следи физическото местоположение на файловете върху устройствата за съхранение;</a:t>
            </a:r>
          </a:p>
          <a:p>
            <a:pPr lvl="1"/>
            <a:r>
              <a:rPr lang="bg-BG" altLang="bg-BG" dirty="0"/>
              <a:t>поддържа директории с информация за местоположението и характеристиките на съхраняваните файлове.</a:t>
            </a:r>
            <a:endParaRPr lang="bg-BG" altLang="bg-BG" u="sng" dirty="0">
              <a:solidFill>
                <a:srgbClr val="006699"/>
              </a:solidFill>
            </a:endParaRPr>
          </a:p>
          <a:p>
            <a:endParaRPr lang="bg-BG" dirty="0"/>
          </a:p>
        </p:txBody>
      </p:sp>
      <p:pic>
        <p:nvPicPr>
          <p:cNvPr id="9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836712"/>
            <a:ext cx="4032448" cy="4857206"/>
          </a:xfrm>
          <a:ln/>
        </p:spPr>
      </p:pic>
    </p:spTree>
    <p:extLst>
      <p:ext uri="{BB962C8B-B14F-4D97-AF65-F5344CB8AC3E}">
        <p14:creationId xmlns:p14="http://schemas.microsoft.com/office/powerpoint/2010/main" val="336262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7467600" cy="652934"/>
          </a:xfrm>
          <a:ln/>
        </p:spPr>
        <p:txBody>
          <a:bodyPr>
            <a:normAutofit/>
          </a:bodyPr>
          <a:lstStyle/>
          <a:p>
            <a:pPr algn="ctr"/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>Операционна </a:t>
            </a:r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система</a:t>
            </a:r>
            <a:endParaRPr lang="en-US" altLang="bg-BG" sz="32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836712"/>
            <a:ext cx="7467600" cy="5688632"/>
          </a:xfrm>
          <a:ln/>
        </p:spPr>
        <p:txBody>
          <a:bodyPr>
            <a:normAutofit fontScale="92500"/>
          </a:bodyPr>
          <a:lstStyle/>
          <a:p>
            <a:pPr marL="0" indent="0" algn="ctr">
              <a:spcAft>
                <a:spcPct val="25000"/>
              </a:spcAft>
              <a:buNone/>
            </a:pPr>
            <a:r>
              <a:rPr lang="bg-BG" altLang="bg-BG" u="sng" dirty="0" smtClean="0">
                <a:solidFill>
                  <a:srgbClr val="006699"/>
                </a:solidFill>
              </a:rPr>
              <a:t>Управление на задачите</a:t>
            </a:r>
          </a:p>
          <a:p>
            <a:pPr>
              <a:spcAft>
                <a:spcPct val="25000"/>
              </a:spcAft>
            </a:pPr>
            <a:r>
              <a:rPr lang="bg-BG" altLang="bg-BG" dirty="0" smtClean="0"/>
              <a:t>Компонент от операционната система, който управлява едновременното изпълнение на потребителски задачи.</a:t>
            </a:r>
            <a:r>
              <a:rPr lang="en-US" altLang="bg-BG" dirty="0" smtClean="0"/>
              <a:t> </a:t>
            </a:r>
            <a:endParaRPr lang="bg-BG" altLang="bg-BG" dirty="0" smtClean="0"/>
          </a:p>
          <a:p>
            <a:pPr>
              <a:spcAft>
                <a:spcPct val="25000"/>
              </a:spcAft>
            </a:pPr>
            <a:r>
              <a:rPr lang="bg-BG" altLang="bg-BG" dirty="0" smtClean="0"/>
              <a:t>Контролира времето, в което дадена задача има достъп от процесора</a:t>
            </a:r>
          </a:p>
          <a:p>
            <a:pPr>
              <a:spcAft>
                <a:spcPct val="25000"/>
              </a:spcAft>
            </a:pPr>
            <a:r>
              <a:rPr lang="bg-BG" altLang="bg-BG" dirty="0" smtClean="0"/>
              <a:t>Методи за обработване на повече програми:</a:t>
            </a:r>
          </a:p>
          <a:p>
            <a:pPr lvl="1">
              <a:spcAft>
                <a:spcPct val="25000"/>
              </a:spcAft>
            </a:pPr>
            <a:r>
              <a:rPr lang="bg-BG" altLang="bg-BG" sz="2200" dirty="0" smtClean="0"/>
              <a:t>Многозадачност – няколко програми на един потребител, обработвани от един процесор;</a:t>
            </a:r>
          </a:p>
          <a:p>
            <a:pPr lvl="1">
              <a:spcAft>
                <a:spcPct val="25000"/>
              </a:spcAft>
            </a:pPr>
            <a:r>
              <a:rPr lang="bg-BG" altLang="bg-BG" sz="2200" dirty="0" smtClean="0"/>
              <a:t>Мултипрограмиране – едновременна работа на няколко процеса върху еднопроцесорна машина;</a:t>
            </a:r>
          </a:p>
          <a:p>
            <a:pPr lvl="1">
              <a:spcAft>
                <a:spcPct val="25000"/>
              </a:spcAft>
            </a:pPr>
            <a:r>
              <a:rPr lang="bg-BG" altLang="bg-BG" sz="2200" dirty="0" smtClean="0"/>
              <a:t>Време-делене (</a:t>
            </a:r>
            <a:r>
              <a:rPr lang="en-US" altLang="bg-BG" sz="2200" dirty="0" smtClean="0"/>
              <a:t>Time-sharing</a:t>
            </a:r>
            <a:r>
              <a:rPr lang="bg-BG" altLang="bg-BG" sz="2200" dirty="0" smtClean="0"/>
              <a:t>);</a:t>
            </a:r>
          </a:p>
          <a:p>
            <a:pPr lvl="1">
              <a:spcAft>
                <a:spcPct val="25000"/>
              </a:spcAft>
            </a:pPr>
            <a:r>
              <a:rPr lang="bg-BG" altLang="bg-BG" sz="2200" dirty="0" smtClean="0"/>
              <a:t>Многопроцесорна обработка (</a:t>
            </a:r>
            <a:r>
              <a:rPr lang="en-US" altLang="bg-BG" sz="2200" dirty="0" smtClean="0"/>
              <a:t>Multiprocessing</a:t>
            </a:r>
            <a:r>
              <a:rPr lang="bg-BG" altLang="bg-BG" sz="2200" dirty="0" smtClean="0"/>
              <a:t>) – няколко процеса върху многопроцесорна машина.</a:t>
            </a:r>
            <a:endParaRPr lang="en-US" altLang="bg-BG" sz="2200" dirty="0"/>
          </a:p>
          <a:p>
            <a:pPr lvl="1">
              <a:spcAft>
                <a:spcPct val="25000"/>
              </a:spcAft>
            </a:pPr>
            <a:endParaRPr lang="en-US" alt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0A8766A3-5D70-4B53-8935-4B67E33E2A9A}" type="slidenum">
              <a:rPr lang="en-US" altLang="bg-BG" smtClean="0"/>
              <a:pPr/>
              <a:t>38</a:t>
            </a:fld>
            <a:endParaRPr lang="en-US" altLang="bg-B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13192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>Операционна система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5737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800" u="sng" dirty="0" smtClean="0">
                <a:solidFill>
                  <a:srgbClr val="006699"/>
                </a:solidFill>
              </a:rPr>
              <a:t>Помощни програми</a:t>
            </a:r>
          </a:p>
          <a:p>
            <a:pPr>
              <a:lnSpc>
                <a:spcPct val="90000"/>
              </a:lnSpc>
            </a:pPr>
            <a:r>
              <a:rPr lang="bg-BG" altLang="bg-BG" dirty="0" smtClean="0"/>
              <a:t>Драйвери на устройства – специализирани програми, които осигуряват управлението на периферни устройства.</a:t>
            </a:r>
          </a:p>
          <a:p>
            <a:pPr>
              <a:lnSpc>
                <a:spcPct val="90000"/>
              </a:lnSpc>
            </a:pPr>
            <a:r>
              <a:rPr lang="bg-BG" altLang="bg-BG" dirty="0" smtClean="0"/>
              <a:t>Сервизни програми.</a:t>
            </a:r>
          </a:p>
          <a:p>
            <a:pPr marL="0" indent="0">
              <a:lnSpc>
                <a:spcPct val="90000"/>
              </a:lnSpc>
              <a:buNone/>
            </a:pP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39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99879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>История.....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787208" cy="4680520"/>
          </a:xfrm>
        </p:spPr>
        <p:txBody>
          <a:bodyPr/>
          <a:lstStyle/>
          <a:p>
            <a:r>
              <a:rPr lang="en-US" altLang="bg-BG" dirty="0" smtClean="0"/>
              <a:t>1946</a:t>
            </a:r>
            <a:r>
              <a:rPr lang="bg-BG" altLang="bg-BG" dirty="0" smtClean="0"/>
              <a:t> </a:t>
            </a:r>
          </a:p>
          <a:p>
            <a:pPr lvl="1"/>
            <a:r>
              <a:rPr lang="en-US" altLang="bg-BG" dirty="0" smtClean="0"/>
              <a:t>ENIAC </a:t>
            </a:r>
            <a:r>
              <a:rPr lang="bg-BG" altLang="bg-BG" dirty="0" smtClean="0"/>
              <a:t>– първо поколение програмируем компютър, скорост – 5000 операции в сек., електронни лампи;</a:t>
            </a:r>
            <a:endParaRPr lang="en-US" altLang="bg-BG" dirty="0"/>
          </a:p>
          <a:p>
            <a:pPr lvl="1"/>
            <a:r>
              <a:rPr lang="bg-BG" altLang="bg-BG" dirty="0"/>
              <a:t>н</a:t>
            </a:r>
            <a:r>
              <a:rPr lang="bg-BG" altLang="bg-BG" dirty="0" smtClean="0"/>
              <a:t>едостатъци – огромен, бавен.</a:t>
            </a:r>
          </a:p>
          <a:p>
            <a:pPr marL="365760" lvl="1" indent="0">
              <a:buNone/>
            </a:pPr>
            <a:r>
              <a:rPr lang="bg-BG" altLang="bg-BG" dirty="0" smtClean="0"/>
              <a:t> </a:t>
            </a:r>
          </a:p>
          <a:p>
            <a:r>
              <a:rPr lang="bg-BG" altLang="bg-BG" dirty="0" smtClean="0">
                <a:latin typeface="+mj-lt"/>
                <a:cs typeface="Arial" charset="0"/>
              </a:rPr>
              <a:t>Късните 50г.</a:t>
            </a:r>
            <a:endParaRPr lang="en-US" altLang="bg-BG" dirty="0">
              <a:latin typeface="+mj-lt"/>
              <a:cs typeface="Arial" charset="0"/>
            </a:endParaRPr>
          </a:p>
          <a:p>
            <a:pPr lvl="1"/>
            <a:r>
              <a:rPr lang="bg-BG" altLang="bg-BG" dirty="0" smtClean="0">
                <a:latin typeface="+mj-lt"/>
                <a:cs typeface="Arial" charset="0"/>
              </a:rPr>
              <a:t>Транзисторите заменят електронните лампи;</a:t>
            </a:r>
            <a:endParaRPr lang="en-US" altLang="bg-BG" dirty="0">
              <a:latin typeface="+mj-lt"/>
              <a:cs typeface="Arial" charset="0"/>
            </a:endParaRPr>
          </a:p>
          <a:p>
            <a:pPr lvl="1"/>
            <a:r>
              <a:rPr lang="bg-BG" altLang="bg-BG" dirty="0">
                <a:latin typeface="+mj-lt"/>
                <a:cs typeface="Arial" charset="0"/>
              </a:rPr>
              <a:t>к</a:t>
            </a:r>
            <a:r>
              <a:rPr lang="bg-BG" altLang="bg-BG" dirty="0" smtClean="0">
                <a:latin typeface="+mj-lt"/>
                <a:cs typeface="Arial" charset="0"/>
              </a:rPr>
              <a:t>омютрите стават по-икономични, по-бързи до 100 000 операции в сек. и по-компактни;</a:t>
            </a:r>
          </a:p>
          <a:p>
            <a:pPr lvl="1"/>
            <a:r>
              <a:rPr lang="en-US" altLang="bg-BG" dirty="0"/>
              <a:t>ENIAC </a:t>
            </a:r>
            <a:r>
              <a:rPr lang="bg-BG" altLang="bg-BG" dirty="0" smtClean="0"/>
              <a:t>е заменен от </a:t>
            </a:r>
            <a:r>
              <a:rPr lang="en-US" altLang="bg-BG" dirty="0" smtClean="0"/>
              <a:t>UNIVAC </a:t>
            </a:r>
            <a:r>
              <a:rPr lang="en-US" altLang="bg-BG" dirty="0"/>
              <a:t>1, </a:t>
            </a:r>
            <a:r>
              <a:rPr lang="bg-BG" altLang="bg-BG" dirty="0" smtClean="0"/>
              <a:t>а след това от </a:t>
            </a:r>
          </a:p>
          <a:p>
            <a:pPr marL="640080" lvl="2" indent="0">
              <a:buNone/>
            </a:pPr>
            <a:r>
              <a:rPr lang="en-US" altLang="bg-BG" sz="2100" dirty="0" smtClean="0"/>
              <a:t>IBM </a:t>
            </a:r>
            <a:r>
              <a:rPr lang="en-US" altLang="bg-BG" sz="2100" dirty="0"/>
              <a:t>704</a:t>
            </a:r>
          </a:p>
          <a:p>
            <a:pPr marL="365760" lvl="1" indent="0">
              <a:buNone/>
            </a:pPr>
            <a:endParaRPr lang="en-US" altLang="bg-BG" dirty="0">
              <a:latin typeface="+mj-lt"/>
              <a:cs typeface="Arial" charset="0"/>
            </a:endParaRPr>
          </a:p>
          <a:p>
            <a:pPr lvl="1"/>
            <a:endParaRPr lang="en-US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</a:t>
            </a:fld>
            <a:endParaRPr lang="bg-BG" altLang="bg-B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71542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6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Оценяване на хардуера, софтуера и услугите при реализация на ИС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4461" y="1143000"/>
            <a:ext cx="7467600" cy="5526360"/>
          </a:xfrm>
        </p:spPr>
        <p:txBody>
          <a:bodyPr>
            <a:normAutofit/>
          </a:bodyPr>
          <a:lstStyle/>
          <a:p>
            <a:pPr>
              <a:spcAft>
                <a:spcPct val="15000"/>
              </a:spcAft>
            </a:pPr>
            <a:r>
              <a:rPr lang="bg-BG" altLang="bg-BG" dirty="0" smtClean="0"/>
              <a:t>Съгласуват се минималните изисквания и се изготвя съответно запитване, което се изпраща на няколко компании – примерен отговор от </a:t>
            </a:r>
            <a:r>
              <a:rPr lang="en-US" altLang="bg-BG" dirty="0" smtClean="0"/>
              <a:t>IBM</a:t>
            </a:r>
            <a:r>
              <a:rPr lang="bg-BG" altLang="bg-BG" dirty="0" smtClean="0"/>
              <a:t>. 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40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79337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763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4" y="0"/>
            <a:ext cx="7467600" cy="1148832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Фактори за оценяване на хардуера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41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48832"/>
            <a:ext cx="5551575" cy="55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196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048"/>
            <a:ext cx="7467600" cy="1070992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chemeClr val="accent1">
                    <a:lumMod val="75000"/>
                  </a:schemeClr>
                </a:solidFill>
              </a:rPr>
              <a:t>Фактори за оценяване на </a:t>
            </a:r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софтуера</a:t>
            </a:r>
            <a:endParaRPr lang="bg-B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42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120680" cy="573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638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718"/>
            <a:ext cx="7467600" cy="1156990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chemeClr val="accent1">
                    <a:lumMod val="75000"/>
                  </a:schemeClr>
                </a:solidFill>
              </a:rPr>
              <a:t>Фактори за оценяване на </a:t>
            </a:r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услугите</a:t>
            </a:r>
            <a:endParaRPr lang="bg-B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43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865302" cy="53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87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387424"/>
            <a:ext cx="8496944" cy="1373014"/>
          </a:xfrm>
        </p:spPr>
        <p:txBody>
          <a:bodyPr>
            <a:no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Предизвикателства при управлението на хардуерните и софтуерни ресурси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848872" cy="5688632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sz="3200" dirty="0" smtClean="0"/>
              <a:t>Справяне с належащи промени в платформата.</a:t>
            </a:r>
          </a:p>
          <a:p>
            <a:pPr lvl="1">
              <a:defRPr/>
            </a:pPr>
            <a:r>
              <a:rPr lang="bg-BG" sz="2900" dirty="0"/>
              <a:t>м</a:t>
            </a:r>
            <a:r>
              <a:rPr lang="bg-BG" sz="2900" dirty="0" smtClean="0"/>
              <a:t>ащабируемост – осигуряване на обслужване при нарастване броя на потребителите;</a:t>
            </a:r>
          </a:p>
          <a:p>
            <a:pPr lvl="1">
              <a:defRPr/>
            </a:pPr>
            <a:r>
              <a:rPr lang="bg-BG" sz="2900" dirty="0"/>
              <a:t>м</a:t>
            </a:r>
            <a:r>
              <a:rPr lang="bg-BG" sz="2900" dirty="0" smtClean="0"/>
              <a:t>обилни и облачни изчисления – политики за управление на подобни платформи, договор със съответните доставящи ги фирми.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bg-BG" sz="3200" dirty="0" smtClean="0"/>
              <a:t>Управление и ръководство.</a:t>
            </a:r>
          </a:p>
          <a:p>
            <a:pPr lvl="1">
              <a:defRPr/>
            </a:pPr>
            <a:r>
              <a:rPr lang="bg-BG" sz="2900" dirty="0"/>
              <a:t>к</a:t>
            </a:r>
            <a:r>
              <a:rPr lang="bg-BG" sz="2900" dirty="0" smtClean="0"/>
              <a:t>ой управлява ресурсите;</a:t>
            </a:r>
          </a:p>
          <a:p>
            <a:pPr lvl="1">
              <a:defRPr/>
            </a:pPr>
            <a:r>
              <a:rPr lang="bg-BG" sz="2900" dirty="0"/>
              <a:t>к</a:t>
            </a:r>
            <a:r>
              <a:rPr lang="bg-BG" sz="2900" dirty="0" smtClean="0"/>
              <a:t>аква да бъде организацията на ИТ отдела – централизирана (един ИТ отдел), разпределена (всеки бизнис отдел със свои ИТ специалисти);</a:t>
            </a:r>
          </a:p>
          <a:p>
            <a:pPr lvl="1">
              <a:defRPr/>
            </a:pPr>
            <a:r>
              <a:rPr lang="bg-BG" sz="2900" dirty="0"/>
              <a:t>к</a:t>
            </a:r>
            <a:r>
              <a:rPr lang="bg-BG" sz="2900" dirty="0" smtClean="0"/>
              <a:t>ак се разпределят разходите между отделните отдели.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bg-BG" sz="3200" dirty="0" smtClean="0"/>
              <a:t>Инвестиции</a:t>
            </a:r>
          </a:p>
          <a:p>
            <a:pPr lvl="1">
              <a:defRPr/>
            </a:pPr>
            <a:r>
              <a:rPr lang="bg-BG" sz="2900" dirty="0"/>
              <a:t>к</a:t>
            </a:r>
            <a:r>
              <a:rPr lang="bg-BG" sz="2900" dirty="0" smtClean="0"/>
              <a:t>олко да са разходите за ИТ (аутсорсинг, наемане или покупка, облачни изчисления); </a:t>
            </a:r>
          </a:p>
          <a:p>
            <a:pPr lvl="1">
              <a:defRPr/>
            </a:pPr>
            <a:r>
              <a:rPr lang="bg-BG" sz="2900" dirty="0"/>
              <a:t>о</a:t>
            </a:r>
            <a:r>
              <a:rPr lang="bg-BG" sz="2900" dirty="0" smtClean="0"/>
              <a:t>бща цена на собствените хардуерни и софтуерни ресурси – около 20%;</a:t>
            </a:r>
          </a:p>
          <a:p>
            <a:pPr lvl="1">
              <a:defRPr/>
            </a:pPr>
            <a:r>
              <a:rPr lang="bg-BG" sz="2900" dirty="0"/>
              <a:t>д</a:t>
            </a:r>
            <a:r>
              <a:rPr lang="bg-BG" sz="2900" dirty="0" smtClean="0"/>
              <a:t>руги разходи:  инсталиране, обучение, поддържане, енергия......</a:t>
            </a:r>
          </a:p>
          <a:p>
            <a:pPr lvl="1">
              <a:defRPr/>
            </a:pPr>
            <a:r>
              <a:rPr lang="bg-BG" sz="2900" dirty="0"/>
              <a:t>н</a:t>
            </a:r>
            <a:r>
              <a:rPr lang="bg-BG" sz="2900" dirty="0" smtClean="0"/>
              <a:t>амаляване на цените чрез облачни услуги, стандартизация на хардуерните и софтуерни ресурси, по-висока степен на централизация.</a:t>
            </a:r>
            <a:endParaRPr lang="en-US" sz="2900" dirty="0"/>
          </a:p>
          <a:p>
            <a:pPr marL="514350" indent="-514350">
              <a:buFont typeface="+mj-lt"/>
              <a:buAutoNum type="arabicPeriod"/>
              <a:defRPr/>
            </a:pPr>
            <a:endParaRPr lang="bg-BG" dirty="0" smtClean="0"/>
          </a:p>
          <a:p>
            <a:pPr lvl="1">
              <a:defRPr/>
            </a:pPr>
            <a:endParaRPr lang="bg-BG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en-US" sz="2700" dirty="0"/>
          </a:p>
          <a:p>
            <a:pPr lvl="1">
              <a:buFont typeface="Arial" charset="0"/>
              <a:buChar char="–"/>
              <a:defRPr/>
            </a:pPr>
            <a:endParaRPr lang="bg-BG" sz="2400" dirty="0" smtClean="0"/>
          </a:p>
          <a:p>
            <a:pPr marL="457200" indent="-457200">
              <a:buFont typeface="+mj-lt"/>
              <a:buAutoNum type="arabicPeriod"/>
            </a:pP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44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10;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332253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89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Тенденции при хардуера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13430"/>
            <a:ext cx="7467600" cy="588392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sz="2800" dirty="0" smtClean="0">
                <a:solidFill>
                  <a:schemeClr val="accent2"/>
                </a:solidFill>
              </a:rPr>
              <a:t>Мобилни дигитални платформи.</a:t>
            </a:r>
          </a:p>
          <a:p>
            <a:pPr lvl="1"/>
            <a:r>
              <a:rPr lang="bg-BG" altLang="bg-BG" sz="2000" dirty="0"/>
              <a:t>к</a:t>
            </a:r>
            <a:r>
              <a:rPr lang="bg-BG" altLang="bg-BG" sz="2000" dirty="0" smtClean="0"/>
              <a:t>летъчни телефони</a:t>
            </a:r>
            <a:r>
              <a:rPr lang="en-US" altLang="bg-BG" sz="2000" dirty="0" smtClean="0"/>
              <a:t>, </a:t>
            </a:r>
            <a:r>
              <a:rPr lang="bg-BG" altLang="bg-BG" sz="2000" dirty="0" smtClean="0"/>
              <a:t>смартфони</a:t>
            </a:r>
            <a:r>
              <a:rPr lang="en-US" altLang="bg-BG" sz="2000" dirty="0" smtClean="0"/>
              <a:t> </a:t>
            </a:r>
            <a:r>
              <a:rPr lang="en-US" altLang="bg-BG" sz="2000" dirty="0"/>
              <a:t>(BlackBerry, iPhone) </a:t>
            </a:r>
            <a:r>
              <a:rPr lang="bg-BG" altLang="bg-BG" sz="2000" dirty="0" smtClean="0"/>
              <a:t>за прехвърляне на данни, сърфиране, поща.....</a:t>
            </a:r>
            <a:endParaRPr lang="en-US" altLang="bg-BG" sz="2000" dirty="0"/>
          </a:p>
          <a:p>
            <a:pPr lvl="1"/>
            <a:r>
              <a:rPr lang="bg-BG" altLang="bg-BG" sz="2000" dirty="0" smtClean="0"/>
              <a:t>Нетбук (</a:t>
            </a:r>
            <a:r>
              <a:rPr lang="en-US" altLang="bg-BG" sz="2000" dirty="0" smtClean="0"/>
              <a:t>netbooks</a:t>
            </a:r>
            <a:r>
              <a:rPr lang="bg-BG" altLang="bg-BG" sz="2000" dirty="0" smtClean="0"/>
              <a:t>)  - малък компютър за безжични комуникации и основни изчислителни задачи;</a:t>
            </a:r>
            <a:r>
              <a:rPr lang="en-US" altLang="bg-BG" sz="2000" dirty="0" smtClean="0"/>
              <a:t> </a:t>
            </a:r>
            <a:endParaRPr lang="en-US" altLang="bg-BG" sz="2000" dirty="0"/>
          </a:p>
          <a:p>
            <a:pPr lvl="1"/>
            <a:r>
              <a:rPr lang="bg-BG" altLang="bg-BG" sz="2000" dirty="0" smtClean="0"/>
              <a:t>таблет</a:t>
            </a:r>
            <a:r>
              <a:rPr lang="en-US" altLang="bg-BG" sz="2000" dirty="0" smtClean="0"/>
              <a:t> </a:t>
            </a:r>
            <a:r>
              <a:rPr lang="en-US" altLang="bg-BG" sz="2000" dirty="0"/>
              <a:t>(</a:t>
            </a:r>
            <a:r>
              <a:rPr lang="en-US" altLang="bg-BG" sz="2000" dirty="0" smtClean="0"/>
              <a:t>iPad)</a:t>
            </a:r>
            <a:r>
              <a:rPr lang="bg-BG" altLang="bg-BG" sz="2000" dirty="0"/>
              <a:t>;</a:t>
            </a:r>
            <a:endParaRPr lang="en-US" altLang="bg-BG" sz="2000" dirty="0"/>
          </a:p>
          <a:p>
            <a:pPr lvl="1"/>
            <a:r>
              <a:rPr lang="bg-BG" altLang="bg-BG" sz="2000" dirty="0"/>
              <a:t>ц</a:t>
            </a:r>
            <a:r>
              <a:rPr lang="bg-BG" altLang="bg-BG" sz="2000" dirty="0" smtClean="0"/>
              <a:t>ифрови електронни четци </a:t>
            </a:r>
            <a:r>
              <a:rPr lang="en-US" altLang="bg-BG" sz="2000" dirty="0" smtClean="0"/>
              <a:t> </a:t>
            </a:r>
            <a:r>
              <a:rPr lang="en-US" altLang="bg-BG" sz="2000" dirty="0"/>
              <a:t>(</a:t>
            </a:r>
            <a:r>
              <a:rPr lang="en-US" altLang="bg-BG" sz="2000" dirty="0" smtClean="0"/>
              <a:t>Kindle</a:t>
            </a:r>
            <a:r>
              <a:rPr lang="bg-BG" altLang="bg-BG" sz="20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bg-BG" altLang="bg-BG" sz="2800" dirty="0" smtClean="0">
                <a:solidFill>
                  <a:schemeClr val="accent2"/>
                </a:solidFill>
              </a:rPr>
              <a:t>Грид изчисления (</a:t>
            </a:r>
            <a:r>
              <a:rPr lang="en-US" altLang="bg-BG" sz="2800" dirty="0" smtClean="0">
                <a:solidFill>
                  <a:schemeClr val="accent2"/>
                </a:solidFill>
              </a:rPr>
              <a:t>Grid computing</a:t>
            </a:r>
            <a:r>
              <a:rPr lang="bg-BG" altLang="bg-BG" sz="2800" dirty="0" smtClean="0">
                <a:solidFill>
                  <a:schemeClr val="accent2"/>
                </a:solidFill>
              </a:rPr>
              <a:t>).</a:t>
            </a:r>
            <a:endParaRPr lang="en-US" altLang="bg-BG" sz="2800" dirty="0">
              <a:solidFill>
                <a:schemeClr val="accent2"/>
              </a:solidFill>
            </a:endParaRPr>
          </a:p>
          <a:p>
            <a:pPr lvl="1"/>
            <a:r>
              <a:rPr lang="bg-BG" altLang="bg-BG" dirty="0"/>
              <a:t>с</a:t>
            </a:r>
            <a:r>
              <a:rPr lang="bg-BG" altLang="bg-BG" dirty="0" smtClean="0"/>
              <a:t>вързва географски отдалечени компютри в мрежа като комбинира изчислителните им мощности във виртуален суперкомпютър; </a:t>
            </a:r>
          </a:p>
          <a:p>
            <a:pPr lvl="1"/>
            <a:r>
              <a:rPr lang="bg-BG" altLang="bg-BG" dirty="0"/>
              <a:t>о</a:t>
            </a:r>
            <a:r>
              <a:rPr lang="bg-BG" altLang="bg-BG" dirty="0" smtClean="0"/>
              <a:t>сигурява спестяване на разходите, скорост и гъвкавост.</a:t>
            </a:r>
          </a:p>
          <a:p>
            <a:pPr marL="457200" indent="-457200">
              <a:buFont typeface="+mj-lt"/>
              <a:buAutoNum type="arabicPeriod"/>
            </a:pPr>
            <a:r>
              <a:rPr lang="bg-BG" altLang="bg-BG" sz="2800" dirty="0" smtClean="0">
                <a:solidFill>
                  <a:schemeClr val="accent2"/>
                </a:solidFill>
              </a:rPr>
              <a:t>Виртуализация (</a:t>
            </a:r>
            <a:r>
              <a:rPr lang="en-US" altLang="bg-BG" sz="2800" dirty="0" smtClean="0">
                <a:solidFill>
                  <a:schemeClr val="accent2"/>
                </a:solidFill>
              </a:rPr>
              <a:t>virtualization</a:t>
            </a:r>
            <a:r>
              <a:rPr lang="bg-BG" altLang="bg-BG" sz="2800" dirty="0" smtClean="0">
                <a:solidFill>
                  <a:schemeClr val="accent2"/>
                </a:solidFill>
              </a:rPr>
              <a:t>) - </a:t>
            </a:r>
            <a:r>
              <a:rPr lang="en-US" sz="2800" dirty="0" smtClean="0">
                <a:solidFill>
                  <a:schemeClr val="accent2"/>
                </a:solidFill>
              </a:rPr>
              <a:t>VMware</a:t>
            </a:r>
            <a:r>
              <a:rPr lang="bg-BG" altLang="bg-BG" sz="3300" dirty="0" smtClean="0">
                <a:solidFill>
                  <a:schemeClr val="accent2"/>
                </a:solidFill>
              </a:rPr>
              <a:t>.</a:t>
            </a:r>
            <a:endParaRPr lang="en-US" altLang="bg-BG" sz="2800" dirty="0">
              <a:solidFill>
                <a:schemeClr val="accent2"/>
              </a:solidFill>
            </a:endParaRPr>
          </a:p>
          <a:p>
            <a:pPr lvl="1"/>
            <a:r>
              <a:rPr lang="ru-RU" dirty="0"/>
              <a:t>п</a:t>
            </a:r>
            <a:r>
              <a:rPr lang="ru-RU" dirty="0" smtClean="0"/>
              <a:t>озволява стартиране на няколко </a:t>
            </a:r>
            <a:r>
              <a:rPr lang="ru-RU" dirty="0"/>
              <a:t>операционни системи и приложения  на един компютър; </a:t>
            </a:r>
            <a:endParaRPr lang="ru-RU" dirty="0" smtClean="0"/>
          </a:p>
          <a:p>
            <a:pPr lvl="1"/>
            <a:r>
              <a:rPr lang="ru-RU" dirty="0"/>
              <a:t>с</a:t>
            </a:r>
            <a:r>
              <a:rPr lang="ru-RU" dirty="0" smtClean="0"/>
              <a:t>помага за консолидирането на  хардуера, </a:t>
            </a:r>
            <a:r>
              <a:rPr lang="ru-RU" dirty="0"/>
              <a:t>за да се получи значително по-висока производителност от по-малко сървъри. </a:t>
            </a:r>
            <a:endParaRPr lang="ru-RU" dirty="0" smtClean="0"/>
          </a:p>
          <a:p>
            <a:pPr lvl="1"/>
            <a:r>
              <a:rPr lang="bg-BG" dirty="0" smtClean="0"/>
              <a:t>намалява  разходите за хардуер и консумация на енергия. </a:t>
            </a:r>
            <a:endParaRPr lang="en-US" altLang="bg-BG" dirty="0"/>
          </a:p>
          <a:p>
            <a:pPr lvl="1"/>
            <a:endParaRPr lang="bg-BG" altLang="bg-BG" sz="2000" dirty="0" smtClean="0">
              <a:latin typeface="Calibri" pitchFamily="-111" charset="0"/>
            </a:endParaRPr>
          </a:p>
          <a:p>
            <a:pPr lvl="1"/>
            <a:endParaRPr lang="bg-BG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45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42737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chemeClr val="accent1"/>
                </a:solidFill>
              </a:rPr>
              <a:t>Тенденции при хардуера</a:t>
            </a:r>
            <a:endParaRPr lang="bg-B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46</a:t>
            </a:fld>
            <a:endParaRPr lang="bg-BG" alt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3657600" cy="519147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bg-BG" altLang="bg-BG" dirty="0" smtClean="0">
                <a:solidFill>
                  <a:schemeClr val="accent2"/>
                </a:solidFill>
              </a:rPr>
              <a:t>Облачни изчисления (</a:t>
            </a:r>
            <a:r>
              <a:rPr lang="en-US" altLang="bg-BG" dirty="0" smtClean="0">
                <a:solidFill>
                  <a:schemeClr val="accent2"/>
                </a:solidFill>
              </a:rPr>
              <a:t>cloud computing</a:t>
            </a:r>
            <a:r>
              <a:rPr lang="bg-BG" altLang="bg-BG" dirty="0" smtClean="0">
                <a:solidFill>
                  <a:schemeClr val="accent2"/>
                </a:solidFill>
              </a:rPr>
              <a:t>).</a:t>
            </a:r>
            <a:endParaRPr lang="en-US" altLang="bg-BG" dirty="0">
              <a:solidFill>
                <a:schemeClr val="accent2"/>
              </a:solidFill>
            </a:endParaRPr>
          </a:p>
          <a:p>
            <a:pPr lvl="1"/>
            <a:r>
              <a:rPr lang="bg-BG" altLang="bg-BG" dirty="0"/>
              <a:t>при </a:t>
            </a:r>
            <a:r>
              <a:rPr lang="bg-BG" altLang="bg-BG" dirty="0" smtClean="0"/>
              <a:t>поискване </a:t>
            </a:r>
            <a:r>
              <a:rPr lang="bg-BG" altLang="bg-BG" dirty="0"/>
              <a:t>по </a:t>
            </a:r>
            <a:r>
              <a:rPr lang="bg-BG" altLang="bg-BG" dirty="0" smtClean="0"/>
              <a:t>мрежата се предлагат услуги;</a:t>
            </a:r>
          </a:p>
          <a:p>
            <a:pPr lvl="1"/>
            <a:r>
              <a:rPr lang="bg-BG" altLang="bg-BG" dirty="0"/>
              <a:t>у</a:t>
            </a:r>
            <a:r>
              <a:rPr lang="bg-BG" altLang="bg-BG" dirty="0" smtClean="0"/>
              <a:t>слугите са три вида: инфрастуктура за работа на ИС, платформа за разработване на собствени приложения, софтуер</a:t>
            </a:r>
            <a:r>
              <a:rPr lang="en-US" altLang="bg-BG" dirty="0"/>
              <a:t>;</a:t>
            </a:r>
            <a:r>
              <a:rPr lang="bg-BG" altLang="bg-BG" dirty="0" smtClean="0"/>
              <a:t> </a:t>
            </a:r>
          </a:p>
          <a:p>
            <a:pPr lvl="1"/>
            <a:r>
              <a:rPr lang="bg-BG" altLang="bg-BG" dirty="0"/>
              <a:t>о</a:t>
            </a:r>
            <a:r>
              <a:rPr lang="bg-BG" altLang="bg-BG" dirty="0" smtClean="0"/>
              <a:t>блакът може да бъде</a:t>
            </a:r>
            <a:r>
              <a:rPr lang="en-US" altLang="bg-BG" dirty="0" smtClean="0"/>
              <a:t> </a:t>
            </a:r>
            <a:r>
              <a:rPr lang="bg-BG" altLang="bg-BG" dirty="0" smtClean="0"/>
              <a:t>публичен или частен;</a:t>
            </a:r>
            <a:endParaRPr lang="en-US" altLang="bg-BG" dirty="0"/>
          </a:p>
          <a:p>
            <a:pPr lvl="1"/>
            <a:r>
              <a:rPr lang="bg-BG" altLang="bg-BG" dirty="0" smtClean="0"/>
              <a:t>намаляват се инвестициите за ИТ;</a:t>
            </a:r>
            <a:endParaRPr lang="en-US" altLang="bg-BG" dirty="0"/>
          </a:p>
          <a:p>
            <a:pPr lvl="1"/>
            <a:r>
              <a:rPr lang="bg-BG" altLang="bg-BG" dirty="0"/>
              <a:t>н</a:t>
            </a:r>
            <a:r>
              <a:rPr lang="bg-BG" altLang="bg-BG" dirty="0" smtClean="0"/>
              <a:t>едостатъци: надеждност, сигурност.</a:t>
            </a:r>
          </a:p>
          <a:p>
            <a:pPr marL="365760" lvl="1" indent="0">
              <a:buNone/>
            </a:pPr>
            <a:endParaRPr lang="en-US" altLang="bg-BG" dirty="0">
              <a:latin typeface="Calibri" pitchFamily="-111" charset="0"/>
            </a:endParaRPr>
          </a:p>
          <a:p>
            <a:endParaRPr lang="bg-B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139952" y="1124744"/>
            <a:ext cx="4181292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g-BG" dirty="0" smtClean="0">
                <a:solidFill>
                  <a:schemeClr val="accent2"/>
                </a:solidFill>
              </a:rPr>
              <a:t>Платформа</a:t>
            </a:r>
            <a:endParaRPr lang="bg-BG" dirty="0">
              <a:solidFill>
                <a:schemeClr val="accent2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181292" cy="339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558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1271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chemeClr val="accent1"/>
                </a:solidFill>
              </a:rPr>
              <a:t>Тенденции при хардуера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/>
          <a:lstStyle/>
          <a:p>
            <a:pPr marL="457200" indent="-457200">
              <a:spcAft>
                <a:spcPct val="0"/>
              </a:spcAft>
              <a:buFont typeface="+mj-lt"/>
              <a:buAutoNum type="arabicPeriod" startAt="5"/>
            </a:pPr>
            <a:r>
              <a:rPr lang="bg-BG" altLang="bg-BG" dirty="0">
                <a:solidFill>
                  <a:schemeClr val="accent2"/>
                </a:solidFill>
              </a:rPr>
              <a:t>Зелен компютинг (</a:t>
            </a:r>
            <a:r>
              <a:rPr lang="en-US" altLang="bg-BG" dirty="0">
                <a:solidFill>
                  <a:schemeClr val="accent2"/>
                </a:solidFill>
              </a:rPr>
              <a:t>green computing</a:t>
            </a:r>
            <a:r>
              <a:rPr lang="bg-BG" altLang="bg-BG" dirty="0">
                <a:solidFill>
                  <a:schemeClr val="accent2"/>
                </a:solidFill>
              </a:rPr>
              <a:t>) </a:t>
            </a:r>
            <a:r>
              <a:rPr lang="bg-BG" altLang="bg-BG" dirty="0">
                <a:solidFill>
                  <a:srgbClr val="0D0D0D"/>
                </a:solidFill>
              </a:rPr>
              <a:t>-  практики и технологии за производство, употреба и разположение на хардуера с оглед намаляване на влиянието върху околната среда.</a:t>
            </a:r>
            <a:endParaRPr lang="en-US" altLang="bg-BG" dirty="0">
              <a:solidFill>
                <a:srgbClr val="0D0D0D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bg-BG" altLang="bg-BG" dirty="0" err="1">
                <a:solidFill>
                  <a:schemeClr val="accent2"/>
                </a:solidFill>
              </a:rPr>
              <a:t>Многоядрени</a:t>
            </a:r>
            <a:r>
              <a:rPr lang="bg-BG" altLang="bg-BG" dirty="0">
                <a:solidFill>
                  <a:schemeClr val="accent2"/>
                </a:solidFill>
              </a:rPr>
              <a:t> </a:t>
            </a:r>
            <a:r>
              <a:rPr lang="bg-BG" altLang="bg-BG" dirty="0" smtClean="0">
                <a:solidFill>
                  <a:schemeClr val="accent2"/>
                </a:solidFill>
              </a:rPr>
              <a:t>процесори.</a:t>
            </a:r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bg-BG" dirty="0" smtClean="0">
                <a:solidFill>
                  <a:schemeClr val="accent2"/>
                </a:solidFill>
              </a:rPr>
              <a:t>Квантови компютри.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altLang="bg-BG" dirty="0">
              <a:solidFill>
                <a:schemeClr val="accent2"/>
              </a:solidFill>
              <a:latin typeface="Calibri" pitchFamily="-111" charset="0"/>
            </a:endParaRP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47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60352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chemeClr val="accent1"/>
                </a:solidFill>
              </a:rPr>
              <a:t>Тенденции при </a:t>
            </a:r>
            <a:r>
              <a:rPr lang="bg-BG" sz="3200" dirty="0" smtClean="0">
                <a:solidFill>
                  <a:schemeClr val="accent1"/>
                </a:solidFill>
              </a:rPr>
              <a:t>софтуера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5493224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bg-BG" altLang="bg-BG" sz="2800" dirty="0" smtClean="0">
                <a:solidFill>
                  <a:schemeClr val="accent2"/>
                </a:solidFill>
              </a:rPr>
              <a:t>Софтуер с отворен код  - </a:t>
            </a:r>
            <a:r>
              <a:rPr lang="en-US" altLang="bg-BG" sz="2800" dirty="0" smtClean="0">
                <a:solidFill>
                  <a:schemeClr val="accent2"/>
                </a:solidFill>
              </a:rPr>
              <a:t>Linux</a:t>
            </a:r>
            <a:r>
              <a:rPr lang="en-US" altLang="bg-BG" sz="2800" dirty="0">
                <a:solidFill>
                  <a:schemeClr val="accent2"/>
                </a:solidFill>
              </a:rPr>
              <a:t>: </a:t>
            </a:r>
            <a:endParaRPr lang="bg-BG" altLang="bg-BG" sz="2800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bg-BG" altLang="bg-BG" sz="2800" dirty="0" smtClean="0">
                <a:solidFill>
                  <a:schemeClr val="accent2"/>
                </a:solidFill>
              </a:rPr>
              <a:t>Софтуер за работа в </a:t>
            </a:r>
            <a:r>
              <a:rPr lang="en-US" altLang="bg-BG" sz="2800" dirty="0" smtClean="0">
                <a:solidFill>
                  <a:schemeClr val="accent2"/>
                </a:solidFill>
              </a:rPr>
              <a:t>Web</a:t>
            </a:r>
            <a:r>
              <a:rPr lang="bg-BG" altLang="bg-BG" sz="2800" dirty="0" smtClean="0">
                <a:solidFill>
                  <a:schemeClr val="accent2"/>
                </a:solidFill>
              </a:rPr>
              <a:t> пространството – </a:t>
            </a:r>
            <a:r>
              <a:rPr lang="en-US" altLang="bg-BG" sz="2800" dirty="0" smtClean="0">
                <a:solidFill>
                  <a:schemeClr val="accent2"/>
                </a:solidFill>
              </a:rPr>
              <a:t>Java</a:t>
            </a:r>
            <a:r>
              <a:rPr lang="bg-BG" altLang="bg-BG" sz="2800" dirty="0" smtClean="0">
                <a:solidFill>
                  <a:schemeClr val="accent2"/>
                </a:solidFill>
              </a:rPr>
              <a:t>, </a:t>
            </a:r>
            <a:r>
              <a:rPr lang="en-US" altLang="bg-BG" sz="2800" dirty="0" smtClean="0">
                <a:solidFill>
                  <a:schemeClr val="accent2"/>
                </a:solidFill>
              </a:rPr>
              <a:t>Ruby, Python, </a:t>
            </a:r>
            <a:r>
              <a:rPr lang="en-US" altLang="bg-BG" sz="2800" dirty="0" smtClean="0">
                <a:solidFill>
                  <a:schemeClr val="accent2"/>
                </a:solidFill>
              </a:rPr>
              <a:t>HTML5…..</a:t>
            </a:r>
            <a:r>
              <a:rPr lang="bg-BG" altLang="bg-BG" sz="2800" dirty="0" smtClean="0">
                <a:solidFill>
                  <a:schemeClr val="accent2"/>
                </a:solidFill>
              </a:rPr>
              <a:t>.</a:t>
            </a:r>
            <a:endParaRPr lang="bg-BG" altLang="bg-BG" sz="2800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altLang="bg-BG" sz="2800" dirty="0" smtClean="0">
                <a:solidFill>
                  <a:schemeClr val="accent2"/>
                </a:solidFill>
              </a:rPr>
              <a:t>We</a:t>
            </a:r>
            <a:r>
              <a:rPr lang="en-US" altLang="bg-BG" sz="2800" dirty="0">
                <a:solidFill>
                  <a:schemeClr val="accent2"/>
                </a:solidFill>
              </a:rPr>
              <a:t>b </a:t>
            </a:r>
            <a:r>
              <a:rPr lang="bg-BG" altLang="bg-BG" sz="2800" dirty="0" smtClean="0">
                <a:solidFill>
                  <a:schemeClr val="accent2"/>
                </a:solidFill>
              </a:rPr>
              <a:t> </a:t>
            </a:r>
            <a:r>
              <a:rPr lang="en-US" altLang="bg-BG" sz="2800" dirty="0" smtClean="0">
                <a:solidFill>
                  <a:schemeClr val="accent2"/>
                </a:solidFill>
              </a:rPr>
              <a:t> </a:t>
            </a:r>
            <a:r>
              <a:rPr lang="bg-BG" altLang="bg-BG" sz="2800" dirty="0" smtClean="0">
                <a:solidFill>
                  <a:schemeClr val="accent2"/>
                </a:solidFill>
              </a:rPr>
              <a:t>услуги: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bg-BG" altLang="bg-BG" dirty="0"/>
              <a:t>с</a:t>
            </a:r>
            <a:r>
              <a:rPr lang="bg-BG" altLang="bg-BG" dirty="0" smtClean="0"/>
              <a:t>офтуерни компоненти, които обменят данни като използват уеб стандарти и езици;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bg-BG" sz="2000" dirty="0"/>
              <a:t>XML: Extensible Markup </a:t>
            </a:r>
            <a:r>
              <a:rPr lang="en-US" altLang="bg-BG" sz="2000" dirty="0" smtClean="0"/>
              <a:t>Language</a:t>
            </a:r>
            <a:r>
              <a:rPr lang="bg-BG" altLang="bg-BG" sz="2000" dirty="0" smtClean="0"/>
              <a:t> – по-гъвкав от </a:t>
            </a:r>
            <a:r>
              <a:rPr lang="en-US" altLang="bg-BG" sz="2000" dirty="0" smtClean="0"/>
              <a:t>HTML</a:t>
            </a:r>
            <a:r>
              <a:rPr lang="bg-BG" altLang="bg-BG" sz="2000" dirty="0" smtClean="0"/>
              <a:t>;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bg-BG" sz="2000" dirty="0" smtClean="0"/>
              <a:t>SOAP</a:t>
            </a:r>
            <a:r>
              <a:rPr lang="en-US" altLang="bg-BG" sz="2000" dirty="0"/>
              <a:t>: Simple Object Access </a:t>
            </a:r>
            <a:r>
              <a:rPr lang="en-US" altLang="bg-BG" sz="2000" dirty="0" smtClean="0"/>
              <a:t>Protocol</a:t>
            </a:r>
            <a:r>
              <a:rPr lang="bg-BG" altLang="bg-BG" sz="2000" dirty="0" smtClean="0"/>
              <a:t> – правила за оформяне на съобщения, позволяващи прехвърляне на данни и команди между отделните приложения;</a:t>
            </a:r>
            <a:endParaRPr lang="en-US" altLang="bg-BG" sz="2000" dirty="0"/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bg-BG" sz="2000" dirty="0"/>
              <a:t>WSDL: Web Services Description </a:t>
            </a:r>
            <a:r>
              <a:rPr lang="en-US" altLang="bg-BG" sz="2000" dirty="0" smtClean="0"/>
              <a:t>Language</a:t>
            </a:r>
            <a:r>
              <a:rPr lang="bg-BG" altLang="bg-BG" sz="2000" dirty="0" smtClean="0"/>
              <a:t> – средство за описание на уеб услуги и възможности</a:t>
            </a:r>
            <a:endParaRPr lang="en-US" altLang="bg-BG" sz="2000" dirty="0"/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bg-BG" sz="2000" dirty="0"/>
              <a:t>UDDI: Universal Description, Discovery, and </a:t>
            </a:r>
            <a:r>
              <a:rPr lang="en-US" altLang="bg-BG" sz="2000" dirty="0" smtClean="0"/>
              <a:t>Integration</a:t>
            </a:r>
            <a:r>
              <a:rPr lang="bg-BG" altLang="bg-BG" sz="2000" dirty="0" smtClean="0"/>
              <a:t> – директория за локализиране на уеб услуги.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</a:pPr>
            <a:endParaRPr lang="en-US" altLang="bg-BG" sz="2000" dirty="0">
              <a:latin typeface="Calibri" pitchFamily="-111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</a:pPr>
            <a:endParaRPr lang="en-US" altLang="bg-BG" sz="2000" dirty="0">
              <a:latin typeface="Calibri" pitchFamily="-111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</a:pPr>
            <a:endParaRPr lang="en-US" altLang="bg-BG" dirty="0">
              <a:latin typeface="Calibri" pitchFamily="-111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</a:pPr>
            <a:endParaRPr lang="en-US" altLang="bg-BG" dirty="0">
              <a:latin typeface="Calibri" pitchFamily="-111" charset="0"/>
            </a:endParaRP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48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90329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chemeClr val="accent1"/>
                </a:solidFill>
              </a:rPr>
              <a:t>Тенденции при </a:t>
            </a:r>
            <a:r>
              <a:rPr lang="bg-BG" sz="3200" dirty="0" smtClean="0">
                <a:solidFill>
                  <a:schemeClr val="accent1"/>
                </a:solidFill>
              </a:rPr>
              <a:t>софтуера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25658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US" altLang="bg-BG" dirty="0">
                <a:solidFill>
                  <a:schemeClr val="accent2"/>
                </a:solidFill>
              </a:rPr>
              <a:t>SOA</a:t>
            </a:r>
            <a:r>
              <a:rPr lang="en-US" altLang="bg-BG" sz="2800" dirty="0">
                <a:solidFill>
                  <a:schemeClr val="accent2"/>
                </a:solidFill>
              </a:rPr>
              <a:t>: Service-oriented architecture</a:t>
            </a:r>
          </a:p>
          <a:p>
            <a:pPr lvl="1">
              <a:lnSpc>
                <a:spcPct val="110000"/>
              </a:lnSpc>
            </a:pPr>
            <a:r>
              <a:rPr lang="bg-BG" altLang="bg-BG" dirty="0"/>
              <a:t>множество от самостоятелно обособени услуги, които комуникират помежду си с цел разработване на определено приложение.</a:t>
            </a:r>
            <a:r>
              <a:rPr lang="en-US" altLang="bg-BG" dirty="0"/>
              <a:t> </a:t>
            </a:r>
            <a:endParaRPr lang="bg-BG" altLang="bg-BG" dirty="0"/>
          </a:p>
          <a:p>
            <a:pPr lvl="1">
              <a:lnSpc>
                <a:spcPct val="110000"/>
              </a:lnSpc>
            </a:pPr>
            <a:r>
              <a:rPr lang="bg-BG" altLang="bg-BG" dirty="0"/>
              <a:t>р</a:t>
            </a:r>
            <a:r>
              <a:rPr lang="bg-BG" altLang="bg-BG" dirty="0" smtClean="0"/>
              <a:t>азработчиците </a:t>
            </a:r>
            <a:r>
              <a:rPr lang="bg-BG" altLang="bg-BG" dirty="0"/>
              <a:t>на софтуер използват услугите многократно при разработване на различни </a:t>
            </a:r>
            <a:r>
              <a:rPr lang="bg-BG" altLang="bg-BG" dirty="0" smtClean="0"/>
              <a:t>приложения.</a:t>
            </a:r>
            <a:endParaRPr lang="bg-BG" altLang="bg-BG" dirty="0"/>
          </a:p>
          <a:p>
            <a:pPr marL="457200" indent="-457200">
              <a:buFont typeface="+mj-lt"/>
              <a:buAutoNum type="arabicPeriod" startAt="5"/>
            </a:pPr>
            <a:r>
              <a:rPr lang="bg-BG" altLang="bg-BG" dirty="0" smtClean="0">
                <a:solidFill>
                  <a:schemeClr val="accent2"/>
                </a:solidFill>
              </a:rPr>
              <a:t>Аутсорсинг (</a:t>
            </a:r>
            <a:r>
              <a:rPr lang="en-US" altLang="bg-BG" dirty="0" smtClean="0">
                <a:solidFill>
                  <a:schemeClr val="accent2"/>
                </a:solidFill>
              </a:rPr>
              <a:t>software outsourcing</a:t>
            </a:r>
            <a:r>
              <a:rPr lang="bg-BG" altLang="bg-BG" dirty="0">
                <a:solidFill>
                  <a:schemeClr val="accent2"/>
                </a:solidFill>
              </a:rPr>
              <a:t>.</a:t>
            </a:r>
            <a:r>
              <a:rPr lang="en-US" altLang="bg-BG" dirty="0" smtClean="0">
                <a:solidFill>
                  <a:schemeClr val="accent2"/>
                </a:solidFill>
              </a:rPr>
              <a:t> </a:t>
            </a:r>
            <a:endParaRPr lang="bg-BG" altLang="bg-BG" dirty="0" smtClean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bg-BG" altLang="bg-BG" dirty="0" smtClean="0">
                <a:solidFill>
                  <a:schemeClr val="accent2"/>
                </a:solidFill>
              </a:rPr>
              <a:t>Облачни услуги </a:t>
            </a:r>
            <a:r>
              <a:rPr lang="en-US" altLang="bg-BG" dirty="0" smtClean="0">
                <a:solidFill>
                  <a:schemeClr val="accent2"/>
                </a:solidFill>
              </a:rPr>
              <a:t>(cloud services</a:t>
            </a:r>
            <a:r>
              <a:rPr lang="en-US" altLang="bg-BG" dirty="0" smtClean="0">
                <a:solidFill>
                  <a:schemeClr val="accent2"/>
                </a:solidFill>
              </a:rPr>
              <a:t>).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bg-BG" altLang="bg-BG" dirty="0" smtClean="0">
                <a:solidFill>
                  <a:schemeClr val="accent2"/>
                </a:solidFill>
              </a:rPr>
              <a:t>Приложения за е-търговия по поръчка</a:t>
            </a:r>
            <a:endParaRPr lang="en-US" altLang="bg-BG" dirty="0" smtClean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bg-BG" altLang="bg-BG" dirty="0" smtClean="0">
                <a:solidFill>
                  <a:schemeClr val="accent2"/>
                </a:solidFill>
              </a:rPr>
              <a:t>Квантов компютинг </a:t>
            </a:r>
            <a:r>
              <a:rPr lang="en-US" altLang="bg-BG" sz="2000" dirty="0">
                <a:solidFill>
                  <a:schemeClr val="accent2"/>
                </a:solidFill>
              </a:rPr>
              <a:t>https://en.wikipedia.org/wiki/Quantum_computing</a:t>
            </a:r>
            <a:endParaRPr lang="bg-BG" altLang="bg-BG" sz="2000" dirty="0" smtClean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endParaRPr lang="en-US" altLang="bg-BG" dirty="0">
              <a:solidFill>
                <a:schemeClr val="accent2"/>
              </a:solidFill>
            </a:endParaRPr>
          </a:p>
          <a:p>
            <a:pPr marL="365760" lvl="1" indent="0">
              <a:buNone/>
            </a:pPr>
            <a:endParaRPr lang="en-US" alt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49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53927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dirty="0" smtClean="0">
                <a:solidFill>
                  <a:schemeClr val="accent1">
                    <a:lumMod val="75000"/>
                  </a:schemeClr>
                </a:solidFill>
              </a:rPr>
              <a:t>ИТ инфраструктура на фирмата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7920880" cy="556523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altLang="bg-BG" sz="2600" dirty="0">
                <a:solidFill>
                  <a:schemeClr val="accent2"/>
                </a:solidFill>
              </a:rPr>
              <a:t>Д</a:t>
            </a:r>
            <a:r>
              <a:rPr lang="bg-BG" altLang="bg-BG" sz="2600" dirty="0" smtClean="0">
                <a:solidFill>
                  <a:schemeClr val="accent2"/>
                </a:solidFill>
              </a:rPr>
              <a:t>ефиниция</a:t>
            </a:r>
            <a:r>
              <a:rPr lang="en-US" altLang="bg-BG" sz="2600" dirty="0" smtClean="0">
                <a:solidFill>
                  <a:schemeClr val="accent2"/>
                </a:solidFill>
              </a:rPr>
              <a:t>:</a:t>
            </a:r>
            <a:r>
              <a:rPr lang="en-US" sz="2600" dirty="0"/>
              <a:t> </a:t>
            </a:r>
            <a:r>
              <a:rPr lang="bg-BG" sz="2600" dirty="0" smtClean="0"/>
              <a:t>споделени технологични ресурси, осигуряващи платформа за специфичните приложения на фирмената информационна система.</a:t>
            </a:r>
            <a:r>
              <a:rPr lang="en-US" sz="2600" dirty="0" smtClean="0"/>
              <a:t> </a:t>
            </a:r>
            <a:endParaRPr lang="bg-BG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bg-BG" sz="2600" dirty="0" smtClean="0"/>
              <a:t>Компоненти:</a:t>
            </a:r>
            <a:endParaRPr lang="en-US" altLang="bg-BG" sz="2600" dirty="0">
              <a:solidFill>
                <a:srgbClr val="0D0D0D"/>
              </a:solidFill>
              <a:latin typeface="Calibri" pitchFamily="-111" charset="0"/>
            </a:endParaRPr>
          </a:p>
          <a:p>
            <a:pPr lvl="1"/>
            <a:r>
              <a:rPr lang="bg-BG" altLang="bg-BG" sz="2400" dirty="0"/>
              <a:t>х</a:t>
            </a:r>
            <a:r>
              <a:rPr lang="bg-BG" altLang="bg-BG" sz="2400" dirty="0" smtClean="0"/>
              <a:t>ардуер и софтуер;</a:t>
            </a:r>
            <a:endParaRPr lang="en-US" altLang="bg-BG" sz="2400" dirty="0"/>
          </a:p>
          <a:p>
            <a:pPr lvl="1">
              <a:spcAft>
                <a:spcPct val="0"/>
              </a:spcAft>
            </a:pPr>
            <a:r>
              <a:rPr lang="bg-BG" altLang="bg-BG" sz="2400" dirty="0"/>
              <a:t>ф</a:t>
            </a:r>
            <a:r>
              <a:rPr lang="bg-BG" altLang="bg-BG" sz="2400" dirty="0" smtClean="0"/>
              <a:t>ирмени </a:t>
            </a:r>
            <a:r>
              <a:rPr lang="en-US" altLang="bg-BG" sz="2400" dirty="0" smtClean="0"/>
              <a:t> </a:t>
            </a:r>
            <a:r>
              <a:rPr lang="bg-BG" altLang="bg-BG" sz="2400" dirty="0" smtClean="0"/>
              <a:t>услуги:</a:t>
            </a:r>
            <a:endParaRPr lang="en-US" altLang="bg-BG" sz="2400" dirty="0"/>
          </a:p>
          <a:p>
            <a:pPr lvl="2"/>
            <a:r>
              <a:rPr lang="bg-BG" altLang="bg-BG" sz="1900" dirty="0" smtClean="0"/>
              <a:t>изчислителни платформи и услуги – свързват в дигитална среда служители, клиенти и доставчици (различни видове хардуерни устройства);</a:t>
            </a:r>
            <a:endParaRPr lang="en-US" altLang="bg-BG" sz="1900" dirty="0"/>
          </a:p>
          <a:p>
            <a:pPr lvl="2"/>
            <a:r>
              <a:rPr lang="bg-BG" altLang="bg-BG" sz="1900" dirty="0"/>
              <a:t>т</a:t>
            </a:r>
            <a:r>
              <a:rPr lang="bg-BG" altLang="bg-BG" sz="1900" dirty="0" smtClean="0"/>
              <a:t>елекомуникационни услуги</a:t>
            </a:r>
            <a:r>
              <a:rPr lang="en-US" sz="1900" dirty="0"/>
              <a:t> </a:t>
            </a:r>
            <a:r>
              <a:rPr lang="bg-BG" altLang="bg-BG" sz="1900" dirty="0"/>
              <a:t>– </a:t>
            </a:r>
            <a:r>
              <a:rPr lang="bg-BG" sz="1900" dirty="0" smtClean="0"/>
              <a:t>осигуряват свързаност на </a:t>
            </a:r>
            <a:r>
              <a:rPr lang="bg-BG" altLang="bg-BG" sz="1900" dirty="0"/>
              <a:t>служители, клиенти и </a:t>
            </a:r>
            <a:r>
              <a:rPr lang="bg-BG" altLang="bg-BG" sz="1900" dirty="0" smtClean="0"/>
              <a:t>доставчици;</a:t>
            </a:r>
          </a:p>
          <a:p>
            <a:pPr lvl="2"/>
            <a:r>
              <a:rPr lang="bg-BG" altLang="bg-BG" sz="1900" dirty="0" smtClean="0"/>
              <a:t>управление на данните;</a:t>
            </a:r>
            <a:endParaRPr lang="en-US" altLang="bg-BG" sz="1900" dirty="0"/>
          </a:p>
          <a:p>
            <a:pPr lvl="2">
              <a:spcAft>
                <a:spcPct val="0"/>
              </a:spcAft>
            </a:pPr>
            <a:r>
              <a:rPr lang="bg-BG" altLang="bg-BG" sz="1900" dirty="0" smtClean="0"/>
              <a:t>приложен софтуер – </a:t>
            </a:r>
            <a:r>
              <a:rPr lang="en-US" altLang="bg-BG" sz="1900" dirty="0" smtClean="0"/>
              <a:t>ERP,CRM,…….</a:t>
            </a:r>
            <a:endParaRPr lang="en-US" altLang="bg-BG" sz="1900" dirty="0"/>
          </a:p>
          <a:p>
            <a:pPr lvl="2">
              <a:spcAft>
                <a:spcPct val="0"/>
              </a:spcAft>
            </a:pPr>
            <a:r>
              <a:rPr lang="bg-BG" altLang="bg-BG" sz="1900" dirty="0"/>
              <a:t>у</a:t>
            </a:r>
            <a:r>
              <a:rPr lang="bg-BG" altLang="bg-BG" sz="1900" dirty="0" smtClean="0"/>
              <a:t>правление работата на физически устройства;</a:t>
            </a:r>
            <a:endParaRPr lang="en-US" altLang="bg-BG" sz="1900" dirty="0"/>
          </a:p>
          <a:p>
            <a:pPr lvl="2">
              <a:spcAft>
                <a:spcPct val="0"/>
              </a:spcAft>
            </a:pPr>
            <a:r>
              <a:rPr lang="bg-BG" altLang="bg-BG" sz="1900" dirty="0"/>
              <a:t>у</a:t>
            </a:r>
            <a:r>
              <a:rPr lang="bg-BG" altLang="bg-BG" sz="1900" dirty="0" smtClean="0"/>
              <a:t>правление на ИТ ресурсите, налагане на стандарти;</a:t>
            </a:r>
          </a:p>
          <a:p>
            <a:pPr lvl="2">
              <a:spcAft>
                <a:spcPct val="0"/>
              </a:spcAft>
            </a:pPr>
            <a:r>
              <a:rPr lang="bg-BG" altLang="bg-BG" sz="1900" dirty="0" smtClean="0"/>
              <a:t>обучение;</a:t>
            </a:r>
          </a:p>
          <a:p>
            <a:pPr lvl="2">
              <a:spcAft>
                <a:spcPct val="0"/>
              </a:spcAft>
            </a:pPr>
            <a:r>
              <a:rPr lang="bg-BG" altLang="bg-BG" sz="1900" dirty="0"/>
              <a:t>р</a:t>
            </a:r>
            <a:r>
              <a:rPr lang="bg-BG" altLang="bg-BG" sz="1900" dirty="0" smtClean="0"/>
              <a:t>азвойна дейност.</a:t>
            </a:r>
            <a:endParaRPr lang="bg-BG" sz="1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5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88664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08" y="260648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chemeClr val="accent1"/>
                </a:solidFill>
              </a:rPr>
              <a:t>Тенденции при софтуера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bg-BG" altLang="bg-BG" dirty="0" smtClean="0">
              <a:solidFill>
                <a:srgbClr val="0D0D0D"/>
              </a:solidFill>
              <a:latin typeface="Calibri" pitchFamily="-111" charset="0"/>
            </a:endParaRPr>
          </a:p>
          <a:p>
            <a:pPr lvl="2"/>
            <a:endParaRPr lang="en-US" altLang="bg-BG" dirty="0">
              <a:latin typeface="Calibri" pitchFamily="-111" charset="0"/>
            </a:endParaRP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50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48540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467600" cy="580926"/>
          </a:xfrm>
        </p:spPr>
        <p:txBody>
          <a:bodyPr>
            <a:no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Развитие на инфрастуктурат</a:t>
            </a:r>
            <a:r>
              <a:rPr lang="bg-BG" sz="3200" dirty="0" smtClean="0">
                <a:solidFill>
                  <a:srgbClr val="FF0000"/>
                </a:solidFill>
              </a:rPr>
              <a:t>а</a:t>
            </a:r>
            <a:endParaRPr lang="bg-BG" sz="32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6</a:t>
            </a:fld>
            <a:endParaRPr lang="bg-BG" alt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3657600" cy="5904656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bg-BG" altLang="bg-BG" sz="4200" dirty="0" smtClean="0">
                <a:solidFill>
                  <a:schemeClr val="accent2"/>
                </a:solidFill>
              </a:rPr>
              <a:t>Големи ЕИМ и мини машини с общо предназначение</a:t>
            </a:r>
            <a:r>
              <a:rPr lang="en-US" altLang="bg-BG" sz="4200" dirty="0" smtClean="0">
                <a:solidFill>
                  <a:schemeClr val="accent2"/>
                </a:solidFill>
              </a:rPr>
              <a:t>:</a:t>
            </a:r>
            <a:r>
              <a:rPr lang="bg-BG" altLang="bg-BG" sz="4200" dirty="0" smtClean="0">
                <a:solidFill>
                  <a:schemeClr val="accent2"/>
                </a:solidFill>
              </a:rPr>
              <a:t> от </a:t>
            </a:r>
            <a:r>
              <a:rPr lang="en-US" altLang="bg-BG" sz="4200" dirty="0" smtClean="0">
                <a:solidFill>
                  <a:schemeClr val="accent2"/>
                </a:solidFill>
              </a:rPr>
              <a:t>1959 </a:t>
            </a:r>
            <a:r>
              <a:rPr lang="bg-BG" altLang="bg-BG" sz="4200" dirty="0" smtClean="0">
                <a:solidFill>
                  <a:schemeClr val="accent2"/>
                </a:solidFill>
              </a:rPr>
              <a:t>до настоящето</a:t>
            </a:r>
            <a:endParaRPr lang="en-US" altLang="bg-BG" sz="4200" dirty="0">
              <a:solidFill>
                <a:schemeClr val="accent2"/>
              </a:solidFill>
            </a:endParaRPr>
          </a:p>
          <a:p>
            <a:pPr lvl="2">
              <a:spcBef>
                <a:spcPct val="0"/>
              </a:spcBef>
              <a:spcAft>
                <a:spcPct val="0"/>
              </a:spcAft>
            </a:pPr>
            <a:r>
              <a:rPr lang="en-US" altLang="bg-BG" sz="3400" dirty="0"/>
              <a:t>1958 </a:t>
            </a:r>
            <a:r>
              <a:rPr lang="bg-BG" altLang="bg-BG" sz="3400" dirty="0" smtClean="0"/>
              <a:t>първата </a:t>
            </a:r>
            <a:r>
              <a:rPr lang="en-US" altLang="bg-BG" sz="3400" dirty="0" smtClean="0"/>
              <a:t>IBM </a:t>
            </a:r>
            <a:r>
              <a:rPr lang="bg-BG" altLang="bg-BG" sz="3400" dirty="0" smtClean="0"/>
              <a:t>ЕИМ;</a:t>
            </a:r>
            <a:endParaRPr lang="en-US" altLang="bg-BG" sz="3400" dirty="0"/>
          </a:p>
          <a:p>
            <a:pPr lvl="2">
              <a:spcBef>
                <a:spcPct val="0"/>
              </a:spcBef>
            </a:pPr>
            <a:r>
              <a:rPr lang="en-US" altLang="bg-BG" sz="3400" dirty="0"/>
              <a:t>1965 </a:t>
            </a:r>
            <a:r>
              <a:rPr lang="bg-BG" altLang="bg-BG" sz="3400" dirty="0" smtClean="0"/>
              <a:t>първата</a:t>
            </a:r>
            <a:r>
              <a:rPr lang="en-US" altLang="bg-BG" sz="3400" dirty="0" smtClean="0"/>
              <a:t> </a:t>
            </a:r>
            <a:r>
              <a:rPr lang="en-US" altLang="bg-BG" sz="3400" dirty="0"/>
              <a:t>DEC </a:t>
            </a:r>
            <a:r>
              <a:rPr lang="bg-BG" altLang="bg-BG" sz="3400" dirty="0" smtClean="0"/>
              <a:t>мини машина (по-евтина).</a:t>
            </a:r>
          </a:p>
          <a:p>
            <a:pPr lvl="2">
              <a:spcBef>
                <a:spcPct val="0"/>
              </a:spcBef>
            </a:pPr>
            <a:endParaRPr lang="en-US" altLang="bg-BG" sz="1300" dirty="0"/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bg-BG" altLang="bg-BG" sz="4200" dirty="0" smtClean="0">
                <a:solidFill>
                  <a:schemeClr val="accent2"/>
                </a:solidFill>
              </a:rPr>
              <a:t>Персонални компютри</a:t>
            </a:r>
            <a:r>
              <a:rPr lang="en-US" altLang="bg-BG" sz="4200" dirty="0" smtClean="0">
                <a:solidFill>
                  <a:schemeClr val="accent2"/>
                </a:solidFill>
              </a:rPr>
              <a:t>: </a:t>
            </a:r>
            <a:r>
              <a:rPr lang="bg-BG" altLang="bg-BG" sz="4200" dirty="0" smtClean="0">
                <a:solidFill>
                  <a:schemeClr val="accent2"/>
                </a:solidFill>
              </a:rPr>
              <a:t>от </a:t>
            </a:r>
            <a:r>
              <a:rPr lang="en-US" altLang="bg-BG" sz="4200" dirty="0" smtClean="0">
                <a:solidFill>
                  <a:schemeClr val="accent2"/>
                </a:solidFill>
              </a:rPr>
              <a:t>1981 </a:t>
            </a:r>
            <a:r>
              <a:rPr lang="bg-BG" altLang="bg-BG" sz="4200" dirty="0" smtClean="0">
                <a:solidFill>
                  <a:schemeClr val="accent2"/>
                </a:solidFill>
              </a:rPr>
              <a:t>до настоящето</a:t>
            </a:r>
            <a:endParaRPr lang="en-US" altLang="bg-BG" sz="4200" dirty="0">
              <a:solidFill>
                <a:schemeClr val="accent2"/>
              </a:solidFill>
            </a:endParaRPr>
          </a:p>
          <a:p>
            <a:pPr lvl="2">
              <a:spcBef>
                <a:spcPct val="0"/>
              </a:spcBef>
              <a:spcAft>
                <a:spcPct val="0"/>
              </a:spcAft>
            </a:pPr>
            <a:r>
              <a:rPr lang="en-US" altLang="bg-BG" sz="3400" dirty="0"/>
              <a:t>1981 </a:t>
            </a:r>
            <a:r>
              <a:rPr lang="bg-BG" altLang="bg-BG" sz="3400" dirty="0" smtClean="0"/>
              <a:t>първият</a:t>
            </a:r>
            <a:r>
              <a:rPr lang="en-US" altLang="bg-BG" sz="3400" dirty="0" smtClean="0"/>
              <a:t> </a:t>
            </a:r>
            <a:r>
              <a:rPr lang="en-US" altLang="bg-BG" sz="3400" dirty="0"/>
              <a:t>IBM </a:t>
            </a:r>
            <a:r>
              <a:rPr lang="bg-BG" altLang="bg-BG" sz="3400" dirty="0" smtClean="0"/>
              <a:t>персонален компютър;</a:t>
            </a:r>
            <a:endParaRPr lang="en-US" altLang="bg-BG" sz="3400" dirty="0"/>
          </a:p>
          <a:p>
            <a:pPr lvl="2">
              <a:spcBef>
                <a:spcPct val="0"/>
              </a:spcBef>
            </a:pPr>
            <a:r>
              <a:rPr lang="bg-BG" altLang="bg-BG" sz="3400" dirty="0"/>
              <a:t>б</a:t>
            </a:r>
            <a:r>
              <a:rPr lang="bg-BG" altLang="bg-BG" sz="3400" dirty="0" smtClean="0"/>
              <a:t>ързото разпространение на персоналните компютри води до развитието на техния софтуер.</a:t>
            </a:r>
          </a:p>
          <a:p>
            <a:pPr lvl="2">
              <a:spcBef>
                <a:spcPct val="0"/>
              </a:spcBef>
            </a:pPr>
            <a:endParaRPr lang="en-US" altLang="bg-BG" sz="1300" dirty="0" smtClean="0"/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bg-BG" altLang="bg-BG" sz="4200" dirty="0" smtClean="0">
                <a:solidFill>
                  <a:schemeClr val="accent2"/>
                </a:solidFill>
              </a:rPr>
              <a:t>Клиент/сървър</a:t>
            </a:r>
            <a:r>
              <a:rPr lang="en-US" altLang="bg-BG" sz="4200" dirty="0" smtClean="0">
                <a:solidFill>
                  <a:schemeClr val="accent2"/>
                </a:solidFill>
              </a:rPr>
              <a:t>: </a:t>
            </a:r>
            <a:r>
              <a:rPr lang="bg-BG" altLang="bg-BG" sz="4200" dirty="0" smtClean="0">
                <a:solidFill>
                  <a:schemeClr val="accent2"/>
                </a:solidFill>
              </a:rPr>
              <a:t>от </a:t>
            </a:r>
            <a:r>
              <a:rPr lang="en-US" altLang="bg-BG" sz="4200" dirty="0" smtClean="0">
                <a:solidFill>
                  <a:schemeClr val="accent2"/>
                </a:solidFill>
              </a:rPr>
              <a:t>1983 </a:t>
            </a:r>
            <a:r>
              <a:rPr lang="bg-BG" altLang="bg-BG" sz="4200" dirty="0" smtClean="0">
                <a:solidFill>
                  <a:schemeClr val="accent2"/>
                </a:solidFill>
              </a:rPr>
              <a:t>до настоящето</a:t>
            </a:r>
            <a:endParaRPr lang="en-US" altLang="bg-BG" sz="4200" dirty="0" smtClean="0">
              <a:solidFill>
                <a:schemeClr val="accent2"/>
              </a:solidFill>
            </a:endParaRPr>
          </a:p>
          <a:p>
            <a:pPr lvl="2">
              <a:spcBef>
                <a:spcPct val="0"/>
              </a:spcBef>
              <a:spcAft>
                <a:spcPct val="0"/>
              </a:spcAft>
            </a:pPr>
            <a:r>
              <a:rPr lang="bg-BG" altLang="bg-BG" sz="3400" dirty="0" smtClean="0"/>
              <a:t>Десктоп клиенти, свързани към сървъри; обработката се разпределя между тях;</a:t>
            </a:r>
            <a:endParaRPr lang="en-US" altLang="bg-BG" sz="3400" dirty="0"/>
          </a:p>
          <a:p>
            <a:pPr lvl="2">
              <a:spcBef>
                <a:spcPct val="0"/>
              </a:spcBef>
              <a:spcAft>
                <a:spcPct val="0"/>
              </a:spcAft>
            </a:pPr>
            <a:r>
              <a:rPr lang="bg-BG" altLang="bg-BG" sz="3400" dirty="0"/>
              <a:t>п</a:t>
            </a:r>
            <a:r>
              <a:rPr lang="bg-BG" altLang="bg-BG" sz="3400" dirty="0" smtClean="0"/>
              <a:t>лосък и многослоен клиент - сървър;</a:t>
            </a:r>
            <a:endParaRPr lang="en-US" altLang="bg-BG" sz="3400" dirty="0"/>
          </a:p>
          <a:p>
            <a:pPr lvl="2">
              <a:spcBef>
                <a:spcPct val="0"/>
              </a:spcBef>
            </a:pPr>
            <a:r>
              <a:rPr lang="bg-BG" altLang="bg-BG" sz="3400" dirty="0"/>
              <a:t>р</a:t>
            </a:r>
            <a:r>
              <a:rPr lang="bg-BG" altLang="bg-BG" sz="3400" dirty="0" smtClean="0"/>
              <a:t>азлични видове сървъри</a:t>
            </a:r>
            <a:r>
              <a:rPr lang="en-US" altLang="bg-BG" sz="3400" dirty="0" smtClean="0"/>
              <a:t> (</a:t>
            </a:r>
            <a:r>
              <a:rPr lang="bg-BG" altLang="bg-BG" sz="3400" dirty="0" smtClean="0"/>
              <a:t>мрежови</a:t>
            </a:r>
            <a:r>
              <a:rPr lang="en-US" altLang="bg-BG" sz="3400" dirty="0" smtClean="0"/>
              <a:t>, </a:t>
            </a:r>
            <a:r>
              <a:rPr lang="bg-BG" altLang="bg-BG" sz="3400" dirty="0" smtClean="0"/>
              <a:t>на приложението</a:t>
            </a:r>
            <a:r>
              <a:rPr lang="en-US" altLang="bg-BG" sz="3400" dirty="0" smtClean="0"/>
              <a:t>, Web</a:t>
            </a:r>
            <a:r>
              <a:rPr lang="bg-BG" altLang="bg-BG" sz="3400" dirty="0"/>
              <a:t>,</a:t>
            </a:r>
            <a:r>
              <a:rPr lang="bg-BG" altLang="bg-BG" sz="3400" dirty="0" smtClean="0"/>
              <a:t>.....</a:t>
            </a:r>
            <a:r>
              <a:rPr lang="en-US" altLang="bg-BG" sz="3400" dirty="0" smtClean="0"/>
              <a:t>)</a:t>
            </a:r>
            <a:endParaRPr lang="en-US" altLang="bg-BG" sz="3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47807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038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chemeClr val="accent1"/>
                </a:solidFill>
              </a:rPr>
              <a:t>Развитие на инфрастуктурат</a:t>
            </a:r>
            <a:r>
              <a:rPr lang="bg-BG" sz="3200" dirty="0">
                <a:solidFill>
                  <a:srgbClr val="FF0000"/>
                </a:solidFill>
              </a:rPr>
              <a:t>а</a:t>
            </a:r>
            <a:endParaRPr lang="bg-BG" sz="320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179513" y="1124744"/>
            <a:ext cx="8260390" cy="4392488"/>
          </a:xfrm>
        </p:spPr>
        <p:txBody>
          <a:bodyPr/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r>
              <a:rPr lang="bg-BG" dirty="0" smtClean="0">
                <a:solidFill>
                  <a:schemeClr val="accent2"/>
                </a:solidFill>
              </a:rPr>
              <a:t>Многорангов клиент-сървър</a:t>
            </a: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039F6F-E45E-4F39-866B-B7CC007E4527}" type="slidenum">
              <a:rPr lang="bg-BG" altLang="bg-BG" smtClean="0"/>
              <a:pPr/>
              <a:t>7</a:t>
            </a:fld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116375" cy="34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202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580926"/>
          </a:xfrm>
        </p:spPr>
        <p:txBody>
          <a:bodyPr>
            <a:no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Развитие на инфрастуктурат</a:t>
            </a:r>
            <a:r>
              <a:rPr lang="bg-BG" sz="3200" dirty="0" smtClean="0">
                <a:solidFill>
                  <a:srgbClr val="FF0000"/>
                </a:solidFill>
              </a:rPr>
              <a:t>а</a:t>
            </a:r>
            <a:endParaRPr lang="bg-BG" sz="32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8</a:t>
            </a:fld>
            <a:endParaRPr lang="bg-BG" alt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3657600" cy="561662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bg-BG" altLang="bg-BG" dirty="0" smtClean="0">
                <a:solidFill>
                  <a:schemeClr val="accent2"/>
                </a:solidFill>
              </a:rPr>
              <a:t>Фирмен компютинг</a:t>
            </a:r>
            <a:r>
              <a:rPr lang="en-US" altLang="bg-BG" dirty="0" smtClean="0">
                <a:solidFill>
                  <a:schemeClr val="accent2"/>
                </a:solidFill>
              </a:rPr>
              <a:t>: </a:t>
            </a:r>
            <a:r>
              <a:rPr lang="bg-BG" altLang="bg-BG" dirty="0" smtClean="0">
                <a:solidFill>
                  <a:schemeClr val="accent2"/>
                </a:solidFill>
              </a:rPr>
              <a:t>от </a:t>
            </a:r>
            <a:r>
              <a:rPr lang="en-US" altLang="bg-BG" dirty="0" smtClean="0">
                <a:solidFill>
                  <a:schemeClr val="accent2"/>
                </a:solidFill>
              </a:rPr>
              <a:t>1992 </a:t>
            </a:r>
            <a:r>
              <a:rPr lang="bg-BG" altLang="bg-BG" dirty="0" smtClean="0">
                <a:solidFill>
                  <a:schemeClr val="accent2"/>
                </a:solidFill>
              </a:rPr>
              <a:t>до сега</a:t>
            </a:r>
            <a:endParaRPr lang="en-US" altLang="bg-BG" dirty="0">
              <a:solidFill>
                <a:schemeClr val="accent2"/>
              </a:solidFill>
            </a:endParaRPr>
          </a:p>
          <a:p>
            <a:pPr marL="800100" lvl="1" indent="-342900"/>
            <a:r>
              <a:rPr lang="bg-BG" altLang="bg-BG" sz="1900" dirty="0"/>
              <a:t>и</a:t>
            </a:r>
            <a:r>
              <a:rPr lang="bg-BG" altLang="bg-BG" sz="1900" dirty="0" smtClean="0"/>
              <a:t>нтегриране на различни мрежи и приложения като се използват Интернет стандартите.</a:t>
            </a:r>
            <a:endParaRPr lang="en-US" altLang="bg-BG" sz="19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bg-BG" altLang="bg-BG" dirty="0" smtClean="0">
                <a:solidFill>
                  <a:schemeClr val="accent2"/>
                </a:solidFill>
              </a:rPr>
              <a:t>Облачни и мобилни изчисления(</a:t>
            </a:r>
            <a:r>
              <a:rPr lang="en-US" altLang="bg-BG" dirty="0" smtClean="0">
                <a:solidFill>
                  <a:schemeClr val="accent2"/>
                </a:solidFill>
              </a:rPr>
              <a:t>Cloud</a:t>
            </a:r>
            <a:r>
              <a:rPr lang="bg-BG" altLang="bg-BG" dirty="0" smtClean="0">
                <a:solidFill>
                  <a:schemeClr val="accent2"/>
                </a:solidFill>
              </a:rPr>
              <a:t> </a:t>
            </a:r>
            <a:r>
              <a:rPr lang="en-US" altLang="bg-BG" dirty="0" smtClean="0">
                <a:solidFill>
                  <a:schemeClr val="accent2"/>
                </a:solidFill>
              </a:rPr>
              <a:t>and Mobile Computing</a:t>
            </a:r>
            <a:r>
              <a:rPr lang="bg-BG" altLang="bg-BG" dirty="0" smtClean="0">
                <a:solidFill>
                  <a:schemeClr val="accent2"/>
                </a:solidFill>
              </a:rPr>
              <a:t>)</a:t>
            </a:r>
            <a:r>
              <a:rPr lang="en-US" altLang="bg-BG" dirty="0" smtClean="0">
                <a:solidFill>
                  <a:schemeClr val="accent2"/>
                </a:solidFill>
              </a:rPr>
              <a:t>: </a:t>
            </a:r>
            <a:r>
              <a:rPr lang="bg-BG" altLang="bg-BG" dirty="0" smtClean="0">
                <a:solidFill>
                  <a:schemeClr val="accent2"/>
                </a:solidFill>
              </a:rPr>
              <a:t>от </a:t>
            </a:r>
            <a:r>
              <a:rPr lang="en-US" altLang="bg-BG" dirty="0" smtClean="0">
                <a:solidFill>
                  <a:schemeClr val="accent2"/>
                </a:solidFill>
              </a:rPr>
              <a:t>2000 </a:t>
            </a:r>
            <a:r>
              <a:rPr lang="bg-BG" altLang="bg-BG" dirty="0" smtClean="0">
                <a:solidFill>
                  <a:schemeClr val="accent2"/>
                </a:solidFill>
              </a:rPr>
              <a:t>до сега</a:t>
            </a:r>
            <a:endParaRPr lang="en-US" altLang="bg-BG" dirty="0" smtClean="0">
              <a:solidFill>
                <a:schemeClr val="accent2"/>
              </a:solidFill>
            </a:endParaRPr>
          </a:p>
          <a:p>
            <a:pPr lvl="2"/>
            <a:r>
              <a:rPr lang="bg-BG" altLang="bg-BG" sz="1900" dirty="0"/>
              <a:t>и</a:t>
            </a:r>
            <a:r>
              <a:rPr lang="bg-BG" altLang="bg-BG" sz="1900" dirty="0" smtClean="0"/>
              <a:t>зчислителен модел, при който фирмите и техните представители получават възможност да ползват изчислителни и софтуери ресурси по мрежата;</a:t>
            </a:r>
            <a:r>
              <a:rPr lang="en-US" altLang="bg-BG" sz="1900" dirty="0" smtClean="0"/>
              <a:t> </a:t>
            </a:r>
            <a:endParaRPr lang="bg-BG" altLang="bg-BG" sz="1900" dirty="0" smtClean="0"/>
          </a:p>
          <a:p>
            <a:pPr lvl="2"/>
            <a:r>
              <a:rPr lang="bg-BG" altLang="bg-BG" sz="1900" dirty="0"/>
              <a:t>н</a:t>
            </a:r>
            <a:r>
              <a:rPr lang="bg-BG" altLang="bg-BG" sz="1900" dirty="0" smtClean="0"/>
              <a:t>ай-бързо растящата форма на компютинг.</a:t>
            </a:r>
            <a:endParaRPr lang="en-US" altLang="bg-BG" sz="1900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435807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567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965412"/>
          </a:xfrm>
        </p:spPr>
        <p:txBody>
          <a:bodyPr>
            <a:noAutofit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</a:rPr>
              <a:t>Технологични фактори, подпомагащи развитието на инфраструктурата</a:t>
            </a:r>
            <a:endParaRPr lang="bg-BG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715200" cy="506117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000" dirty="0" smtClean="0">
                <a:solidFill>
                  <a:schemeClr val="accent1"/>
                </a:solidFill>
              </a:rPr>
              <a:t>Закон на Мур</a:t>
            </a:r>
          </a:p>
          <a:p>
            <a:pPr lvl="1"/>
            <a:r>
              <a:rPr lang="ru-RU" sz="2200" dirty="0" smtClean="0"/>
              <a:t>на </a:t>
            </a:r>
            <a:r>
              <a:rPr lang="ru-RU" sz="2200" dirty="0"/>
              <a:t>всеки 18 – 24 месеца </a:t>
            </a:r>
            <a:r>
              <a:rPr lang="ru-RU" sz="2200" dirty="0" smtClean="0"/>
              <a:t>плътността </a:t>
            </a:r>
            <a:r>
              <a:rPr lang="ru-RU" sz="2200" dirty="0"/>
              <a:t>на разположение на транзисторите върху кристал</a:t>
            </a:r>
            <a:r>
              <a:rPr lang="bg-BG" altLang="bg-BG" sz="2200" dirty="0"/>
              <a:t>а </a:t>
            </a:r>
            <a:r>
              <a:rPr lang="ru-RU" sz="2200" dirty="0"/>
              <a:t>се удвоява </a:t>
            </a:r>
            <a:r>
              <a:rPr lang="bg-BG" altLang="bg-BG" sz="2200" dirty="0" smtClean="0"/>
              <a:t>– формулиран през 1965.</a:t>
            </a:r>
            <a:endParaRPr lang="bg-BG" altLang="bg-BG" sz="2200" dirty="0"/>
          </a:p>
          <a:p>
            <a:pPr lvl="1"/>
            <a:r>
              <a:rPr lang="bg-BG" altLang="bg-BG" sz="2200" dirty="0">
                <a:solidFill>
                  <a:schemeClr val="accent1"/>
                </a:solidFill>
              </a:rPr>
              <a:t>Следствия: </a:t>
            </a:r>
          </a:p>
          <a:p>
            <a:pPr lvl="2"/>
            <a:r>
              <a:rPr lang="ru-RU" sz="1900" dirty="0"/>
              <a:t>на всеки 18 – 24 месеца</a:t>
            </a:r>
            <a:r>
              <a:rPr lang="bg-BG" altLang="bg-BG" sz="1900" dirty="0"/>
              <a:t> </a:t>
            </a:r>
            <a:r>
              <a:rPr lang="ru-RU" sz="1900" dirty="0"/>
              <a:t>стойността на изчисленията и съхраняването се намалява на половина;</a:t>
            </a:r>
          </a:p>
          <a:p>
            <a:pPr lvl="2"/>
            <a:r>
              <a:rPr lang="ru-RU" sz="1900" dirty="0"/>
              <a:t>удвоява се изчислителната мощност на процесорите.</a:t>
            </a:r>
          </a:p>
          <a:p>
            <a:pPr lvl="1"/>
            <a:r>
              <a:rPr lang="bg-BG" sz="2200" dirty="0"/>
              <a:t>Мур заключава, че ако тази тенденция продължи, изчислителната мощ на процесорите ще расте експоненциално. </a:t>
            </a:r>
          </a:p>
          <a:p>
            <a:pPr lvl="1"/>
            <a:r>
              <a:rPr lang="bg-BG" sz="2200" dirty="0"/>
              <a:t>от момента на формулировката на закона на Мур са изминали повече от 40 години. Въпреки някои колебания в периода на удвояването, законът на Мур продължава да работи (2009 г</a:t>
            </a:r>
            <a:r>
              <a:rPr lang="bg-BG" sz="2200" dirty="0" smtClean="0"/>
              <a:t>.).</a:t>
            </a:r>
          </a:p>
          <a:p>
            <a:pPr lvl="1"/>
            <a:r>
              <a:rPr lang="bg-BG" sz="2200" dirty="0" smtClean="0"/>
              <a:t>Нанотехнологиите намаляват силно размера на чиповете.</a:t>
            </a:r>
            <a:endParaRPr lang="ru-RU" sz="2200" dirty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51AB4-B1FE-49C4-B59D-5C19BC7D76D2}" type="slidenum">
              <a:rPr lang="bg-BG" altLang="bg-BG" smtClean="0"/>
              <a:pPr/>
              <a:t>9</a:t>
            </a:fld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10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659889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16878</TotalTime>
  <Words>2824</Words>
  <Application>Microsoft Office PowerPoint</Application>
  <PresentationFormat>On-screen Show (4:3)</PresentationFormat>
  <Paragraphs>518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Arial Narrow</vt:lpstr>
      <vt:lpstr>Calibri</vt:lpstr>
      <vt:lpstr>Century Schoolbook</vt:lpstr>
      <vt:lpstr>Times New Roman</vt:lpstr>
      <vt:lpstr>Wingdings</vt:lpstr>
      <vt:lpstr>Wingdings 2</vt:lpstr>
      <vt:lpstr>Oriel</vt:lpstr>
      <vt:lpstr>CITB709 Информационни системи   Тема 10: Управление на хардуерните и софтуерни ресурси</vt:lpstr>
      <vt:lpstr>Съдържание </vt:lpstr>
      <vt:lpstr>История.....</vt:lpstr>
      <vt:lpstr>История.....</vt:lpstr>
      <vt:lpstr>ИТ инфраструктура на фирмата</vt:lpstr>
      <vt:lpstr>Развитие на инфрастуктурата</vt:lpstr>
      <vt:lpstr>Развитие на инфрастуктурата</vt:lpstr>
      <vt:lpstr>Развитие на инфрастуктурата</vt:lpstr>
      <vt:lpstr>Технологични фактори, подпомагащи развитието на инфраструктурата</vt:lpstr>
      <vt:lpstr>Технологични фактори, подпомагащи развитието на инфраструктурата</vt:lpstr>
      <vt:lpstr>Технологични фактори, подпомагащи развитието на инфраструктурата</vt:lpstr>
      <vt:lpstr>Технологични фактори, подпомагащи развитието на инфраструктурата</vt:lpstr>
      <vt:lpstr>Технологични фактори, подпомагащи развитието на инфраструктурата</vt:lpstr>
      <vt:lpstr>Технологични фактори, подпомагащи развитието на инфраструктурата</vt:lpstr>
      <vt:lpstr>Компоненти на инфраструктурата</vt:lpstr>
      <vt:lpstr>Компютърни генерации</vt:lpstr>
      <vt:lpstr>микрокомпютри</vt:lpstr>
      <vt:lpstr>Типове компютърни системи</vt:lpstr>
      <vt:lpstr>Микрокомпютърни системи</vt:lpstr>
      <vt:lpstr>Мини системи </vt:lpstr>
      <vt:lpstr>Голяма универсална машина (mainframe)</vt:lpstr>
      <vt:lpstr>Суперкомпютри</vt:lpstr>
      <vt:lpstr>Компютърна система</vt:lpstr>
      <vt:lpstr>Периферия на компютърната система</vt:lpstr>
      <vt:lpstr>Видове памет</vt:lpstr>
      <vt:lpstr>Видове софтуер в зависимост от условията за разпространение и използване</vt:lpstr>
      <vt:lpstr>Видове софтуер (програмно осигуряване)</vt:lpstr>
      <vt:lpstr>Приложен софтуер</vt:lpstr>
      <vt:lpstr>Приложен софтуер - примери</vt:lpstr>
      <vt:lpstr>Примери на софтуерни пакети</vt:lpstr>
      <vt:lpstr>Системен софтуер</vt:lpstr>
      <vt:lpstr>Взаимодействие между потребител и компютър</vt:lpstr>
      <vt:lpstr>Операционна система</vt:lpstr>
      <vt:lpstr>Основни функции на операционната система</vt:lpstr>
      <vt:lpstr>Операционна система</vt:lpstr>
      <vt:lpstr>Операционна система</vt:lpstr>
      <vt:lpstr>Операционна система</vt:lpstr>
      <vt:lpstr>Операционна система</vt:lpstr>
      <vt:lpstr>Операционна система</vt:lpstr>
      <vt:lpstr>Оценяване на хардуера, софтуера и услугите при реализация на ИС</vt:lpstr>
      <vt:lpstr>Фактори за оценяване на хардуера</vt:lpstr>
      <vt:lpstr>Фактори за оценяване на софтуера</vt:lpstr>
      <vt:lpstr>Фактори за оценяване на услугите</vt:lpstr>
      <vt:lpstr>Предизвикателства при управлението на хардуерните и софтуерни ресурси</vt:lpstr>
      <vt:lpstr>Тенденции при хардуера</vt:lpstr>
      <vt:lpstr>Тенденции при хардуера</vt:lpstr>
      <vt:lpstr>Тенденции при хардуера</vt:lpstr>
      <vt:lpstr>Тенденции при софтуера</vt:lpstr>
      <vt:lpstr>Тенденции при софтуера</vt:lpstr>
      <vt:lpstr>Тенденции при софтуера</vt:lpstr>
    </vt:vector>
  </TitlesOfParts>
  <Company>NBU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INFB586 Module 1</dc:title>
  <dc:subject>Files&amp;databases</dc:subject>
  <dc:creator>July Peneva</dc:creator>
  <cp:lastModifiedBy>Windows User</cp:lastModifiedBy>
  <cp:revision>377</cp:revision>
  <dcterms:created xsi:type="dcterms:W3CDTF">2006-09-20T15:43:40Z</dcterms:created>
  <dcterms:modified xsi:type="dcterms:W3CDTF">2021-05-25T13:42:14Z</dcterms:modified>
</cp:coreProperties>
</file>