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6" r:id="rId4"/>
    <p:sldId id="259" r:id="rId5"/>
    <p:sldId id="258" r:id="rId6"/>
    <p:sldId id="257" r:id="rId7"/>
    <p:sldId id="261" r:id="rId8"/>
    <p:sldId id="260" r:id="rId9"/>
    <p:sldId id="280" r:id="rId10"/>
    <p:sldId id="266" r:id="rId11"/>
    <p:sldId id="267" r:id="rId12"/>
    <p:sldId id="268" r:id="rId13"/>
    <p:sldId id="265" r:id="rId14"/>
    <p:sldId id="272" r:id="rId15"/>
    <p:sldId id="273" r:id="rId16"/>
    <p:sldId id="274" r:id="rId17"/>
    <p:sldId id="269" r:id="rId18"/>
    <p:sldId id="270" r:id="rId19"/>
    <p:sldId id="271" r:id="rId20"/>
    <p:sldId id="275" r:id="rId21"/>
    <p:sldId id="279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9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A68-2EFB-4E03-9524-8DD795BFD2C2}" type="datetimeFigureOut">
              <a:rPr lang="bg-BG" smtClean="0"/>
              <a:t>8.10.2016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DCD-0FAB-4148-B103-CBFC22DD3C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72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A68-2EFB-4E03-9524-8DD795BFD2C2}" type="datetimeFigureOut">
              <a:rPr lang="bg-BG" smtClean="0"/>
              <a:t>8.10.2016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DCD-0FAB-4148-B103-CBFC22DD3C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080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A68-2EFB-4E03-9524-8DD795BFD2C2}" type="datetimeFigureOut">
              <a:rPr lang="bg-BG" smtClean="0"/>
              <a:t>8.10.2016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DCD-0FAB-4148-B103-CBFC22DD3C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559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A68-2EFB-4E03-9524-8DD795BFD2C2}" type="datetimeFigureOut">
              <a:rPr lang="bg-BG" smtClean="0"/>
              <a:t>8.10.2016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DCD-0FAB-4148-B103-CBFC22DD3C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692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A68-2EFB-4E03-9524-8DD795BFD2C2}" type="datetimeFigureOut">
              <a:rPr lang="bg-BG" smtClean="0"/>
              <a:t>8.10.2016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DCD-0FAB-4148-B103-CBFC22DD3C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25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A68-2EFB-4E03-9524-8DD795BFD2C2}" type="datetimeFigureOut">
              <a:rPr lang="bg-BG" smtClean="0"/>
              <a:t>8.10.2016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DCD-0FAB-4148-B103-CBFC22DD3C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367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A68-2EFB-4E03-9524-8DD795BFD2C2}" type="datetimeFigureOut">
              <a:rPr lang="bg-BG" smtClean="0"/>
              <a:t>8.10.2016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DCD-0FAB-4148-B103-CBFC22DD3C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351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A68-2EFB-4E03-9524-8DD795BFD2C2}" type="datetimeFigureOut">
              <a:rPr lang="bg-BG" smtClean="0"/>
              <a:t>8.10.2016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DCD-0FAB-4148-B103-CBFC22DD3C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434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A68-2EFB-4E03-9524-8DD795BFD2C2}" type="datetimeFigureOut">
              <a:rPr lang="bg-BG" smtClean="0"/>
              <a:t>8.10.2016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DCD-0FAB-4148-B103-CBFC22DD3C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465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A68-2EFB-4E03-9524-8DD795BFD2C2}" type="datetimeFigureOut">
              <a:rPr lang="bg-BG" smtClean="0"/>
              <a:t>8.10.2016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DCD-0FAB-4148-B103-CBFC22DD3C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077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A68-2EFB-4E03-9524-8DD795BFD2C2}" type="datetimeFigureOut">
              <a:rPr lang="bg-BG" smtClean="0"/>
              <a:t>8.10.2016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DCD-0FAB-4148-B103-CBFC22DD3C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629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3A68-2EFB-4E03-9524-8DD795BFD2C2}" type="datetimeFigureOut">
              <a:rPr lang="bg-BG" smtClean="0"/>
              <a:t>8.10.2016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08DCD-0FAB-4148-B103-CBFC22DD3C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006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Alac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6036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axand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378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90600" y="533400"/>
            <a:ext cx="5867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sz="3600" dirty="0" smtClean="0"/>
              <a:t>Ancient Anatolia: Archaeology and History</a:t>
            </a:r>
            <a:endParaRPr lang="en-US" altLang="bg-BG" sz="3600" dirty="0"/>
          </a:p>
        </p:txBody>
      </p:sp>
    </p:spTree>
    <p:extLst>
      <p:ext uri="{BB962C8B-B14F-4D97-AF65-F5344CB8AC3E}">
        <p14:creationId xmlns:p14="http://schemas.microsoft.com/office/powerpoint/2010/main" val="23580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Greece_in_the_Bronze_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772400" cy="67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ycen-pl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5408" y="617702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Mycenae: plan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5117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ion'sG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0"/>
            <a:ext cx="5027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940152" y="332656"/>
            <a:ext cx="2808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g-BG" sz="2400" dirty="0" smtClean="0"/>
              <a:t>The Lion Gate at Mycenae</a:t>
            </a:r>
            <a:endParaRPr lang="en-US" altLang="bg-BG" sz="2400" dirty="0"/>
          </a:p>
        </p:txBody>
      </p:sp>
      <p:pic>
        <p:nvPicPr>
          <p:cNvPr id="5124" name="Picture 4" descr="Myc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394176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1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atusa8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0688"/>
            <a:ext cx="40465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atusa-Lion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84" y="3284984"/>
            <a:ext cx="4956298" cy="32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5486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Lion Gate at </a:t>
            </a:r>
            <a:r>
              <a:rPr lang="en-US" sz="2400" dirty="0" err="1" smtClean="0"/>
              <a:t>Hattuša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23164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Urartu-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7" y="153876"/>
            <a:ext cx="655320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939985" y="3259617"/>
            <a:ext cx="1656184" cy="121642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156176" y="2924944"/>
            <a:ext cx="1656184" cy="9428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12360" y="259871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Urartu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2641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V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0391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8956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Ван кале - Тушпа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15588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Anzaf-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43211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Anza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41148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Anza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124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572000" y="6096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Крепостта Анзаф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691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hrygia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ordion-m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92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7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Gordi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596265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Gord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7086600" y="762000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g-BG" sz="2400" dirty="0" err="1" smtClean="0"/>
              <a:t>Gordion</a:t>
            </a:r>
            <a:r>
              <a:rPr lang="en-US" altLang="bg-BG" sz="2400" dirty="0" smtClean="0"/>
              <a:t>, air view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41062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AYAPHOTOS\NBU-pictures\Maps\NearE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930"/>
            <a:ext cx="5122472" cy="673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26064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Anatolia and the Ancient Near East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903984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ord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170363" cy="28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Gord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170363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ordio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16313"/>
            <a:ext cx="39624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81800" y="1600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2400"/>
              <a:t>Гордион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19688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4724400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076056" y="5805264"/>
            <a:ext cx="39456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2400" dirty="0" smtClean="0"/>
              <a:t>Tumulus MM at </a:t>
            </a:r>
            <a:r>
              <a:rPr lang="en-US" altLang="bg-BG" sz="2400" dirty="0" err="1" smtClean="0"/>
              <a:t>Gordion</a:t>
            </a:r>
            <a:endParaRPr lang="en-US" altLang="bg-BG" sz="2400" dirty="0"/>
          </a:p>
        </p:txBody>
      </p:sp>
      <p:pic>
        <p:nvPicPr>
          <p:cNvPr id="14340" name="Picture 4" descr="M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357688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M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4038600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5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Alyattes1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6400800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143000" y="5562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2400"/>
              <a:t>Лидия – могилата на Алиатес</a:t>
            </a:r>
            <a:endParaRPr lang="en-US" altLang="bg-BG" sz="2400"/>
          </a:p>
        </p:txBody>
      </p:sp>
      <p:pic>
        <p:nvPicPr>
          <p:cNvPr id="31750" name="Picture 6" descr="LydianCoin1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2160588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LydianCoi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4" t="17123" r="18539" b="17123"/>
          <a:stretch>
            <a:fillRect/>
          </a:stretch>
        </p:blipFill>
        <p:spPr bwMode="auto">
          <a:xfrm>
            <a:off x="6553200" y="2362200"/>
            <a:ext cx="2209800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LydianCoin"/>
          <p:cNvPicPr>
            <a:picLocks noChangeAspect="1" noChangeArrowheads="1"/>
          </p:cNvPicPr>
          <p:nvPr/>
        </p:nvPicPr>
        <p:blipFill>
          <a:blip r:embed="rId5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835150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02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avuskoy-Pfuhl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0068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Aksakal_Daskyleion, IstMit18, 1968, Ta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3202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495800" y="1295400"/>
            <a:ext cx="1905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2400" b="1" dirty="0" err="1" smtClean="0"/>
              <a:t>Graeco</a:t>
            </a:r>
            <a:r>
              <a:rPr lang="en-US" altLang="bg-BG" sz="2400" b="1" dirty="0" smtClean="0"/>
              <a:t>-Persian Art:</a:t>
            </a:r>
          </a:p>
          <a:p>
            <a:pPr>
              <a:spcBef>
                <a:spcPct val="50000"/>
              </a:spcBef>
            </a:pPr>
            <a:r>
              <a:rPr lang="en-US" altLang="bg-BG" sz="2400" dirty="0" smtClean="0"/>
              <a:t>Grave stelae from </a:t>
            </a:r>
            <a:r>
              <a:rPr lang="en-US" altLang="bg-BG" sz="2400" dirty="0" err="1" smtClean="0"/>
              <a:t>Çavuşköy</a:t>
            </a:r>
            <a:r>
              <a:rPr lang="en-US" altLang="bg-BG" sz="2400" dirty="0" smtClean="0"/>
              <a:t> and </a:t>
            </a:r>
            <a:r>
              <a:rPr lang="en-US" altLang="bg-BG" sz="2400" dirty="0" err="1" smtClean="0"/>
              <a:t>Daskyleion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39199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an2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340600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Fig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13263"/>
            <a:ext cx="2667000" cy="20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336996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long side of the sarcophagus found at </a:t>
            </a:r>
            <a:r>
              <a:rPr lang="en-US" sz="2400" dirty="0" err="1" smtClean="0"/>
              <a:t>Çan</a:t>
            </a:r>
            <a:r>
              <a:rPr lang="en-US" sz="2400" dirty="0" smtClean="0"/>
              <a:t>, </a:t>
            </a:r>
            <a:r>
              <a:rPr lang="en-US" sz="2400" dirty="0" err="1" smtClean="0"/>
              <a:t>Troad</a:t>
            </a:r>
            <a:r>
              <a:rPr lang="en-US" sz="2400" dirty="0" smtClean="0"/>
              <a:t>,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BC and a Persian sealing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6755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YAPHOTOS\Turkey_2013\EskisehirMuseum\P51168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7" t="15456" r="23626" b="21442"/>
          <a:stretch/>
        </p:blipFill>
        <p:spPr bwMode="auto">
          <a:xfrm>
            <a:off x="323528" y="116632"/>
            <a:ext cx="4572000" cy="34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AYAPHOTOS\Turkey_2013\EskisehirMuseum\P51168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13981" r="5105" b="16588"/>
          <a:stretch/>
        </p:blipFill>
        <p:spPr bwMode="auto">
          <a:xfrm>
            <a:off x="2339752" y="3140968"/>
            <a:ext cx="647583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47667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Prehistoric figurines</a:t>
            </a:r>
          </a:p>
        </p:txBody>
      </p:sp>
    </p:spTree>
    <p:extLst>
      <p:ext uri="{BB962C8B-B14F-4D97-AF65-F5344CB8AC3E}">
        <p14:creationId xmlns:p14="http://schemas.microsoft.com/office/powerpoint/2010/main" val="312110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AYAPHOTOS\NBU-pictures\Gabarevo_StZ_Glava_LChal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3842"/>
            <a:ext cx="423332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73325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 err="1" smtClean="0"/>
              <a:t>Gabarevo</a:t>
            </a:r>
            <a:r>
              <a:rPr lang="en-US" sz="2400" dirty="0" smtClean="0"/>
              <a:t>, region of </a:t>
            </a:r>
            <a:r>
              <a:rPr lang="en-US" sz="2400" dirty="0" err="1" smtClean="0"/>
              <a:t>Stara</a:t>
            </a:r>
            <a:r>
              <a:rPr lang="en-US" sz="2400" dirty="0" smtClean="0"/>
              <a:t> Zagora, </a:t>
            </a:r>
            <a:r>
              <a:rPr lang="en-US" sz="2400" dirty="0" err="1" smtClean="0"/>
              <a:t>Chalkolithic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87454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YAPHOTOS\NBU-pictures\Demircihoy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85178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6036096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Reconstruction drawing of the Bronze Age settlement at </a:t>
            </a:r>
            <a:r>
              <a:rPr lang="en-US" sz="2400" dirty="0" err="1" smtClean="0"/>
              <a:t>Demircihöyük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03404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YAPHOTOS\Turkey_2013\EskisehirMuseum\P51168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27295"/>
          <a:stretch/>
        </p:blipFill>
        <p:spPr bwMode="auto">
          <a:xfrm>
            <a:off x="462778" y="404664"/>
            <a:ext cx="5962925" cy="32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AYAPHOTOS\Turkey_2013\EskisehirMuseum\P51168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23733" r="7173" b="16270"/>
          <a:stretch/>
        </p:blipFill>
        <p:spPr bwMode="auto">
          <a:xfrm>
            <a:off x="2555776" y="3573016"/>
            <a:ext cx="6381345" cy="31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778" y="4221088"/>
            <a:ext cx="1948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 err="1" smtClean="0"/>
              <a:t>Demircihöyük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03936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YAPHOTOS\NBU-pictures\Troy_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5611192" cy="40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MAYAPHOTOS\NBU-pictures\TroyII_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094"/>
            <a:ext cx="3270374" cy="32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99808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Troy II (3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millennium BC): plan and reconstruction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63747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YAPHOTOS\NBU-pictures\TroyVI-re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807112" cy="44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58924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Reconstruction model of Troy VI settlement, late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millennium BC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78823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AYAPHOTOS\NBU-pictures\Maps\BE_raw_materi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0"/>
            <a:ext cx="5112569" cy="68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4046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Resources of metals and raw materials in the Bronze Age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339710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127</Words>
  <Application>Microsoft Office PowerPoint</Application>
  <PresentationFormat>On-screen Show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</dc:creator>
  <cp:lastModifiedBy>Maya</cp:lastModifiedBy>
  <cp:revision>8</cp:revision>
  <dcterms:created xsi:type="dcterms:W3CDTF">2016-10-08T07:02:45Z</dcterms:created>
  <dcterms:modified xsi:type="dcterms:W3CDTF">2016-10-08T08:15:20Z</dcterms:modified>
</cp:coreProperties>
</file>