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95" r:id="rId1"/>
  </p:sldMasterIdLst>
  <p:sldIdLst>
    <p:sldId id="256" r:id="rId2"/>
    <p:sldId id="258" r:id="rId3"/>
    <p:sldId id="259" r:id="rId4"/>
    <p:sldId id="260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38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title>
      <c:layout>
        <c:manualLayout>
          <c:xMode val="edge"/>
          <c:yMode val="edge"/>
          <c:x val="0.13317693908951031"/>
          <c:y val="3.030303030303030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cap="all" spc="100" normalizeH="0" baseline="0">
              <a:solidFill>
                <a:schemeClr val="lt1"/>
              </a:solidFill>
              <a:latin typeface="+mn-lt"/>
              <a:ea typeface="+mn-ea"/>
              <a:cs typeface="+mn-cs"/>
            </a:defRPr>
          </a:pPr>
          <a:endParaRPr lang="bg-BG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Sheet1!$C$2</c:f>
              <c:strCache>
                <c:ptCount val="1"/>
                <c:pt idx="0">
                  <c:v>Брой пъти когато нивото на водата се е покачило с повече от 1 м</c:v>
                </c:pt>
              </c:strCache>
            </c:strRef>
          </c:tx>
          <c:spPr>
            <a:ln w="25400" cap="rnd">
              <a:solidFill>
                <a:schemeClr val="lt1"/>
              </a:solidFill>
              <a:round/>
            </a:ln>
            <a:effectLst>
              <a:outerShdw dist="25400" dir="2700000" algn="tl" rotWithShape="0">
                <a:schemeClr val="dk1">
                  <a:tint val="88500"/>
                </a:schemeClr>
              </a:outerShdw>
            </a:effectLst>
          </c:spPr>
          <c:marker>
            <c:symbol val="none"/>
          </c:marker>
          <c:dLbls>
            <c:spPr>
              <a:solidFill>
                <a:schemeClr val="dk1">
                  <a:tint val="885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bg-BG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Sheet1!$B$3:$B$16</c:f>
              <c:strCache>
                <c:ptCount val="14"/>
                <c:pt idx="0">
                  <c:v>1870 - 79 г.</c:v>
                </c:pt>
                <c:pt idx="1">
                  <c:v>1880 - 89 г.</c:v>
                </c:pt>
                <c:pt idx="2">
                  <c:v>1890 - 99 г.</c:v>
                </c:pt>
                <c:pt idx="3">
                  <c:v>1900 - 09 г.</c:v>
                </c:pt>
                <c:pt idx="4">
                  <c:v>1910 - 19 г.</c:v>
                </c:pt>
                <c:pt idx="5">
                  <c:v>1920 - 29 г.</c:v>
                </c:pt>
                <c:pt idx="6">
                  <c:v>1930 - 39 г.</c:v>
                </c:pt>
                <c:pt idx="7">
                  <c:v>1940 - 49 г.</c:v>
                </c:pt>
                <c:pt idx="8">
                  <c:v>1950 - 59 г.</c:v>
                </c:pt>
                <c:pt idx="9">
                  <c:v>1960 - 69 г.</c:v>
                </c:pt>
                <c:pt idx="10">
                  <c:v>1970 - 79 г.</c:v>
                </c:pt>
                <c:pt idx="11">
                  <c:v>1980 - 89 г.</c:v>
                </c:pt>
                <c:pt idx="12">
                  <c:v>1990 - 99 г.</c:v>
                </c:pt>
                <c:pt idx="13">
                  <c:v>2000 - 09 г.</c:v>
                </c:pt>
              </c:strCache>
            </c:strRef>
          </c:cat>
          <c:val>
            <c:numRef>
              <c:f>Sheet1!$C$3:$C$16</c:f>
              <c:numCache>
                <c:formatCode>General</c:formatCode>
                <c:ptCount val="14"/>
                <c:pt idx="0">
                  <c:v>4</c:v>
                </c:pt>
                <c:pt idx="1">
                  <c:v>2</c:v>
                </c:pt>
                <c:pt idx="2">
                  <c:v>3</c:v>
                </c:pt>
                <c:pt idx="3">
                  <c:v>2</c:v>
                </c:pt>
                <c:pt idx="4">
                  <c:v>3</c:v>
                </c:pt>
                <c:pt idx="5">
                  <c:v>3</c:v>
                </c:pt>
                <c:pt idx="6">
                  <c:v>8</c:v>
                </c:pt>
                <c:pt idx="7">
                  <c:v>5</c:v>
                </c:pt>
                <c:pt idx="8">
                  <c:v>13</c:v>
                </c:pt>
                <c:pt idx="9">
                  <c:v>31</c:v>
                </c:pt>
                <c:pt idx="10">
                  <c:v>31</c:v>
                </c:pt>
                <c:pt idx="11">
                  <c:v>26</c:v>
                </c:pt>
                <c:pt idx="12">
                  <c:v>44</c:v>
                </c:pt>
                <c:pt idx="13">
                  <c:v>36</c:v>
                </c:pt>
              </c:numCache>
            </c:numRef>
          </c:val>
          <c:smooth val="0"/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gradFill>
                <a:gsLst>
                  <a:gs pos="0">
                    <a:schemeClr val="lt1"/>
                  </a:gs>
                  <a:gs pos="100000">
                    <a:schemeClr val="lt1">
                      <a:alpha val="0"/>
                    </a:schemeClr>
                  </a:gs>
                </a:gsLst>
                <a:lin ang="5400000" scaled="0"/>
              </a:gradFill>
              <a:round/>
            </a:ln>
            <a:effectLst/>
          </c:spPr>
        </c:dropLines>
        <c:smooth val="0"/>
        <c:axId val="316203472"/>
        <c:axId val="316200336"/>
      </c:lineChart>
      <c:catAx>
        <c:axId val="31620347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2700000" spcFirstLastPara="1" vertOverflow="ellipsis" wrap="square" anchor="ctr" anchorCtr="1"/>
          <a:lstStyle/>
          <a:p>
            <a:pPr>
              <a:defRPr sz="1200" b="0" i="0" u="none" strike="noStrike" kern="1200" spc="3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endParaRPr lang="bg-BG"/>
          </a:p>
        </c:txPr>
        <c:crossAx val="316200336"/>
        <c:crosses val="autoZero"/>
        <c:auto val="1"/>
        <c:lblAlgn val="ctr"/>
        <c:lblOffset val="100"/>
        <c:noMultiLvlLbl val="0"/>
      </c:catAx>
      <c:valAx>
        <c:axId val="3162003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162034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dk1">
        <a:tint val="88500"/>
      </a:schemeClr>
    </a:solidFill>
    <a:ln w="9525" cap="flat" cmpd="sng" algn="ctr">
      <a:solidFill>
        <a:schemeClr val="lt1">
          <a:lumMod val="85000"/>
        </a:schemeClr>
      </a:solidFill>
      <a:round/>
    </a:ln>
    <a:effectLst/>
  </c:spPr>
  <c:txPr>
    <a:bodyPr/>
    <a:lstStyle/>
    <a:p>
      <a:pPr>
        <a:defRPr/>
      </a:pPr>
      <a:endParaRPr lang="bg-BG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8">
  <cs:axisTitle>
    <cs:lnRef idx="0"/>
    <cs:fillRef idx="0"/>
    <cs:effectRef idx="0"/>
    <cs:fontRef idx="minor">
      <a:schemeClr val="lt1"/>
    </cs:fontRef>
    <cs:defRPr sz="900" b="1" kern="1200"/>
  </cs:axisTitle>
  <cs:categoryAxis>
    <cs:lnRef idx="0">
      <cs:styleClr val="0"/>
    </cs:lnRef>
    <cs:fillRef idx="0"/>
    <cs:effectRef idx="0"/>
    <cs:fontRef idx="minor">
      <a:schemeClr val="lt1"/>
    </cs:fontRef>
    <cs:defRPr sz="900" kern="1200" spc="30" baseline="0"/>
  </cs:categoryAxis>
  <cs:chartArea>
    <cs:lnRef idx="0">
      <cs:styleClr val="0"/>
    </cs:lnRef>
    <cs:fillRef idx="0">
      <cs:styleClr val="0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lt1">
            <a:lumMod val="85000"/>
          </a:schemeClr>
        </a:solidFill>
        <a:round/>
      </a:ln>
    </cs:spPr>
    <cs:defRPr sz="1000" kern="1200"/>
  </cs:chartArea>
  <cs:dataLabel>
    <cs:lnRef idx="0"/>
    <cs:fillRef idx="0">
      <cs:styleClr val="0"/>
    </cs:fillRef>
    <cs:effectRef idx="0"/>
    <cs:fontRef idx="minor">
      <a:schemeClr val="lt1"/>
    </cs:fontRef>
    <cs:spPr>
      <a:solidFill>
        <a:schemeClr val="phClr"/>
      </a:solidFill>
    </cs:spPr>
    <cs:defRPr sz="900" b="1" kern="120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lt1"/>
        </a:bgClr>
      </a:patt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lt1"/>
        </a:bgClr>
      </a:pattFill>
    </cs:spPr>
  </cs:dataPoint3D>
  <cs:dataPointLine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25400" cap="rnd">
        <a:solidFill>
          <a:schemeClr val="lt1"/>
        </a:solidFill>
        <a:round/>
      </a:ln>
      <a:effectLst>
        <a:outerShdw dist="25400" dir="2700000" algn="tl" rotWithShape="0">
          <a:schemeClr val="phClr"/>
        </a:outerShdw>
      </a:effectLst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>
      <cs:styleClr val="0"/>
    </cs:lnRef>
    <cs:fillRef idx="0"/>
    <cs:effectRef idx="0"/>
    <cs:fontRef idx="minor">
      <a:schemeClr val="lt1"/>
    </cs:fontRef>
    <cs:spPr>
      <a:ln w="9525">
        <a:solidFill>
          <a:schemeClr val="phClr">
            <a:lumMod val="60000"/>
            <a:lumOff val="40000"/>
          </a:schemeClr>
        </a:solidFill>
      </a:ln>
    </cs:spPr>
    <cs:defRPr sz="900" kern="1200"/>
  </cs:dataTable>
  <cs:downBar>
    <cs:lnRef idx="0">
      <cs:styleClr val="0"/>
    </cs:lnRef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0">
              <a:schemeClr val="lt1"/>
            </a:gs>
            <a:gs pos="100000">
              <a:schemeClr val="lt1">
                <a:alpha val="0"/>
              </a:schemeClr>
            </a:gs>
          </a:gsLst>
          <a:lin ang="5400000" scaled="0"/>
        </a:gradFill>
        <a:round/>
      </a:ln>
    </cs:spPr>
  </cs:dropLine>
  <cs:errorBar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round/>
      </a:ln>
      <a:effectLst>
        <a:glow rad="25400">
          <a:schemeClr val="lt1"/>
        </a:glow>
      </a:effectLst>
    </cs:spPr>
  </cs:errorBar>
  <cs:floor>
    <cs:lnRef idx="0"/>
    <cs:fillRef idx="0"/>
    <cs:effectRef idx="0"/>
    <cs:fontRef idx="minor">
      <a:schemeClr val="dk1"/>
    </cs:fontRef>
  </cs:floor>
  <cs:gridlineMajor>
    <cs:lnRef idx="0">
      <cs:styleClr val="0"/>
    </cs:lnRef>
    <cs:fillRef idx="0"/>
    <cs:effectRef idx="0"/>
    <cs:fontRef idx="minor">
      <a:schemeClr val="dk1"/>
    </cs:fontRef>
    <cs:spPr>
      <a:ln w="9525" cap="flat" cmpd="sng" algn="ctr">
        <a:solidFill>
          <a:schemeClr val="lt1">
            <a:alpha val="25000"/>
          </a:schemeClr>
        </a:solidFill>
        <a:round/>
      </a:ln>
    </cs:spPr>
  </cs:gridlineMajor>
  <cs:gridlineMinor>
    <cs:lnRef idx="0">
      <cs:styleClr val="0"/>
    </cs:lnRef>
    <cs:fillRef idx="0"/>
    <cs:effectRef idx="0"/>
    <cs:fontRef idx="minor">
      <a:schemeClr val="dk1"/>
    </cs:fontRef>
    <cs:spPr>
      <a:ln>
        <a:solidFill>
          <a:schemeClr val="lt1">
            <a:alpha val="10000"/>
          </a:schemeClr>
        </a:solidFill>
      </a:ln>
    </cs:spPr>
  </cs:gridlineMinor>
  <cs:hiLo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prstDash val="dash"/>
      </a:ln>
    </cs:spPr>
  </cs:hiLoLine>
  <cs:leader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</a:ln>
    </cs:spPr>
  </cs:leaderLine>
  <cs:legend>
    <cs:lnRef idx="0"/>
    <cs:fillRef idx="0"/>
    <cs:effectRef idx="0"/>
    <cs:fontRef idx="minor">
      <a:schemeClr val="lt1"/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>
      <cs:styleClr val="0"/>
    </cs:lnRef>
    <cs:fillRef idx="0"/>
    <cs:effectRef idx="0"/>
    <cs:fontRef idx="minor">
      <a:schemeClr val="lt1"/>
    </cs:fontRef>
    <cs:defRPr sz="900" kern="1200"/>
  </cs:seriesAxis>
  <cs:series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  <a:tint val="5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lt1"/>
    </cs:fontRef>
    <cs:defRPr sz="1500" b="1" kern="1200" cap="all" spc="100" normalizeH="0" baseline="0"/>
  </cs:title>
  <cs:trendline>
    <cs:lnRef idx="0"/>
    <cs:fillRef idx="0"/>
    <cs:effectRef idx="0"/>
    <cs:fontRef idx="minor">
      <a:schemeClr val="dk1"/>
    </cs:fontRef>
    <cs:spPr>
      <a:ln w="28575" cap="rnd">
        <a:solidFill>
          <a:schemeClr val="lt1">
            <a:alpha val="50000"/>
          </a:schemeClr>
        </a:solidFill>
        <a:round/>
      </a:ln>
    </cs:spPr>
  </cs:trendline>
  <cs:trendlineLabel>
    <cs:lnRef idx="0"/>
    <cs:fillRef idx="0"/>
    <cs:effectRef idx="0"/>
    <cs:fontRef idx="minor">
      <a:schemeClr val="lt1"/>
    </cs:fontRef>
    <cs:defRPr sz="900" kern="1200"/>
  </cs:trendlineLabel>
  <cs:upBar>
    <cs:lnRef idx="0">
      <cs:styleClr val="0"/>
    </cs:lnRef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upBar>
  <cs:valueAxis>
    <cs:lnRef idx="0"/>
    <cs:fillRef idx="0"/>
    <cs:effectRef idx="0"/>
    <cs:fontRef idx="minor">
      <a:schemeClr val="lt1"/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1/16/2015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65736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1/16/2015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19904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76847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69048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3395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51289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797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71457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97846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72844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80466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1/16/2015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5091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1/16/2015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97346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1/16/2015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361134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1/16/2015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7133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1/16/2015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4038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1/16/2015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72136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8A87A34-81AB-432B-8DAE-1953F412C126}" type="datetimeFigureOut">
              <a:rPr lang="en-US" smtClean="0"/>
              <a:pPr/>
              <a:t>1/16/2015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2674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  <p:sldLayoutId id="2147483807" r:id="rId12"/>
    <p:sldLayoutId id="2147483808" r:id="rId13"/>
    <p:sldLayoutId id="2147483809" r:id="rId14"/>
    <p:sldLayoutId id="2147483810" r:id="rId15"/>
    <p:sldLayoutId id="2147483811" r:id="rId16"/>
    <p:sldLayoutId id="2147483812" r:id="rId17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086359"/>
          </a:xfrm>
        </p:spPr>
        <p:txBody>
          <a:bodyPr/>
          <a:lstStyle/>
          <a:p>
            <a:r>
              <a:rPr lang="bg-BG" dirty="0" smtClean="0"/>
              <a:t>Венеция и морето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dirty="0" smtClean="0"/>
              <a:t>Автор: </a:t>
            </a:r>
            <a:r>
              <a:rPr lang="en-US" dirty="0" smtClean="0"/>
              <a:t>&lt;</a:t>
            </a:r>
            <a:r>
              <a:rPr lang="bg-BG" dirty="0" smtClean="0"/>
              <a:t>Вашето име, ф. Ви №</a:t>
            </a:r>
            <a:r>
              <a:rPr lang="en-US" dirty="0" smtClean="0"/>
              <a:t>&gt;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723975601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57393648"/>
              </p:ext>
            </p:extLst>
          </p:nvPr>
        </p:nvGraphicFramePr>
        <p:xfrm>
          <a:off x="1197736" y="721217"/>
          <a:ext cx="9672034" cy="5318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7487503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648165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bg-BG" sz="2800" b="1" dirty="0"/>
              <a:t>От векове Венеция я грози опасността да изчезне под вълните на </a:t>
            </a:r>
            <a:r>
              <a:rPr lang="bg-BG" sz="2800" b="1" dirty="0" err="1"/>
              <a:t>acqua</a:t>
            </a:r>
            <a:r>
              <a:rPr lang="bg-BG" sz="2800" b="1" dirty="0"/>
              <a:t> </a:t>
            </a:r>
            <a:r>
              <a:rPr lang="bg-BG" sz="2800" b="1" dirty="0" err="1"/>
              <a:t>alta</a:t>
            </a:r>
            <a:r>
              <a:rPr lang="bg-BG" sz="2800" b="1" dirty="0"/>
              <a:t> – безмилостно редовните наводнения, – но това е най-дребния от всичките и проблеми</a:t>
            </a:r>
            <a:r>
              <a:rPr lang="bg-BG" sz="2800" b="1" dirty="0" smtClean="0"/>
              <a:t>:</a:t>
            </a:r>
            <a:endParaRPr lang="bg-BG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9576" y="2766336"/>
            <a:ext cx="4564401" cy="2668548"/>
          </a:xfrm>
        </p:spPr>
        <p:txBody>
          <a:bodyPr>
            <a:normAutofit/>
          </a:bodyPr>
          <a:lstStyle/>
          <a:p>
            <a:pPr lvl="0">
              <a:lnSpc>
                <a:spcPct val="150000"/>
              </a:lnSpc>
            </a:pPr>
            <a:r>
              <a:rPr lang="bg-BG" sz="1900" dirty="0" smtClean="0"/>
              <a:t>Брой </a:t>
            </a:r>
            <a:r>
              <a:rPr lang="bg-BG" sz="1900" dirty="0"/>
              <a:t>на жителите на Венеция през 2007 г. 60 хиляди. Брой на посетителите през 2007 г. 21 милиона.</a:t>
            </a:r>
          </a:p>
          <a:p>
            <a:pPr lvl="0"/>
            <a:r>
              <a:rPr lang="bg-BG" sz="1900" dirty="0"/>
              <a:t>Само за един уикенд през май 2008 г. 80 000 туристи са посетили града.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63733" y="2762040"/>
            <a:ext cx="5246227" cy="3003399"/>
          </a:xfrm>
        </p:spPr>
        <p:txBody>
          <a:bodyPr/>
          <a:lstStyle/>
          <a:p>
            <a:pPr lvl="0">
              <a:lnSpc>
                <a:spcPct val="150000"/>
              </a:lnSpc>
            </a:pPr>
            <a:r>
              <a:rPr lang="bg-BG" sz="1900" dirty="0"/>
              <a:t>Обществените паркинги в </a:t>
            </a:r>
            <a:r>
              <a:rPr lang="bg-BG" sz="1900" dirty="0" err="1"/>
              <a:t>Местре</a:t>
            </a:r>
            <a:r>
              <a:rPr lang="bg-BG" sz="1900" dirty="0"/>
              <a:t> – в континенталната част, където хората оставят колите си, преди да хванат автобуса или влака до историческия център – </a:t>
            </a:r>
            <a:r>
              <a:rPr lang="bg-BG" sz="1900" dirty="0" smtClean="0"/>
              <a:t> се </a:t>
            </a:r>
            <a:r>
              <a:rPr lang="bg-BG" sz="1900" dirty="0"/>
              <a:t>препълнили и затворили врати.</a:t>
            </a:r>
          </a:p>
          <a:p>
            <a:pPr marL="0" indent="0">
              <a:buNone/>
            </a:pP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607608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23"/>
          <p:cNvSpPr>
            <a:spLocks noGrp="1"/>
          </p:cNvSpPr>
          <p:nvPr>
            <p:ph type="title"/>
          </p:nvPr>
        </p:nvSpPr>
        <p:spPr>
          <a:xfrm>
            <a:off x="1408176" y="982662"/>
            <a:ext cx="3465576" cy="1760537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ru-RU" b="1" dirty="0">
                <a:effectLst/>
              </a:rPr>
              <a:t>Камбанарията на площад </a:t>
            </a:r>
            <a:r>
              <a:rPr lang="en-US" b="1" dirty="0" smtClean="0">
                <a:effectLst/>
              </a:rPr>
              <a:t>“</a:t>
            </a:r>
            <a:r>
              <a:rPr lang="ru-RU" b="1" dirty="0" smtClean="0">
                <a:effectLst/>
              </a:rPr>
              <a:t>Сан Марко</a:t>
            </a:r>
            <a:r>
              <a:rPr lang="en-US" b="1" dirty="0" smtClean="0">
                <a:effectLst/>
              </a:rPr>
              <a:t>”</a:t>
            </a:r>
            <a:r>
              <a:rPr lang="ru-RU" b="1" dirty="0" smtClean="0">
                <a:effectLst/>
              </a:rPr>
              <a:t> </a:t>
            </a:r>
            <a:endParaRPr lang="bg-BG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9302" y="982663"/>
            <a:ext cx="5228196" cy="4892675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2980944"/>
            <a:ext cx="4396332" cy="3022758"/>
          </a:xfrm>
        </p:spPr>
        <p:txBody>
          <a:bodyPr>
            <a:noAutofit/>
          </a:bodyPr>
          <a:lstStyle/>
          <a:p>
            <a:r>
              <a:rPr lang="bg-BG" dirty="0" smtClean="0">
                <a:effectLst/>
              </a:rPr>
              <a:t>Камбанарията е издигната върху римски фундамент и е с височина 99 метра. Построена е през </a:t>
            </a:r>
            <a:r>
              <a:rPr lang="en-US" dirty="0" smtClean="0">
                <a:effectLst/>
              </a:rPr>
              <a:t>IX </a:t>
            </a:r>
            <a:r>
              <a:rPr lang="bg-BG" dirty="0" smtClean="0">
                <a:effectLst/>
              </a:rPr>
              <a:t>в. като наблюдателна кула и фар за венецианските кораби.</a:t>
            </a:r>
            <a:r>
              <a:rPr lang="en-US" dirty="0" smtClean="0">
                <a:effectLst/>
              </a:rPr>
              <a:t> </a:t>
            </a:r>
            <a:r>
              <a:rPr lang="bg-BG" dirty="0" smtClean="0">
                <a:effectLst/>
              </a:rPr>
              <a:t>В този вид е оформена през 1514 г. от архитекта Бартоломео Бон.</a:t>
            </a:r>
            <a:r>
              <a:rPr lang="en-US" dirty="0" smtClean="0">
                <a:effectLst/>
              </a:rPr>
              <a:t> </a:t>
            </a:r>
            <a:r>
              <a:rPr lang="bg-BG" dirty="0" smtClean="0">
                <a:effectLst/>
              </a:rPr>
              <a:t>В продължение на векове камбанарията е издържала на бурите и земетресенията, но през 1902 г. се е срутила. Издигната е отново в съвършено същия вид, а тържественото откриване било през 1912 г. в деня на покровителя на Венеция. Венецианците я наричат “господарят на къщата”.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0215275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51</TotalTime>
  <Words>195</Words>
  <Application>Microsoft Office PowerPoint</Application>
  <PresentationFormat>Widescreen</PresentationFormat>
  <Paragraphs>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Garamond</vt:lpstr>
      <vt:lpstr>Organic</vt:lpstr>
      <vt:lpstr>Венеция и морето</vt:lpstr>
      <vt:lpstr>PowerPoint Presentation</vt:lpstr>
      <vt:lpstr>От векове Венеция я грози опасността да изчезне под вълните на acqua alta – безмилостно редовните наводнения, – но това е най-дребния от всичките и проблеми:</vt:lpstr>
      <vt:lpstr>Камбанарията на площад “Сан Марко”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Венеция и морето</dc:title>
  <dc:creator>user</dc:creator>
  <cp:lastModifiedBy>NBU Student</cp:lastModifiedBy>
  <cp:revision>9</cp:revision>
  <dcterms:created xsi:type="dcterms:W3CDTF">2014-08-27T17:17:40Z</dcterms:created>
  <dcterms:modified xsi:type="dcterms:W3CDTF">2015-01-16T10:33:14Z</dcterms:modified>
</cp:coreProperties>
</file>