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92" r:id="rId5"/>
    <p:sldId id="260" r:id="rId6"/>
    <p:sldId id="261" r:id="rId7"/>
    <p:sldId id="262" r:id="rId8"/>
    <p:sldId id="263" r:id="rId9"/>
    <p:sldId id="265" r:id="rId10"/>
    <p:sldId id="264" r:id="rId11"/>
    <p:sldId id="290" r:id="rId12"/>
    <p:sldId id="291" r:id="rId13"/>
    <p:sldId id="266" r:id="rId14"/>
    <p:sldId id="285" r:id="rId15"/>
    <p:sldId id="269" r:id="rId16"/>
    <p:sldId id="267" r:id="rId17"/>
    <p:sldId id="268" r:id="rId18"/>
    <p:sldId id="270" r:id="rId19"/>
    <p:sldId id="294" r:id="rId20"/>
    <p:sldId id="271" r:id="rId21"/>
    <p:sldId id="273" r:id="rId22"/>
    <p:sldId id="286" r:id="rId23"/>
    <p:sldId id="287" r:id="rId24"/>
    <p:sldId id="288" r:id="rId25"/>
    <p:sldId id="295" r:id="rId26"/>
    <p:sldId id="293" r:id="rId27"/>
    <p:sldId id="275" r:id="rId28"/>
    <p:sldId id="276" r:id="rId29"/>
    <p:sldId id="277" r:id="rId30"/>
    <p:sldId id="296" r:id="rId31"/>
    <p:sldId id="297" r:id="rId32"/>
    <p:sldId id="298" r:id="rId33"/>
    <p:sldId id="279" r:id="rId34"/>
    <p:sldId id="299" r:id="rId35"/>
    <p:sldId id="283" r:id="rId36"/>
    <p:sldId id="284" r:id="rId37"/>
    <p:sldId id="281" r:id="rId38"/>
    <p:sldId id="28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sederska" userId="c83ac4ddaf9f9a5e" providerId="LiveId" clId="{9F2B79DE-908B-4221-ABD0-1AEE67B04ACE}"/>
    <pc:docChg chg="undo custSel addSld delSld modSld">
      <pc:chgData name="elena psederska" userId="c83ac4ddaf9f9a5e" providerId="LiveId" clId="{9F2B79DE-908B-4221-ABD0-1AEE67B04ACE}" dt="2021-07-14T13:54:15.491" v="1384" actId="20577"/>
      <pc:docMkLst>
        <pc:docMk/>
      </pc:docMkLst>
      <pc:sldChg chg="addSp delSp modSp mod">
        <pc:chgData name="elena psederska" userId="c83ac4ddaf9f9a5e" providerId="LiveId" clId="{9F2B79DE-908B-4221-ABD0-1AEE67B04ACE}" dt="2021-07-14T12:45:29.661" v="213" actId="20577"/>
        <pc:sldMkLst>
          <pc:docMk/>
          <pc:sldMk cId="3593652104" sldId="257"/>
        </pc:sldMkLst>
        <pc:spChg chg="add del mod">
          <ac:chgData name="elena psederska" userId="c83ac4ddaf9f9a5e" providerId="LiveId" clId="{9F2B79DE-908B-4221-ABD0-1AEE67B04ACE}" dt="2021-07-14T12:20:14.581" v="39" actId="20577"/>
          <ac:spMkLst>
            <pc:docMk/>
            <pc:sldMk cId="3593652104" sldId="257"/>
            <ac:spMk id="2" creationId="{723EE82B-30EB-43B4-8852-9293FD20937D}"/>
          </ac:spMkLst>
        </pc:spChg>
        <pc:spChg chg="del">
          <ac:chgData name="elena psederska" userId="c83ac4ddaf9f9a5e" providerId="LiveId" clId="{9F2B79DE-908B-4221-ABD0-1AEE67B04ACE}" dt="2021-07-14T12:18:58.661" v="0" actId="931"/>
          <ac:spMkLst>
            <pc:docMk/>
            <pc:sldMk cId="3593652104" sldId="257"/>
            <ac:spMk id="3" creationId="{B465AEE4-0016-4D3C-850C-D91B41C16CBB}"/>
          </ac:spMkLst>
        </pc:spChg>
        <pc:spChg chg="add mod">
          <ac:chgData name="elena psederska" userId="c83ac4ddaf9f9a5e" providerId="LiveId" clId="{9F2B79DE-908B-4221-ABD0-1AEE67B04ACE}" dt="2021-07-14T12:45:29.661" v="213" actId="20577"/>
          <ac:spMkLst>
            <pc:docMk/>
            <pc:sldMk cId="3593652104" sldId="257"/>
            <ac:spMk id="10" creationId="{E836631B-FC1E-41BC-B4A3-33DAF57BFCF3}"/>
          </ac:spMkLst>
        </pc:spChg>
        <pc:picChg chg="add mod">
          <ac:chgData name="elena psederska" userId="c83ac4ddaf9f9a5e" providerId="LiveId" clId="{9F2B79DE-908B-4221-ABD0-1AEE67B04ACE}" dt="2021-07-14T12:19:06.394" v="2" actId="1076"/>
          <ac:picMkLst>
            <pc:docMk/>
            <pc:sldMk cId="3593652104" sldId="257"/>
            <ac:picMk id="5" creationId="{223A232F-1D1D-44C2-9A7E-B24A41B7E9D1}"/>
          </ac:picMkLst>
        </pc:picChg>
        <pc:picChg chg="add mod">
          <ac:chgData name="elena psederska" userId="c83ac4ddaf9f9a5e" providerId="LiveId" clId="{9F2B79DE-908B-4221-ABD0-1AEE67B04ACE}" dt="2021-07-14T12:19:06.394" v="2" actId="1076"/>
          <ac:picMkLst>
            <pc:docMk/>
            <pc:sldMk cId="3593652104" sldId="257"/>
            <ac:picMk id="7" creationId="{3471B0AB-F055-45F6-A580-41E9D77B118B}"/>
          </ac:picMkLst>
        </pc:picChg>
        <pc:picChg chg="add del mod">
          <ac:chgData name="elena psederska" userId="c83ac4ddaf9f9a5e" providerId="LiveId" clId="{9F2B79DE-908B-4221-ABD0-1AEE67B04ACE}" dt="2021-07-14T12:19:56.813" v="11" actId="931"/>
          <ac:picMkLst>
            <pc:docMk/>
            <pc:sldMk cId="3593652104" sldId="257"/>
            <ac:picMk id="9" creationId="{C1B5AA5F-0234-497F-BD1A-6DAE36329C55}"/>
          </ac:picMkLst>
        </pc:picChg>
      </pc:sldChg>
      <pc:sldChg chg="addSp delSp modSp new mod">
        <pc:chgData name="elena psederska" userId="c83ac4ddaf9f9a5e" providerId="LiveId" clId="{9F2B79DE-908B-4221-ABD0-1AEE67B04ACE}" dt="2021-07-14T12:34:14.620" v="189" actId="478"/>
        <pc:sldMkLst>
          <pc:docMk/>
          <pc:sldMk cId="2181552969" sldId="258"/>
        </pc:sldMkLst>
        <pc:spChg chg="mod">
          <ac:chgData name="elena psederska" userId="c83ac4ddaf9f9a5e" providerId="LiveId" clId="{9F2B79DE-908B-4221-ABD0-1AEE67B04ACE}" dt="2021-07-14T12:24:56.111" v="166" actId="20577"/>
          <ac:spMkLst>
            <pc:docMk/>
            <pc:sldMk cId="2181552969" sldId="258"/>
            <ac:spMk id="2" creationId="{794D064B-E2A5-4798-8759-52AF14FF18D6}"/>
          </ac:spMkLst>
        </pc:spChg>
        <pc:spChg chg="mod">
          <ac:chgData name="elena psederska" userId="c83ac4ddaf9f9a5e" providerId="LiveId" clId="{9F2B79DE-908B-4221-ABD0-1AEE67B04ACE}" dt="2021-07-14T12:25:10.660" v="187" actId="20577"/>
          <ac:spMkLst>
            <pc:docMk/>
            <pc:sldMk cId="2181552969" sldId="258"/>
            <ac:spMk id="3" creationId="{4C73F96D-CC01-4FC1-BBE4-C07B047F4922}"/>
          </ac:spMkLst>
        </pc:spChg>
        <pc:spChg chg="add del">
          <ac:chgData name="elena psederska" userId="c83ac4ddaf9f9a5e" providerId="LiveId" clId="{9F2B79DE-908B-4221-ABD0-1AEE67B04ACE}" dt="2021-07-14T12:34:14.620" v="189" actId="478"/>
          <ac:spMkLst>
            <pc:docMk/>
            <pc:sldMk cId="2181552969" sldId="258"/>
            <ac:spMk id="5" creationId="{951D19DF-16F8-43C8-867F-C625FE8CD621}"/>
          </ac:spMkLst>
        </pc:spChg>
      </pc:sldChg>
      <pc:sldChg chg="modSp add mod">
        <pc:chgData name="elena psederska" userId="c83ac4ddaf9f9a5e" providerId="LiveId" clId="{9F2B79DE-908B-4221-ABD0-1AEE67B04ACE}" dt="2021-07-14T13:10:23.357" v="841" actId="20577"/>
        <pc:sldMkLst>
          <pc:docMk/>
          <pc:sldMk cId="342368579" sldId="259"/>
        </pc:sldMkLst>
        <pc:spChg chg="mod">
          <ac:chgData name="elena psederska" userId="c83ac4ddaf9f9a5e" providerId="LiveId" clId="{9F2B79DE-908B-4221-ABD0-1AEE67B04ACE}" dt="2021-07-14T12:34:24.389" v="200" actId="20577"/>
          <ac:spMkLst>
            <pc:docMk/>
            <pc:sldMk cId="342368579" sldId="259"/>
            <ac:spMk id="2" creationId="{794D064B-E2A5-4798-8759-52AF14FF18D6}"/>
          </ac:spMkLst>
        </pc:spChg>
        <pc:spChg chg="mod">
          <ac:chgData name="elena psederska" userId="c83ac4ddaf9f9a5e" providerId="LiveId" clId="{9F2B79DE-908B-4221-ABD0-1AEE67B04ACE}" dt="2021-07-14T13:10:23.357" v="841" actId="20577"/>
          <ac:spMkLst>
            <pc:docMk/>
            <pc:sldMk cId="342368579" sldId="259"/>
            <ac:spMk id="3" creationId="{4C73F96D-CC01-4FC1-BBE4-C07B047F4922}"/>
          </ac:spMkLst>
        </pc:spChg>
      </pc:sldChg>
      <pc:sldChg chg="addSp delSp modSp new mod">
        <pc:chgData name="elena psederska" userId="c83ac4ddaf9f9a5e" providerId="LiveId" clId="{9F2B79DE-908B-4221-ABD0-1AEE67B04ACE}" dt="2021-07-14T13:15:55.408" v="880" actId="14100"/>
        <pc:sldMkLst>
          <pc:docMk/>
          <pc:sldMk cId="3033854098" sldId="260"/>
        </pc:sldMkLst>
        <pc:spChg chg="mod">
          <ac:chgData name="elena psederska" userId="c83ac4ddaf9f9a5e" providerId="LiveId" clId="{9F2B79DE-908B-4221-ABD0-1AEE67B04ACE}" dt="2021-07-14T13:10:53.026" v="852" actId="20577"/>
          <ac:spMkLst>
            <pc:docMk/>
            <pc:sldMk cId="3033854098" sldId="260"/>
            <ac:spMk id="2" creationId="{059FF6B0-4D94-4044-99BE-416EFA299C62}"/>
          </ac:spMkLst>
        </pc:spChg>
        <pc:spChg chg="del">
          <ac:chgData name="elena psederska" userId="c83ac4ddaf9f9a5e" providerId="LiveId" clId="{9F2B79DE-908B-4221-ABD0-1AEE67B04ACE}" dt="2021-07-14T13:10:56.244" v="853" actId="478"/>
          <ac:spMkLst>
            <pc:docMk/>
            <pc:sldMk cId="3033854098" sldId="260"/>
            <ac:spMk id="3" creationId="{A3EE0BB7-058F-4655-959E-B1CE1F6883D9}"/>
          </ac:spMkLst>
        </pc:spChg>
        <pc:picChg chg="add mod">
          <ac:chgData name="elena psederska" userId="c83ac4ddaf9f9a5e" providerId="LiveId" clId="{9F2B79DE-908B-4221-ABD0-1AEE67B04ACE}" dt="2021-07-14T13:11:21.860" v="857" actId="14100"/>
          <ac:picMkLst>
            <pc:docMk/>
            <pc:sldMk cId="3033854098" sldId="260"/>
            <ac:picMk id="4" creationId="{CC30C77C-17CA-47D7-BC78-8CE2FBF30BF3}"/>
          </ac:picMkLst>
        </pc:picChg>
        <pc:picChg chg="add mod">
          <ac:chgData name="elena psederska" userId="c83ac4ddaf9f9a5e" providerId="LiveId" clId="{9F2B79DE-908B-4221-ABD0-1AEE67B04ACE}" dt="2021-07-14T13:11:55.288" v="864" actId="14100"/>
          <ac:picMkLst>
            <pc:docMk/>
            <pc:sldMk cId="3033854098" sldId="260"/>
            <ac:picMk id="5" creationId="{D6A74936-60E7-4DCA-89E9-3F4BE49E2577}"/>
          </ac:picMkLst>
        </pc:picChg>
        <pc:picChg chg="add mod">
          <ac:chgData name="elena psederska" userId="c83ac4ddaf9f9a5e" providerId="LiveId" clId="{9F2B79DE-908B-4221-ABD0-1AEE67B04ACE}" dt="2021-07-14T13:12:10.180" v="867" actId="1076"/>
          <ac:picMkLst>
            <pc:docMk/>
            <pc:sldMk cId="3033854098" sldId="260"/>
            <ac:picMk id="6" creationId="{8CFA12F4-6214-4127-BFDD-4A0AB0532517}"/>
          </ac:picMkLst>
        </pc:picChg>
        <pc:picChg chg="add del mod">
          <ac:chgData name="elena psederska" userId="c83ac4ddaf9f9a5e" providerId="LiveId" clId="{9F2B79DE-908B-4221-ABD0-1AEE67B04ACE}" dt="2021-07-14T13:14:48.897" v="874" actId="478"/>
          <ac:picMkLst>
            <pc:docMk/>
            <pc:sldMk cId="3033854098" sldId="260"/>
            <ac:picMk id="8" creationId="{A7F5BB6B-D17F-4D73-941A-83E3151DCD7E}"/>
          </ac:picMkLst>
        </pc:picChg>
        <pc:picChg chg="add mod">
          <ac:chgData name="elena psederska" userId="c83ac4ddaf9f9a5e" providerId="LiveId" clId="{9F2B79DE-908B-4221-ABD0-1AEE67B04ACE}" dt="2021-07-14T13:15:55.408" v="880" actId="14100"/>
          <ac:picMkLst>
            <pc:docMk/>
            <pc:sldMk cId="3033854098" sldId="260"/>
            <ac:picMk id="10" creationId="{333BB94B-5203-4053-9B99-E754AE612890}"/>
          </ac:picMkLst>
        </pc:picChg>
      </pc:sldChg>
      <pc:sldChg chg="modSp new mod">
        <pc:chgData name="elena psederska" userId="c83ac4ddaf9f9a5e" providerId="LiveId" clId="{9F2B79DE-908B-4221-ABD0-1AEE67B04ACE}" dt="2021-07-14T13:19:44.721" v="983" actId="20577"/>
        <pc:sldMkLst>
          <pc:docMk/>
          <pc:sldMk cId="2793304405" sldId="261"/>
        </pc:sldMkLst>
        <pc:spChg chg="mod">
          <ac:chgData name="elena psederska" userId="c83ac4ddaf9f9a5e" providerId="LiveId" clId="{9F2B79DE-908B-4221-ABD0-1AEE67B04ACE}" dt="2021-07-14T13:16:37.251" v="893" actId="5793"/>
          <ac:spMkLst>
            <pc:docMk/>
            <pc:sldMk cId="2793304405" sldId="261"/>
            <ac:spMk id="2" creationId="{B6C1DF9D-65E6-4C77-A22C-4599C3D5E28F}"/>
          </ac:spMkLst>
        </pc:spChg>
        <pc:spChg chg="mod">
          <ac:chgData name="elena psederska" userId="c83ac4ddaf9f9a5e" providerId="LiveId" clId="{9F2B79DE-908B-4221-ABD0-1AEE67B04ACE}" dt="2021-07-14T13:19:44.721" v="983" actId="20577"/>
          <ac:spMkLst>
            <pc:docMk/>
            <pc:sldMk cId="2793304405" sldId="261"/>
            <ac:spMk id="3" creationId="{4CA5A68A-A67B-4EFF-A3CA-7D30884D7FCC}"/>
          </ac:spMkLst>
        </pc:spChg>
      </pc:sldChg>
      <pc:sldChg chg="addSp delSp modSp new mod">
        <pc:chgData name="elena psederska" userId="c83ac4ddaf9f9a5e" providerId="LiveId" clId="{9F2B79DE-908B-4221-ABD0-1AEE67B04ACE}" dt="2021-07-14T13:26:16.704" v="1021" actId="931"/>
        <pc:sldMkLst>
          <pc:docMk/>
          <pc:sldMk cId="1516075222" sldId="262"/>
        </pc:sldMkLst>
        <pc:spChg chg="mod">
          <ac:chgData name="elena psederska" userId="c83ac4ddaf9f9a5e" providerId="LiveId" clId="{9F2B79DE-908B-4221-ABD0-1AEE67B04ACE}" dt="2021-07-14T13:20:49.628" v="1020" actId="122"/>
          <ac:spMkLst>
            <pc:docMk/>
            <pc:sldMk cId="1516075222" sldId="262"/>
            <ac:spMk id="2" creationId="{DE6BAF09-E356-4D46-AC4B-B3BA939C7E88}"/>
          </ac:spMkLst>
        </pc:spChg>
        <pc:spChg chg="del">
          <ac:chgData name="elena psederska" userId="c83ac4ddaf9f9a5e" providerId="LiveId" clId="{9F2B79DE-908B-4221-ABD0-1AEE67B04ACE}" dt="2021-07-14T13:26:16.704" v="1021" actId="931"/>
          <ac:spMkLst>
            <pc:docMk/>
            <pc:sldMk cId="1516075222" sldId="262"/>
            <ac:spMk id="3" creationId="{3AFC5370-5EA8-4B03-AB56-E1BDF2BE5198}"/>
          </ac:spMkLst>
        </pc:spChg>
        <pc:picChg chg="add mod">
          <ac:chgData name="elena psederska" userId="c83ac4ddaf9f9a5e" providerId="LiveId" clId="{9F2B79DE-908B-4221-ABD0-1AEE67B04ACE}" dt="2021-07-14T13:26:16.704" v="1021" actId="931"/>
          <ac:picMkLst>
            <pc:docMk/>
            <pc:sldMk cId="1516075222" sldId="262"/>
            <ac:picMk id="5" creationId="{CC946E18-D58E-4AE4-8D8A-A4B24CA51E94}"/>
          </ac:picMkLst>
        </pc:picChg>
      </pc:sldChg>
      <pc:sldChg chg="new del">
        <pc:chgData name="elena psederska" userId="c83ac4ddaf9f9a5e" providerId="LiveId" clId="{9F2B79DE-908B-4221-ABD0-1AEE67B04ACE}" dt="2021-07-14T13:20:30.870" v="985" actId="680"/>
        <pc:sldMkLst>
          <pc:docMk/>
          <pc:sldMk cId="2582801022" sldId="262"/>
        </pc:sldMkLst>
      </pc:sldChg>
      <pc:sldChg chg="modSp new mod">
        <pc:chgData name="elena psederska" userId="c83ac4ddaf9f9a5e" providerId="LiveId" clId="{9F2B79DE-908B-4221-ABD0-1AEE67B04ACE}" dt="2021-07-14T13:37:30.131" v="1275" actId="20577"/>
        <pc:sldMkLst>
          <pc:docMk/>
          <pc:sldMk cId="595423796" sldId="263"/>
        </pc:sldMkLst>
        <pc:spChg chg="mod">
          <ac:chgData name="elena psederska" userId="c83ac4ddaf9f9a5e" providerId="LiveId" clId="{9F2B79DE-908B-4221-ABD0-1AEE67B04ACE}" dt="2021-07-14T13:37:30.131" v="1275" actId="20577"/>
          <ac:spMkLst>
            <pc:docMk/>
            <pc:sldMk cId="595423796" sldId="263"/>
            <ac:spMk id="2" creationId="{75A24927-832A-404C-A88C-B5576FC3572C}"/>
          </ac:spMkLst>
        </pc:spChg>
        <pc:spChg chg="mod">
          <ac:chgData name="elena psederska" userId="c83ac4ddaf9f9a5e" providerId="LiveId" clId="{9F2B79DE-908B-4221-ABD0-1AEE67B04ACE}" dt="2021-07-14T13:32:24.606" v="1245" actId="20577"/>
          <ac:spMkLst>
            <pc:docMk/>
            <pc:sldMk cId="595423796" sldId="263"/>
            <ac:spMk id="3" creationId="{240F3C7B-9F9F-49A0-80F0-272742D1A213}"/>
          </ac:spMkLst>
        </pc:spChg>
      </pc:sldChg>
      <pc:sldChg chg="modSp new mod">
        <pc:chgData name="elena psederska" userId="c83ac4ddaf9f9a5e" providerId="LiveId" clId="{9F2B79DE-908B-4221-ABD0-1AEE67B04ACE}" dt="2021-07-14T13:54:15.491" v="1384" actId="20577"/>
        <pc:sldMkLst>
          <pc:docMk/>
          <pc:sldMk cId="1076768744" sldId="264"/>
        </pc:sldMkLst>
        <pc:spChg chg="mod">
          <ac:chgData name="elena psederska" userId="c83ac4ddaf9f9a5e" providerId="LiveId" clId="{9F2B79DE-908B-4221-ABD0-1AEE67B04ACE}" dt="2021-07-14T13:37:35.021" v="1280" actId="20577"/>
          <ac:spMkLst>
            <pc:docMk/>
            <pc:sldMk cId="1076768744" sldId="264"/>
            <ac:spMk id="2" creationId="{FF44AA2E-9C98-46AB-BE6A-94919D42575A}"/>
          </ac:spMkLst>
        </pc:spChg>
        <pc:spChg chg="mod">
          <ac:chgData name="elena psederska" userId="c83ac4ddaf9f9a5e" providerId="LiveId" clId="{9F2B79DE-908B-4221-ABD0-1AEE67B04ACE}" dt="2021-07-14T13:54:15.491" v="1384" actId="20577"/>
          <ac:spMkLst>
            <pc:docMk/>
            <pc:sldMk cId="1076768744" sldId="264"/>
            <ac:spMk id="3" creationId="{D252E979-799F-4722-9877-6429FCD6DC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D046FD0-D451-4BA8-9DE9-886062C16485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6A0BF48-E0E0-4848-8819-1AAFCC16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psedersk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7966ADA-A5EC-448F-A488-FC2FEB047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762846"/>
          </a:xfrm>
        </p:spPr>
        <p:txBody>
          <a:bodyPr/>
          <a:lstStyle/>
          <a:p>
            <a:pPr algn="ctr"/>
            <a:r>
              <a:rPr lang="bg-BG" sz="7200" b="1" dirty="0"/>
              <a:t>ВЪВЕДЕНИЕ В КЛИНИЧНАТА ПСИХОЛОГИЯ</a:t>
            </a:r>
            <a:endParaRPr lang="en-US" sz="7200" b="1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B54FDA9-C3A0-47D6-942F-C9C315ECF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921" y="4441612"/>
            <a:ext cx="9228201" cy="2172251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ПРЕДМЕТ НА КЛИНИЧНАТА ПСИХОЛОГИЯ</a:t>
            </a:r>
            <a:r>
              <a:rPr lang="en-US" dirty="0"/>
              <a:t>.</a:t>
            </a:r>
            <a:br>
              <a:rPr lang="en-US" dirty="0"/>
            </a:br>
            <a:endParaRPr lang="bg-BG" dirty="0"/>
          </a:p>
          <a:p>
            <a:r>
              <a:rPr lang="bg-BG" dirty="0"/>
              <a:t>ОСНОВНИ ДЕЙНОСТИ НА КЛИНИЧНИТЕ ПСИХОЛОЗИ</a:t>
            </a:r>
            <a:r>
              <a:rPr lang="en-US" dirty="0"/>
              <a:t>.</a:t>
            </a:r>
            <a:endParaRPr lang="bg-BG" dirty="0"/>
          </a:p>
          <a:p>
            <a:endParaRPr lang="bg-BG" dirty="0"/>
          </a:p>
          <a:p>
            <a:r>
              <a:rPr lang="bg-BG" dirty="0"/>
              <a:t>СЪСЕДНИ ДИСЦИПЛИНИ.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F44AA2E-9C98-46AB-BE6A-94919D42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Клинична психология </a:t>
            </a:r>
            <a:r>
              <a:rPr lang="en-US" dirty="0"/>
              <a:t>(</a:t>
            </a:r>
            <a:r>
              <a:rPr lang="bg-BG" dirty="0"/>
              <a:t>3</a:t>
            </a:r>
            <a:r>
              <a:rPr lang="en-US" dirty="0"/>
              <a:t>) 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252E979-799F-4722-9877-6429FCD6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717594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Клиничната психология е приложна наука</a:t>
            </a:r>
            <a:r>
              <a:rPr lang="en-US" dirty="0"/>
              <a:t>. </a:t>
            </a:r>
            <a:r>
              <a:rPr lang="bg-BG" dirty="0"/>
              <a:t>Основните ни задачи като клинични психолози са да интегрираме и прилагаме психологични познания, за да:</a:t>
            </a:r>
            <a:endParaRPr lang="en-US" dirty="0"/>
          </a:p>
          <a:p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разбираме</a:t>
            </a:r>
            <a:r>
              <a:rPr lang="en-US" dirty="0"/>
              <a:t>, </a:t>
            </a:r>
            <a:r>
              <a:rPr lang="bg-BG" dirty="0"/>
              <a:t>оценяваме</a:t>
            </a:r>
            <a:r>
              <a:rPr lang="en-US" dirty="0"/>
              <a:t> </a:t>
            </a:r>
            <a:r>
              <a:rPr lang="bg-BG" dirty="0"/>
              <a:t>и предсказваме определени разстройства в психичното функциониране, които могат да варират от лек дискомфорт/дезадаптация до по-тежки психични разстройства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използваме валидни и емпирично подкрепени методи или техники за облекчаване на проблемите в психичното функциониране – целта ни е да подпомогнем промяната в дезадаптивните модели на индивидуално функциониране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подкрепяме човешката адаптация и личностното развитие чрез разработване на програми, които целят превенция на по-тежки психични разстройства сред уязвими популации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6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B7E3-051E-417D-9179-8F3BEE6A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/>
              <a:t>Кои са основните дейности на клиничните психолози?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B881F3-FD14-40D3-85E4-0B5173F02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334" y="2616776"/>
            <a:ext cx="3669841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7B97-2C25-4393-BCB6-1D81A59B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дейности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87486-0C8B-4B3D-AE96-3635F3A81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844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Изследване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Оценка (психодиагностика)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Лечение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Преподаване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Консултиране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4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BA81-5617-4532-8FB2-F193F69F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Изследвания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89C2-F5FA-47FD-9253-A717D228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73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dirty="0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bg-BG" b="1" dirty="0">
                <a:solidFill>
                  <a:schemeClr val="tx1"/>
                </a:solidFill>
              </a:rPr>
              <a:t>Защо е необходимо да провеждаме изследвания в областта на клиничната психология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Защо хората отключват симптоми на психични разстройства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Как тези симптоми се влошават или възстановяват във времето?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Кои са най-ефективните подходи за лечение на различни психични разстройства?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6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89C2-F5FA-47FD-9253-A717D228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964115"/>
            <a:ext cx="10753725" cy="5268009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bg-BG" sz="2600" b="1" dirty="0">
                <a:solidFill>
                  <a:schemeClr val="accent1"/>
                </a:solidFill>
              </a:rPr>
              <a:t>Основни цели: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bg-BG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Редуцират спекулацията и прекомерното оповаване на клинична интуиция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Натрупват данни относно реалните измерения на различни феномени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установяват връзки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идентифицират причини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последствия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 механизми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Проверяват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модифицират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 разширяват теоретичните ни хипотези: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1) </a:t>
            </a:r>
            <a:r>
              <a:rPr lang="bg-BG" dirty="0">
                <a:solidFill>
                  <a:schemeClr val="tx1"/>
                </a:solidFill>
              </a:rPr>
              <a:t>Подсилват способността ни да предсказваме и разбираме човешкото поведение и емоции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2) </a:t>
            </a:r>
            <a:r>
              <a:rPr lang="bg-BG" dirty="0">
                <a:solidFill>
                  <a:schemeClr val="tx1"/>
                </a:solidFill>
              </a:rPr>
              <a:t>Информират развитието на нови техники за повлияване на различни разстройства в психичното функциониране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9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89C2-F5FA-47FD-9253-A717D228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328475"/>
            <a:ext cx="10753725" cy="6267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3000" b="1" dirty="0">
                <a:solidFill>
                  <a:schemeClr val="accent1"/>
                </a:solidFill>
              </a:rPr>
              <a:t>Основни теми на изследванията в клиничната психология</a:t>
            </a: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Изследване на феноменологията на психичните разстройства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Изследване на подлежащите процеси и механизми, които участват в етиологията на психичните разстройства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Изследване на определени фактори, свързани с развитието и поддържането на психопатологията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Изследване на ефективността на различни терапевтични интервенции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1) </a:t>
            </a:r>
            <a:r>
              <a:rPr lang="bg-BG" dirty="0">
                <a:solidFill>
                  <a:schemeClr val="tx1"/>
                </a:solidFill>
              </a:rPr>
              <a:t>Подпомагат по-задълбоченото разбиране на човешкото поведение и психичното функциониране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2) </a:t>
            </a:r>
            <a:r>
              <a:rPr lang="bg-BG" dirty="0">
                <a:solidFill>
                  <a:schemeClr val="tx1"/>
                </a:solidFill>
              </a:rPr>
              <a:t>Обогатяват развитието на нови интервенции/програми за превенция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0FD418-863B-47B1-A7C6-7E3648B5B558}"/>
              </a:ext>
            </a:extLst>
          </p:cNvPr>
          <p:cNvSpPr txBox="1">
            <a:spLocks/>
          </p:cNvSpPr>
          <p:nvPr/>
        </p:nvSpPr>
        <p:spPr>
          <a:xfrm>
            <a:off x="656948" y="161185"/>
            <a:ext cx="11279079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4800" b="1" dirty="0"/>
              <a:t>Невронаучно-информирано психообучение</a:t>
            </a:r>
            <a:endParaRPr lang="en-U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95288-4B5F-4306-A4C7-5FA3AA119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3" y="990284"/>
            <a:ext cx="3801122" cy="570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2E7C9-C692-41F0-A0DA-41B8F7A0B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39" y="990284"/>
            <a:ext cx="3801122" cy="5701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A7E8BC-C1BA-4DF2-AB37-B1DB70D45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66" y="990284"/>
            <a:ext cx="3725661" cy="55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B8C-8D8F-4F10-9358-AE591206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550416"/>
            <a:ext cx="10753725" cy="5227449"/>
          </a:xfrm>
        </p:spPr>
        <p:txBody>
          <a:bodyPr>
            <a:normAutofit lnSpcReduction="10000"/>
          </a:bodyPr>
          <a:lstStyle/>
          <a:p>
            <a:r>
              <a:rPr lang="bg-BG" sz="4800" b="1" dirty="0">
                <a:solidFill>
                  <a:schemeClr val="accent1"/>
                </a:solidFill>
              </a:rPr>
              <a:t>Оценка (Психодиагностика)</a:t>
            </a:r>
            <a:endParaRPr lang="en-US" sz="48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Интегрална активност на клиничните психолози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Процедури, които целят събирането на информация за определен индивид или група хора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Включва разнообразни методи за оценка на когнитивното, поведенческо, емоционално, интелектуално, невропсихологично, социално и личностно функциониране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b="1" dirty="0">
                <a:solidFill>
                  <a:schemeClr val="tx1"/>
                </a:solidFill>
              </a:rPr>
              <a:t>Кои са основните методи, използвани в процеса на оценяване? 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0B04-8DC1-4AA8-B6FB-C454E2B18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730937"/>
            <a:ext cx="10753725" cy="595394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 	</a:t>
            </a:r>
            <a:r>
              <a:rPr lang="bg-BG" dirty="0"/>
              <a:t>Структурирани</a:t>
            </a:r>
            <a:r>
              <a:rPr lang="en-US" dirty="0"/>
              <a:t>, </a:t>
            </a:r>
            <a:r>
              <a:rPr lang="bg-BG" dirty="0"/>
              <a:t>полу-структурирани и неструктурирани интервюта</a:t>
            </a:r>
            <a:endParaRPr lang="en-US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bg-BG" dirty="0"/>
              <a:t>Наблюдение</a:t>
            </a:r>
            <a:r>
              <a:rPr lang="en-US" dirty="0"/>
              <a:t>, </a:t>
            </a:r>
            <a:r>
              <a:rPr lang="bg-BG" dirty="0"/>
              <a:t>психологични тестове и когнитивни задачи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Основната цел е да се постигне задълбочено разбиране за индивидуалното функциониране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диагноза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bg-BG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/>
              <a:t> Разработване на стандартна батерия за оценка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процесът на оценяване трябва да бъде организиран спрямо индивидуалния случай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Процесът на оценяване направлява развитието на индивидуалния терапевтичен план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Разбиране на причините за определени поведения/проблеми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E681-9A6E-41B4-B391-A38D008B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825624"/>
            <a:ext cx="10753725" cy="537837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/>
              <a:t> Биопсихосоциален модел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Разполагаме ли с достатъчно информация, за да предположим наличие на психично разстройство</a:t>
            </a:r>
            <a:r>
              <a:rPr lang="en-US" dirty="0"/>
              <a:t>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Или трудностите, споделени от клиента, отразяват по-леки дисфункции/дискомфорт</a:t>
            </a:r>
            <a:r>
              <a:rPr lang="en-US" dirty="0"/>
              <a:t>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Кои са основните трудности на индивида</a:t>
            </a:r>
            <a:r>
              <a:rPr lang="en-US" dirty="0"/>
              <a:t>? </a:t>
            </a:r>
            <a:r>
              <a:rPr lang="bg-BG" dirty="0"/>
              <a:t>Кои аспекти от функционирането са негативно повлияни от симптомите</a:t>
            </a:r>
            <a:r>
              <a:rPr lang="en-US" dirty="0"/>
              <a:t>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Кои са основните ресурси на индивида</a:t>
            </a:r>
            <a:r>
              <a:rPr lang="en-US" dirty="0"/>
              <a:t>, </a:t>
            </a:r>
            <a:r>
              <a:rPr lang="bg-BG" dirty="0"/>
              <a:t>които можем да използваме, за да подкрепим процеса на лечение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09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3EE82B-30EB-43B4-8852-9293FD20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4" y="233203"/>
            <a:ext cx="10772775" cy="1658198"/>
          </a:xfrm>
        </p:spPr>
        <p:txBody>
          <a:bodyPr/>
          <a:lstStyle/>
          <a:p>
            <a:r>
              <a:rPr lang="bg-BG" dirty="0"/>
              <a:t>Как да се свържете с мен</a:t>
            </a:r>
            <a:r>
              <a:rPr lang="en-US" dirty="0"/>
              <a:t>: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E836631B-FC1E-41BC-B4A3-33DAF57BFCF3}"/>
              </a:ext>
            </a:extLst>
          </p:cNvPr>
          <p:cNvSpPr txBox="1"/>
          <p:nvPr/>
        </p:nvSpPr>
        <p:spPr>
          <a:xfrm>
            <a:off x="567448" y="1613118"/>
            <a:ext cx="5156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i="1" dirty="0"/>
              <a:t>Email</a:t>
            </a:r>
            <a:r>
              <a:rPr lang="en-US" sz="2800" dirty="0"/>
              <a:t>:</a:t>
            </a:r>
          </a:p>
          <a:p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epsederska@nbu.bg</a:t>
            </a:r>
          </a:p>
          <a:p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elena.psederska@gmail.com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8" name="Текстово поле 9">
            <a:extLst>
              <a:ext uri="{FF2B5EF4-FFF2-40B4-BE49-F238E27FC236}">
                <a16:creationId xmlns:a16="http://schemas.microsoft.com/office/drawing/2014/main" id="{1C068CAE-A733-4E7E-9626-B8A44E6B05C6}"/>
              </a:ext>
            </a:extLst>
          </p:cNvPr>
          <p:cNvSpPr txBox="1"/>
          <p:nvPr/>
        </p:nvSpPr>
        <p:spPr>
          <a:xfrm>
            <a:off x="567447" y="3429000"/>
            <a:ext cx="6667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bg-BG" sz="2800" i="1" dirty="0"/>
              <a:t>Приемно време</a:t>
            </a:r>
            <a:r>
              <a:rPr lang="en-US" sz="2800" dirty="0"/>
              <a:t>:</a:t>
            </a:r>
          </a:p>
          <a:p>
            <a:r>
              <a:rPr lang="bg-BG" sz="2800" b="1" dirty="0"/>
              <a:t>Понеделник</a:t>
            </a:r>
            <a:r>
              <a:rPr lang="en-US" sz="2800" dirty="0"/>
              <a:t>: </a:t>
            </a:r>
            <a:r>
              <a:rPr lang="bg-BG" sz="2800" dirty="0"/>
              <a:t>18:00 – 20:00</a:t>
            </a:r>
            <a:endParaRPr lang="en-US" sz="2800" dirty="0"/>
          </a:p>
          <a:p>
            <a:r>
              <a:rPr lang="bg-BG" sz="2800" b="1" dirty="0"/>
              <a:t>Четвъртък</a:t>
            </a:r>
            <a:r>
              <a:rPr lang="en-US" sz="2800" dirty="0"/>
              <a:t>: 1</a:t>
            </a:r>
            <a:r>
              <a:rPr lang="bg-BG" sz="2800" dirty="0"/>
              <a:t>5</a:t>
            </a:r>
            <a:r>
              <a:rPr lang="en-US" sz="2800" dirty="0"/>
              <a:t>:</a:t>
            </a:r>
            <a:r>
              <a:rPr lang="bg-BG" sz="2800" dirty="0"/>
              <a:t>15</a:t>
            </a:r>
            <a:r>
              <a:rPr lang="en-US" sz="2800" dirty="0"/>
              <a:t> – </a:t>
            </a:r>
            <a:r>
              <a:rPr lang="bg-BG" sz="2800"/>
              <a:t>16:15 и 18:00 до 19:00</a:t>
            </a:r>
            <a:endParaRPr lang="en-US" sz="2800" dirty="0"/>
          </a:p>
          <a:p>
            <a:r>
              <a:rPr lang="en-US" sz="2800" dirty="0"/>
              <a:t>401</a:t>
            </a:r>
            <a:r>
              <a:rPr lang="bg-BG" sz="2800" dirty="0"/>
              <a:t>,</a:t>
            </a:r>
            <a:r>
              <a:rPr lang="en-US" sz="2800" dirty="0"/>
              <a:t> </a:t>
            </a:r>
            <a:r>
              <a:rPr lang="bg-BG" sz="2800" dirty="0"/>
              <a:t>корпус</a:t>
            </a:r>
            <a:r>
              <a:rPr lang="en-US" sz="28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9365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4DDB-C60A-43C8-9F52-913A276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1779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/>
              <a:t>Клиничен случай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663C-E78A-4FEC-8148-4E7B23B7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06" y="1309900"/>
            <a:ext cx="10753725" cy="42382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A. </a:t>
            </a:r>
            <a:r>
              <a:rPr lang="bg-BG" sz="3200" dirty="0"/>
              <a:t>е 18-годишен мъж, който няма история на психиатрични хоспитализации в миналото. Той е изпратен в местното спешно отделение, след като родителите му се свързват с полицията. Родителите на А. споделят, че синът им е станал нетипично раздразнителен и параноиден, спрял е да общува с тях, започнал е да прекарва часове, затворен сам в стаята си, не е спал по цели нощи и е започнал да си говори сам. От повече от месец е спрял да посещава училище. Родителите на А. се свързват с полицията, след като А. е започнал да крещи и да чупи предмети вкъщи и е заплашил родителите си с нож. Полицията го отвежда в местното спешно отделение за кризисна оценка.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820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85BF-33FE-47EC-B478-B4290876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8" y="502477"/>
            <a:ext cx="10753725" cy="6031488"/>
          </a:xfrm>
        </p:spPr>
        <p:txBody>
          <a:bodyPr>
            <a:normAutofit/>
          </a:bodyPr>
          <a:lstStyle/>
          <a:p>
            <a:r>
              <a:rPr lang="bg-BG" sz="4800" b="1" dirty="0">
                <a:solidFill>
                  <a:schemeClr val="accent1"/>
                </a:solidFill>
              </a:rPr>
              <a:t>Лечение (Психотерапия)</a:t>
            </a:r>
            <a:endParaRPr lang="en-US" sz="48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Клиничните психолози предоставят лечение за хора с поведенчески и психологически проблеми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Психотерапията като широкообхватен термин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Всички психотерапевтични подходи са базирани на теории за човешкото поведение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които направляват развитието на интегративен план за подобряване на психологическото и поведенческо функциониране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Съществуват множество терапевтичнни подходи </a:t>
            </a:r>
            <a:r>
              <a:rPr lang="en-US" dirty="0"/>
              <a:t>- </a:t>
            </a:r>
            <a:r>
              <a:rPr lang="bg-BG" dirty="0"/>
              <a:t>психодинамични</a:t>
            </a:r>
            <a:r>
              <a:rPr lang="en-US" dirty="0"/>
              <a:t>, </a:t>
            </a:r>
            <a:r>
              <a:rPr lang="bg-BG" dirty="0"/>
              <a:t>когнитивно-поведенчески</a:t>
            </a:r>
            <a:r>
              <a:rPr lang="en-US" dirty="0"/>
              <a:t>, </a:t>
            </a:r>
            <a:r>
              <a:rPr lang="bg-BG" dirty="0"/>
              <a:t>хуманистични</a:t>
            </a:r>
            <a:r>
              <a:rPr lang="en-US" dirty="0"/>
              <a:t>/ </a:t>
            </a:r>
            <a:r>
              <a:rPr lang="bg-BG" dirty="0"/>
              <a:t>екзистенциални</a:t>
            </a:r>
            <a:r>
              <a:rPr lang="en-US" dirty="0"/>
              <a:t>, </a:t>
            </a:r>
            <a:r>
              <a:rPr lang="bg-BG" dirty="0"/>
              <a:t>системни и др</a:t>
            </a:r>
            <a:r>
              <a:rPr lang="en-US" dirty="0"/>
              <a:t>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4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D90C-CB5B-495D-9F00-34CA40D1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506028"/>
            <a:ext cx="10753725" cy="6001304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Цели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(1) </a:t>
            </a:r>
            <a:r>
              <a:rPr lang="bg-BG" dirty="0"/>
              <a:t>справяне с безнадеждността</a:t>
            </a:r>
            <a:r>
              <a:rPr lang="en-US" dirty="0"/>
              <a:t> </a:t>
            </a:r>
            <a:r>
              <a:rPr lang="bg-BG" dirty="0"/>
              <a:t>и получаване на надежда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(2) </a:t>
            </a:r>
            <a:r>
              <a:rPr lang="bg-BG" dirty="0"/>
              <a:t>овластяване и увеличаване на индивидуалната ефикасност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(3) </a:t>
            </a:r>
            <a:r>
              <a:rPr lang="bg-BG" dirty="0"/>
              <a:t>преодоляване на стратегиите за избягване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(4) </a:t>
            </a:r>
            <a:r>
              <a:rPr lang="bg-BG" dirty="0"/>
              <a:t>осъзнаване на собствените погрешни схващания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(5) </a:t>
            </a:r>
            <a:r>
              <a:rPr lang="bg-BG" dirty="0">
                <a:solidFill>
                  <a:schemeClr val="tx1"/>
                </a:solidFill>
              </a:rPr>
              <a:t>приемане на житейските реалности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(6) </a:t>
            </a:r>
            <a:r>
              <a:rPr lang="bg-BG" dirty="0"/>
              <a:t>постигане на прозрение (</a:t>
            </a:r>
            <a:r>
              <a:rPr lang="en-US" dirty="0"/>
              <a:t>insight).</a:t>
            </a:r>
          </a:p>
        </p:txBody>
      </p:sp>
    </p:spTree>
    <p:extLst>
      <p:ext uri="{BB962C8B-B14F-4D97-AF65-F5344CB8AC3E}">
        <p14:creationId xmlns:p14="http://schemas.microsoft.com/office/powerpoint/2010/main" val="164732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A012-6D94-4382-A8EC-DA2F64D5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612560"/>
            <a:ext cx="10753725" cy="60279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Промяна </a:t>
            </a:r>
            <a:r>
              <a:rPr lang="bg-BG"/>
              <a:t>на конкретни </a:t>
            </a:r>
            <a:r>
              <a:rPr lang="bg-BG" dirty="0"/>
              <a:t>проблемни поведения или по-общи трудности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Основните цели могат да се променят във времето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Основната цел е да се подобри качеството на живот</a:t>
            </a:r>
            <a:r>
              <a:rPr lang="en-US" dirty="0"/>
              <a:t>: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Увеличаване на себеразбирането</a:t>
            </a:r>
            <a:r>
              <a:rPr lang="en-US" dirty="0"/>
              <a:t>,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Поведенческа</a:t>
            </a:r>
            <a:r>
              <a:rPr lang="en-US" dirty="0"/>
              <a:t> </a:t>
            </a:r>
            <a:r>
              <a:rPr lang="bg-BG" dirty="0"/>
              <a:t>промяна и промяна в стила на живот</a:t>
            </a:r>
            <a:endParaRPr lang="en-US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Подобрено справяне и адаптация</a:t>
            </a:r>
            <a:r>
              <a:rPr lang="en-US" dirty="0"/>
              <a:t>,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Подобрени отношения с другите</a:t>
            </a:r>
            <a:endParaRPr lang="en-US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/>
              <a:t>Прилагане на психологични познания за подкрепа на индивиди, които преживяват разнообразни трудности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1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29B5-63BE-4D0B-89A9-8CF4F428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363984"/>
            <a:ext cx="10753725" cy="5992428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Стадии в психотерапията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първична консултация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оценка на проблема (психодиагностика)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развиване на терапевтични цели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лечение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оценка на лечението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прекратяване на лечението и проследяване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follow-up</a:t>
            </a:r>
            <a:r>
              <a:rPr lang="bg-BG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1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B97D-333A-44CA-919B-01E7B819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772356"/>
            <a:ext cx="11771790" cy="5885895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ПЪРВИЧНА КОНСУЛТАЦИЯ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Защо клиентът търси помощ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bg-BG" dirty="0">
                <a:solidFill>
                  <a:schemeClr val="tx1"/>
                </a:solidFill>
              </a:rPr>
              <a:t>Кои са индивидуалните трудности и симптоми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Какви са очакванията на клиента по отношение на терапевтичната работа (Какво иска да постигне)?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b="1" dirty="0">
                <a:solidFill>
                  <a:schemeClr val="accent1"/>
                </a:solidFill>
              </a:rPr>
              <a:t>ПСИХОДИАГНОСТИКА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Развиване на задълбочено разбиране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за състоянието на клиента и основните му трудности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/>
                </a:solidFill>
              </a:rPr>
              <a:t> Идентифициране на основните фактори, които са довели до отключване и поддържане на проблемното поведение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bg-BG" b="1" dirty="0">
                <a:solidFill>
                  <a:schemeClr val="accent1"/>
                </a:solidFill>
              </a:rPr>
              <a:t>ТЕРАПЕВТИЧНИ ЦЕЛИ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Клиентът и терапевтът имат споделено разбиране за основните терапевтични цели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Разработване на терапевтичен план за постигане на целите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7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B97D-333A-44CA-919B-01E7B819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390617"/>
            <a:ext cx="11771790" cy="626763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ЛЕЧЕНИЕ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Лечението включва различни интервенции, които адресират основните цели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Лечението обикновено е направлявано от различни теоретични подходи (в зависимост от теоретичната перспектива на терапевта)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b="1" dirty="0">
                <a:solidFill>
                  <a:schemeClr val="accent1"/>
                </a:solidFill>
              </a:rPr>
              <a:t>ОЦЕНКА НА ЛЕЧЕНИЕТО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По време на самото лечение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bg-BG" dirty="0">
                <a:solidFill>
                  <a:schemeClr val="tx1"/>
                </a:solidFill>
              </a:rPr>
              <a:t>дали терапевтичният план работи ефективно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В хода на лечение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терапевтичният план може да бъде модифициран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bg-BG" b="1" dirty="0">
                <a:solidFill>
                  <a:schemeClr val="accent1"/>
                </a:solidFill>
              </a:rPr>
              <a:t>ПРЕКРАТЯВАНЕ НА ТЕРАПИЯТА И ПРОСЛЕДЯВАНЕ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След като терапевтичните цели са постигнати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Обсъждане на различни стратегии, които да предотвратят релапс в бъдеще, както и дискутиране на психотерапевтичния прогрес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Насрочват се проследяващи сесии (или се предлагат на клиента)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8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85BF-33FE-47EC-B478-B4290876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8" y="502477"/>
            <a:ext cx="10753725" cy="6031488"/>
          </a:xfrm>
        </p:spPr>
        <p:txBody>
          <a:bodyPr>
            <a:normAutofit/>
          </a:bodyPr>
          <a:lstStyle/>
          <a:p>
            <a:r>
              <a:rPr lang="bg-BG" sz="4800" b="1" dirty="0">
                <a:solidFill>
                  <a:schemeClr val="accent1"/>
                </a:solidFill>
              </a:rPr>
              <a:t>ПРЕПОДАВАНЕ</a:t>
            </a:r>
            <a:endParaRPr lang="en-US" sz="48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/>
              <a:t>Клиничните психолози преподават в различни условия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Някои клинични психолози преподават в университети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Други предоставят супервизия на студенти от магистърски и докторски програми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Клиничните психолози могат да преподават и в различни институции (напр., болници, клинични центрове)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0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85BF-33FE-47EC-B478-B4290876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8" y="502477"/>
            <a:ext cx="10753725" cy="6031488"/>
          </a:xfrm>
        </p:spPr>
        <p:txBody>
          <a:bodyPr>
            <a:normAutofit lnSpcReduction="10000"/>
          </a:bodyPr>
          <a:lstStyle/>
          <a:p>
            <a:r>
              <a:rPr lang="bg-BG" sz="4800" b="1" dirty="0">
                <a:solidFill>
                  <a:schemeClr val="accent1"/>
                </a:solidFill>
              </a:rPr>
              <a:t>КОНСУЛТИРАНЕ</a:t>
            </a:r>
            <a:endParaRPr lang="en-US" sz="48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/>
              <a:t>Клиничните психолози могат да работят като консултанти в научно-изследователски</a:t>
            </a:r>
            <a:r>
              <a:rPr lang="en-US" dirty="0"/>
              <a:t>, </a:t>
            </a:r>
            <a:r>
              <a:rPr lang="bg-BG" dirty="0"/>
              <a:t>академични и клинични условия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Целта е да се увеличи ефективността на организациите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bg-BG" dirty="0">
                <a:solidFill>
                  <a:schemeClr val="tx1"/>
                </a:solidFill>
                <a:sym typeface="Wingdings" panose="05000000000000000000" pitchFamily="2" charset="2"/>
              </a:rPr>
              <a:t>да се развие експертиза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Консултантите могат да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Обучават практици в различни условия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bg-BG" dirty="0">
                <a:solidFill>
                  <a:schemeClr val="tx1"/>
                </a:solidFill>
              </a:rPr>
              <a:t>напр., да обучават персонала в нова процедура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Предоставят директна услуга или супервизия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bg-BG" dirty="0">
                <a:solidFill>
                  <a:schemeClr val="tx1"/>
                </a:solidFill>
              </a:rPr>
              <a:t>психодиагностика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лечение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50B8-9F98-479B-AA57-2F658358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47" y="82282"/>
            <a:ext cx="10772775" cy="1658198"/>
          </a:xfrm>
        </p:spPr>
        <p:txBody>
          <a:bodyPr/>
          <a:lstStyle/>
          <a:p>
            <a:r>
              <a:rPr lang="bg-BG" dirty="0"/>
              <a:t>Работни места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26411-F6A4-4A6E-A55C-702A7B2A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53592"/>
            <a:ext cx="10753725" cy="5140171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Частна практика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Болници и медицински центрове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Университети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Бизнес компании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Специализирани институции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1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4D064B-E2A5-4798-8759-52AF14FF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3" y="179937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bg-BG" sz="4800" dirty="0"/>
              <a:t>Основни цели и теми на курса</a:t>
            </a:r>
            <a:endParaRPr lang="en-US" sz="48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C73F96D-CC01-4FC1-BBE4-C07B047F4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67" y="1518083"/>
            <a:ext cx="11050747" cy="5339918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Какво е клинична психология</a:t>
            </a:r>
            <a:r>
              <a:rPr lang="en-US" sz="2000" dirty="0"/>
              <a:t>?</a:t>
            </a:r>
            <a:r>
              <a:rPr lang="bg-BG" sz="2000" dirty="0"/>
              <a:t> Кои са основните професионални роли на клиничните психолози</a:t>
            </a:r>
            <a:r>
              <a:rPr lang="en-US" sz="2000" dirty="0"/>
              <a:t>? </a:t>
            </a:r>
            <a:r>
              <a:rPr lang="bg-BG" sz="2000" dirty="0"/>
              <a:t>Кои са основните психично здравни дисциплини, свързани с клиничната психология</a:t>
            </a:r>
            <a:r>
              <a:rPr lang="en-US" sz="2000" dirty="0"/>
              <a:t>? </a:t>
            </a:r>
            <a:r>
              <a:rPr lang="bg-BG" sz="2000" dirty="0"/>
              <a:t>Кои са основните направления в клиничната психология</a:t>
            </a:r>
            <a:r>
              <a:rPr lang="en-US" sz="2000" dirty="0"/>
              <a:t>? </a:t>
            </a:r>
            <a:r>
              <a:rPr lang="bg-BG" sz="2000" dirty="0"/>
              <a:t>Какво включва обучението на клиничните психолози</a:t>
            </a:r>
            <a:r>
              <a:rPr lang="en-US" sz="2000" dirty="0"/>
              <a:t>? 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bg-BG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Исторически корени на клиничната психология като научна и практическа дисциплина. Кои са основните исторически преходи в развитието на клиничната психология?</a:t>
            </a:r>
            <a:endParaRPr lang="en-US" sz="2000" dirty="0"/>
          </a:p>
          <a:p>
            <a:pPr marL="0" indent="0" algn="just">
              <a:buClr>
                <a:schemeClr val="accent1"/>
              </a:buClr>
              <a:buNone/>
            </a:pPr>
            <a:endParaRPr lang="bg-BG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Можем ли да поставим ясна граница между психичното здраве и психичната болест</a:t>
            </a:r>
            <a:r>
              <a:rPr lang="en-US" sz="2000" dirty="0"/>
              <a:t>? </a:t>
            </a:r>
            <a:r>
              <a:rPr lang="bg-BG" sz="2000" dirty="0"/>
              <a:t>Как можем да дефинираме психичните разстройства</a:t>
            </a:r>
            <a:r>
              <a:rPr lang="en-US" sz="2000" dirty="0"/>
              <a:t>? </a:t>
            </a:r>
            <a:r>
              <a:rPr lang="bg-BG" sz="2000" dirty="0"/>
              <a:t>Съвременни модели на психичните разстройства.</a:t>
            </a:r>
            <a:endParaRPr lang="en-US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Кои са най-влиятелните модели за разбиране на етиологията на психичните разстройства в психиатрията и клиничната психология? Психодинамични модели: основни идеи и интервенции</a:t>
            </a:r>
            <a:r>
              <a:rPr lang="en-US" sz="2000" dirty="0"/>
              <a:t>.</a:t>
            </a:r>
            <a:endParaRPr lang="bg-BG" sz="2000" dirty="0"/>
          </a:p>
          <a:p>
            <a:pPr marL="0" indent="0" algn="just">
              <a:buClr>
                <a:schemeClr val="accent1"/>
              </a:buClr>
              <a:buNone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42368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85BF-33FE-47EC-B478-B4290876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8" y="502477"/>
            <a:ext cx="10753725" cy="6031488"/>
          </a:xfrm>
        </p:spPr>
        <p:txBody>
          <a:bodyPr>
            <a:normAutofit/>
          </a:bodyPr>
          <a:lstStyle/>
          <a:p>
            <a:r>
              <a:rPr lang="bg-BG" sz="4800" b="1" dirty="0">
                <a:solidFill>
                  <a:schemeClr val="accent1"/>
                </a:solidFill>
              </a:rPr>
              <a:t>СЪСЕДНИ ДИСЦИПЛИНИ</a:t>
            </a:r>
            <a:endParaRPr lang="en-US" sz="48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/>
              <a:t>Психиатрия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Консултативна психология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Училищна психология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/>
                </a:solidFill>
              </a:rPr>
              <a:t> Клинична социална работа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3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B97D-333A-44CA-919B-01E7B819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390617"/>
            <a:ext cx="11771790" cy="6267634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ПСИХИАТРИЯ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Медицински специалисти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bg-BG" dirty="0">
                <a:solidFill>
                  <a:schemeClr val="tx2"/>
                </a:solidFill>
                <a:sym typeface="Wingdings" panose="05000000000000000000" pitchFamily="2" charset="2"/>
              </a:rPr>
              <a:t>диагностицират и лекуват психични разстройства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Могат да предписват лекарства и да използват биологични интервенции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Лечение на тежка психопатология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b="1" dirty="0">
                <a:solidFill>
                  <a:schemeClr val="accent1"/>
                </a:solidFill>
              </a:rPr>
              <a:t>КОНСУЛТАТИВНА ПСИХОЛОГИЯ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Работят с хора, които нямат тежки психични нарушения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bg-BG" dirty="0">
                <a:solidFill>
                  <a:schemeClr val="tx1"/>
                </a:solidFill>
                <a:sym typeface="Wingdings" panose="05000000000000000000" pitchFamily="2" charset="2"/>
              </a:rPr>
              <a:t>Предоставят обучително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bg-BG" dirty="0">
                <a:solidFill>
                  <a:schemeClr val="tx1"/>
                </a:solidFill>
                <a:sym typeface="Wingdings" panose="05000000000000000000" pitchFamily="2" charset="2"/>
              </a:rPr>
              <a:t>професионално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bg-BG" dirty="0">
                <a:solidFill>
                  <a:schemeClr val="tx1"/>
                </a:solidFill>
                <a:sym typeface="Wingdings" panose="05000000000000000000" pitchFamily="2" charset="2"/>
              </a:rPr>
              <a:t>консултиране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В днешно време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разликите между клиничните 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консултативните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психолози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са минимални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bg-BG" b="1" dirty="0">
                <a:solidFill>
                  <a:schemeClr val="accent1"/>
                </a:solidFill>
              </a:rPr>
              <a:t>УЧИЛИЩНИ ПСИХОЛОЗИ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/>
              <a:t>Работят в училища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предоставят когнитивна оценка и консултиране</a:t>
            </a:r>
            <a:endParaRPr lang="en-US" dirty="0"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2"/>
                </a:solidFill>
                <a:sym typeface="Wingdings" panose="05000000000000000000" pitchFamily="2" charset="2"/>
              </a:rPr>
              <a:t> Работят с деца със специфични обучителни трудности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5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B97D-333A-44CA-919B-01E7B819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1216240"/>
            <a:ext cx="11771790" cy="4909352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b="1" dirty="0">
                <a:solidFill>
                  <a:schemeClr val="accent1"/>
                </a:solidFill>
              </a:rPr>
              <a:t>КЛИНИЧНА СОЦИАЛНА РАБОТА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Фокус върху социалния контекст на индивида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Здравен мениджмънт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Подпомагат пациента да открие достъпни алтернативи за лечение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Идентифицират хора в нужда и предоставят навременна грижа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Ангажирани са и в рехабилитационния процес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Работят терапевтично с индивиди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семейства и групи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52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0D52-CE95-464D-B12C-2A096A4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Специалности (поддисциплини)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C45C-9E3A-4972-83FA-A08B7A1B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998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Клиничната психология е широка област на изследвания и практика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Работа с широко разнообразие от популации </a:t>
            </a:r>
            <a:r>
              <a:rPr lang="bg-BG" dirty="0">
                <a:solidFill>
                  <a:schemeClr val="tx1"/>
                </a:solidFill>
                <a:sym typeface="Wingdings" panose="05000000000000000000" pitchFamily="2" charset="2"/>
              </a:rPr>
              <a:t> изисква специфични умения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Област на специализация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Клиничната психология включва няколко основни области на специализация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5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C45C-9E3A-4972-83FA-A08B7A1B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02" y="1008502"/>
            <a:ext cx="10753725" cy="5489951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ДЕТСКА КЛИНИЧНА ПСИХОЛОГИЯ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Психологическо развитие и детска психопатология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Специализират в работа с деца и семейства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Задълбочено обучение в психология на развитието, диагностика и лечение на деца и юноши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Чести проблеми</a:t>
            </a:r>
            <a:r>
              <a:rPr lang="en-US" dirty="0">
                <a:solidFill>
                  <a:schemeClr val="tx1"/>
                </a:solidFill>
              </a:rPr>
              <a:t>: ADHD, </a:t>
            </a:r>
            <a:r>
              <a:rPr lang="bg-BG" dirty="0">
                <a:solidFill>
                  <a:schemeClr val="tx1"/>
                </a:solidFill>
              </a:rPr>
              <a:t>разстройства на поведението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обучителни трудности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травма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Предоставят консултации на учители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училищни консултанти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bg-BG" dirty="0">
                <a:solidFill>
                  <a:schemeClr val="tx1"/>
                </a:solidFill>
              </a:rPr>
              <a:t>родители и други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C45C-9E3A-4972-83FA-A08B7A1B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58" y="555742"/>
            <a:ext cx="10753725" cy="6226798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КЛИНИЧНА НЕВРОПСИХОЛОГИЯ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Как мозъчното функциониране влияе върху поведението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Оценяват мозъчното и поведенческото функциониране и предлагат стратегии за пациенти, страдащи от когнитивни и неврологични нарушения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Задълбочено обучение по невроанатомия, невропатология и клинична психология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Оценяват широк кръг от неврокогнитивни способности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Препоръки за диагнозата, лечението и рехабилитацията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Изследователска дейност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063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C45C-9E3A-4972-83FA-A08B7A1B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58" y="555742"/>
            <a:ext cx="10753725" cy="612026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ЮРИДИЧЕСКА ПСИХОЛОГИЯ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Приложение на познанията относно принципите на човешкото поведение за целите на съдебната система и правосъдието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Психологическа оценка на обвиняеми; експертна оценка и свидетелстване в съда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Годност на обвиняемия да се изправи пред съда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Наличие/липса на наказателна отговорност поради невменяемост</a:t>
            </a: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Профилиране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5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C45C-9E3A-4972-83FA-A08B7A1B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92" y="191758"/>
            <a:ext cx="10753725" cy="6120266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chemeClr val="accent1"/>
                </a:solidFill>
              </a:rPr>
              <a:t>ЗДРАВНА ПСИХОЛОГИЯ И ПОВЕДЕНЧЕСКА МЕДИЦИНА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Използва принципите на психологията и поведенческата промяна, за да подкрепи хората в по-ефективното справяне с медицински заболявания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Предотвратяване на развитието и влошаването на здравни проблеми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Подкрепяне на поведения, насърчаващи здравето, като същевременно се редуцират поведения, увреждащи здравето</a:t>
            </a:r>
          </a:p>
          <a:p>
            <a:pPr marL="0" indent="0">
              <a:buClr>
                <a:schemeClr val="accent1"/>
              </a:buClr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Използване на принципите на клиничната психология, за да се помогне на хората да водят по-здравословен начин на живот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Работа с хора с медицински проблеми и предотвратяване на прогресията на заболяванията</a:t>
            </a:r>
          </a:p>
        </p:txBody>
      </p:sp>
    </p:spTree>
    <p:extLst>
      <p:ext uri="{BB962C8B-B14F-4D97-AF65-F5344CB8AC3E}">
        <p14:creationId xmlns:p14="http://schemas.microsoft.com/office/powerpoint/2010/main" val="3641626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2E51-254F-485F-A0C4-E0258D35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Обучение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7F40-4561-4D25-AEC1-587A23D1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1106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sz="3400" dirty="0"/>
              <a:t>Изискванията за обучение и лицензиране в областта се различават според държавата</a:t>
            </a:r>
            <a:r>
              <a:rPr lang="en-US" sz="3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bg-BG" sz="3400" dirty="0"/>
              <a:t>Магистърска степен за навлизане в областта</a:t>
            </a:r>
            <a:r>
              <a:rPr lang="en-US" sz="3400" dirty="0"/>
              <a:t>:</a:t>
            </a:r>
          </a:p>
          <a:p>
            <a:pPr marL="0" lvl="2" indent="0">
              <a:buNone/>
            </a:pPr>
            <a:r>
              <a:rPr lang="en-US" dirty="0"/>
              <a:t>	</a:t>
            </a:r>
            <a:r>
              <a:rPr lang="bg-BG" sz="2600" dirty="0"/>
              <a:t>теоретични и практически обучения</a:t>
            </a:r>
            <a:endParaRPr lang="en-US" sz="2600" dirty="0"/>
          </a:p>
          <a:p>
            <a:pPr marL="0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 </a:t>
            </a:r>
            <a:r>
              <a:rPr lang="en-US" sz="3100" dirty="0"/>
              <a:t>Ph.D. </a:t>
            </a:r>
            <a:r>
              <a:rPr lang="bg-BG" sz="3100" dirty="0"/>
              <a:t>или</a:t>
            </a:r>
            <a:r>
              <a:rPr lang="en-US" sz="3100" dirty="0"/>
              <a:t> Psy.D. </a:t>
            </a:r>
            <a:r>
              <a:rPr lang="bg-BG" sz="3100" dirty="0"/>
              <a:t>за независима работа в областта</a:t>
            </a:r>
            <a:endParaRPr lang="en-US" sz="3100" dirty="0"/>
          </a:p>
          <a:p>
            <a:pPr marL="0" lvl="2" indent="0">
              <a:buNone/>
            </a:pPr>
            <a:r>
              <a:rPr lang="en-US" dirty="0"/>
              <a:t>	</a:t>
            </a:r>
            <a:r>
              <a:rPr lang="bg-BG" sz="2600" dirty="0"/>
              <a:t>обучение в оценяване</a:t>
            </a:r>
            <a:r>
              <a:rPr lang="en-US" sz="2600" dirty="0"/>
              <a:t>, </a:t>
            </a:r>
          </a:p>
          <a:p>
            <a:pPr marL="0" lvl="2" indent="0">
              <a:buNone/>
            </a:pPr>
            <a:r>
              <a:rPr lang="en-US" sz="2600" dirty="0"/>
              <a:t>	</a:t>
            </a:r>
            <a:r>
              <a:rPr lang="bg-BG" sz="2600" dirty="0"/>
              <a:t>научни изследвания</a:t>
            </a:r>
            <a:r>
              <a:rPr lang="en-US" sz="2600" dirty="0"/>
              <a:t>, </a:t>
            </a:r>
          </a:p>
          <a:p>
            <a:pPr marL="0" lvl="2" indent="0">
              <a:buNone/>
            </a:pPr>
            <a:r>
              <a:rPr lang="en-US" sz="2600" dirty="0"/>
              <a:t>	</a:t>
            </a:r>
            <a:r>
              <a:rPr lang="bg-BG" sz="2600" dirty="0"/>
              <a:t>диагностика</a:t>
            </a:r>
            <a:r>
              <a:rPr lang="en-US" sz="2600" dirty="0"/>
              <a:t>, </a:t>
            </a:r>
          </a:p>
          <a:p>
            <a:pPr marL="0" lvl="2" indent="0">
              <a:buNone/>
            </a:pPr>
            <a:r>
              <a:rPr lang="en-US" sz="2600" dirty="0"/>
              <a:t>	</a:t>
            </a:r>
            <a:r>
              <a:rPr lang="bg-BG" sz="2600" dirty="0"/>
              <a:t>терапевтични уменния</a:t>
            </a:r>
            <a:r>
              <a:rPr lang="en-US" sz="2600" dirty="0"/>
              <a:t>, </a:t>
            </a:r>
          </a:p>
          <a:p>
            <a:pPr marL="0" lvl="2" indent="0">
              <a:buNone/>
            </a:pPr>
            <a:r>
              <a:rPr lang="en-US" sz="2600" dirty="0"/>
              <a:t>	</a:t>
            </a:r>
            <a:r>
              <a:rPr lang="bg-BG" sz="2600" dirty="0"/>
              <a:t>практикуми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sz="3100" dirty="0"/>
              <a:t>Моделът „учен-практик“</a:t>
            </a:r>
            <a:r>
              <a:rPr lang="en-US" sz="3100" dirty="0"/>
              <a:t>, </a:t>
            </a:r>
            <a:r>
              <a:rPr lang="bg-BG" sz="3100"/>
              <a:t>моделът на „практикът-учен“ и моделът на клиничния учен</a:t>
            </a:r>
            <a:endParaRPr lang="en-US" sz="3100" dirty="0"/>
          </a:p>
          <a:p>
            <a:pPr marL="0" lvl="2" indent="0">
              <a:buNone/>
            </a:pPr>
            <a:r>
              <a:rPr lang="en-US" dirty="0"/>
              <a:t>	</a:t>
            </a:r>
            <a:endParaRPr lang="en-US" sz="2400" i="0" dirty="0"/>
          </a:p>
          <a:p>
            <a:pPr lvl="2">
              <a:buFont typeface="Arial" panose="020B0604020202020204" pitchFamily="34" charset="0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327479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B7BA-45EF-4D08-BA65-364BD473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Разлики между </a:t>
            </a:r>
            <a:r>
              <a:rPr lang="en-US" dirty="0"/>
              <a:t>Ph.D. </a:t>
            </a:r>
            <a:r>
              <a:rPr lang="bg-BG" dirty="0"/>
              <a:t>и</a:t>
            </a:r>
            <a:r>
              <a:rPr lang="en-US" dirty="0"/>
              <a:t> PsyD.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F1F22-9DB5-4B50-A7CF-D0188D0C2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PhD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82AF6-839D-4A13-8798-2AD6B15B7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91404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Интереси в клиничната работа</a:t>
            </a:r>
            <a:r>
              <a:rPr lang="en-US" dirty="0"/>
              <a:t>, </a:t>
            </a:r>
            <a:r>
              <a:rPr lang="bg-BG" dirty="0"/>
              <a:t>академичното развитие и научните изследвания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Силен фокус върху изследванията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Подготвя студентите за практика в широк клиничен контекст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Множество алтернативи за професионално развитие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7A5BA-4E05-4D8F-BC46-075612248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Psyd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F90CC-8235-463D-A9DA-517025794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7" y="2750989"/>
            <a:ext cx="5098357" cy="391404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Интереси предимно в клиничната работа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Силен фокус върху клиничната работа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Подготвя студентите за практика в широк клиничен контекст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Основното професионално развитие е в сферата на клиничната работа с клиенти/пациенти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3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4D064B-E2A5-4798-8759-52AF14FF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3" y="235716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bg-BG" sz="4800" dirty="0"/>
              <a:t>Основни цели и теми на курса</a:t>
            </a:r>
            <a:endParaRPr lang="en-US" sz="48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C73F96D-CC01-4FC1-BBE4-C07B047F4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0" y="1779973"/>
            <a:ext cx="10753725" cy="5078027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Поведенчески и</a:t>
            </a:r>
            <a:r>
              <a:rPr lang="en-US" sz="2000" dirty="0"/>
              <a:t> </a:t>
            </a:r>
            <a:r>
              <a:rPr lang="bg-BG" sz="2000" dirty="0"/>
              <a:t>когнитивно-поведенчески модели</a:t>
            </a:r>
            <a:r>
              <a:rPr lang="en-US" sz="2000" dirty="0"/>
              <a:t>; </a:t>
            </a:r>
            <a:r>
              <a:rPr lang="bg-BG" sz="2000" dirty="0"/>
              <a:t>хуманистични и екзистенциални модели; системни модели: основни идеи и интервенции</a:t>
            </a:r>
            <a:r>
              <a:rPr lang="en-US" sz="2000" dirty="0"/>
              <a:t>.</a:t>
            </a:r>
            <a:endParaRPr lang="bg-BG" sz="2000" dirty="0"/>
          </a:p>
          <a:p>
            <a:pPr marL="0" indent="0" algn="just">
              <a:buClr>
                <a:schemeClr val="accent1"/>
              </a:buClr>
              <a:buNone/>
            </a:pPr>
            <a:endParaRPr lang="bg-BG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Кои са основните методи за психодиагностика в клиничната психология? Клинични интервюта, тестове за изследване на личността, проективни тестове; тестове за оценка на интелектуалното и когнитивно функциониране.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bg-BG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 Преглед на основните изследователски подходи в клиничната психология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ru-RU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 Кои са основните стандарти и етични принципи в професията „клиничен психолог“?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bg-BG" sz="2000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555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7B93-3F9E-491A-8ABE-638EEAAE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Обучение по клинична психология САЩ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FA2F-EE62-459A-85FD-B6707CAD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42500"/>
            <a:ext cx="10753725" cy="4255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Изисква държавен лиценз за независимо практикуване на професията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Both"/>
            </a:pPr>
            <a:r>
              <a:rPr lang="bg-BG" b="1" dirty="0"/>
              <a:t>Бакалавърска степен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курсове, свързани с изследователски методи, психология на абнормното поведение и статистика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опит в изследванията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(2) </a:t>
            </a:r>
            <a:r>
              <a:rPr lang="bg-BG" b="1" dirty="0"/>
              <a:t>Докторска програма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Ph.D. </a:t>
            </a:r>
            <a:r>
              <a:rPr lang="bg-BG" dirty="0"/>
              <a:t>или </a:t>
            </a:r>
            <a:r>
              <a:rPr lang="en-US" dirty="0"/>
              <a:t>Psy.D. </a:t>
            </a:r>
            <a:r>
              <a:rPr lang="bg-BG" dirty="0"/>
              <a:t>Програма, акредитирана от </a:t>
            </a:r>
            <a:r>
              <a:rPr lang="en-US" dirty="0"/>
              <a:t>APA (4-5 </a:t>
            </a:r>
            <a:r>
              <a:rPr lang="bg-BG" dirty="0"/>
              <a:t>години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Стаж в областта, акредитиран от </a:t>
            </a:r>
            <a:r>
              <a:rPr lang="en-US" dirty="0"/>
              <a:t>APA</a:t>
            </a:r>
            <a:r>
              <a:rPr lang="bg-BG" dirty="0"/>
              <a:t>, с продължителност до </a:t>
            </a:r>
            <a:r>
              <a:rPr lang="en-US" dirty="0"/>
              <a:t>2,000 </a:t>
            </a:r>
            <a:r>
              <a:rPr lang="bg-BG" dirty="0"/>
              <a:t>часа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52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FA2F-EE62-459A-85FD-B6707CAD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87" y="289412"/>
            <a:ext cx="10753725" cy="6386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(3) </a:t>
            </a:r>
            <a:r>
              <a:rPr lang="bg-BG" b="1" dirty="0"/>
              <a:t>Клиничен опит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програми за супервизия на пост-докторанти</a:t>
            </a:r>
            <a:r>
              <a:rPr lang="en-US" dirty="0"/>
              <a:t> (1 </a:t>
            </a:r>
            <a:r>
              <a:rPr lang="bg-BG" dirty="0"/>
              <a:t>година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 изискванията за часовете професионален опит варират в различните щати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(4) </a:t>
            </a:r>
            <a:r>
              <a:rPr lang="bg-BG" b="1" dirty="0"/>
              <a:t>Лиценз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предоставя възможност за независима практика в областта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b="1" u="sng" dirty="0"/>
              <a:t>Изисквания</a:t>
            </a:r>
            <a:endParaRPr lang="en-US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Завършване на докторска програма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Акредитиран стаж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1-2 </a:t>
            </a:r>
            <a:r>
              <a:rPr lang="bg-BG" dirty="0"/>
              <a:t>години професионален опит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Полагане и успешно издържане на изпита </a:t>
            </a:r>
            <a:r>
              <a:rPr lang="en-US" i="1" dirty="0"/>
              <a:t>Examination for Professional Practice in Psychology </a:t>
            </a:r>
            <a:r>
              <a:rPr lang="en-US" dirty="0"/>
              <a:t>(EPPP).</a:t>
            </a:r>
          </a:p>
        </p:txBody>
      </p:sp>
    </p:spTree>
    <p:extLst>
      <p:ext uri="{BB962C8B-B14F-4D97-AF65-F5344CB8AC3E}">
        <p14:creationId xmlns:p14="http://schemas.microsoft.com/office/powerpoint/2010/main" val="3141911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EC45-F307-4DFC-9330-DA0B6F30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8" y="280535"/>
            <a:ext cx="10753725" cy="647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Тестът </a:t>
            </a:r>
            <a:r>
              <a:rPr lang="en-US" dirty="0"/>
              <a:t>EPPP </a:t>
            </a:r>
            <a:r>
              <a:rPr lang="bg-BG" dirty="0"/>
              <a:t>съдържа въпроси, свързани със следните области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Биологични основи на поведението </a:t>
            </a:r>
            <a:r>
              <a:rPr lang="en-US" sz="2000" dirty="0"/>
              <a:t>(12%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Когнитивно-афективни фундаменти на поведението </a:t>
            </a:r>
            <a:r>
              <a:rPr lang="en-US" sz="2000" dirty="0"/>
              <a:t>(13%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Социални и културални основни на поведението </a:t>
            </a:r>
            <a:r>
              <a:rPr lang="en-US" sz="2000" dirty="0"/>
              <a:t>(12%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Растеж и развитие през жизнения път </a:t>
            </a:r>
            <a:r>
              <a:rPr lang="en-US" sz="2000" dirty="0"/>
              <a:t>(12%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Оценяване и диагностика </a:t>
            </a:r>
            <a:r>
              <a:rPr lang="en-US" sz="2000" dirty="0"/>
              <a:t>(14%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Лечение, интервенции и превенции </a:t>
            </a:r>
            <a:r>
              <a:rPr lang="en-US" sz="2000" dirty="0"/>
              <a:t>(14%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Изследователски методи и статистика </a:t>
            </a:r>
            <a:r>
              <a:rPr lang="en-US" sz="2000" dirty="0"/>
              <a:t>(8%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Етични</a:t>
            </a:r>
            <a:r>
              <a:rPr lang="en-US" sz="2000" dirty="0"/>
              <a:t>, </a:t>
            </a:r>
            <a:r>
              <a:rPr lang="bg-BG" sz="2000" dirty="0"/>
              <a:t>правни и професионални въпроси</a:t>
            </a:r>
            <a:r>
              <a:rPr lang="en-US" sz="2000" dirty="0"/>
              <a:t>(15% </a:t>
            </a:r>
            <a:r>
              <a:rPr lang="bg-BG" sz="2000" dirty="0"/>
              <a:t>от изпита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(5) </a:t>
            </a:r>
            <a:r>
              <a:rPr lang="bg-BG" b="1" dirty="0"/>
              <a:t>Продължаващо обучение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bg-BG" dirty="0"/>
              <a:t>завършване на курсове за продължаващо обученние за поддържане на лиценза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разширяване на базата от знания в зависимост от актуалните тенденции в областта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02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7B93-3F9E-491A-8ABE-638EEAAE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Обучение по клинична психология Европа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FA2F-EE62-459A-85FD-B6707CAD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42500"/>
            <a:ext cx="10753725" cy="425595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Националните изисквания за клиничните психолози се различават значително между държавите в Европа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Липсват общи разпоредби или изисквания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Клиничните психолози се обучават по различен начин в зависимост от държавата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Държави без общи разпоредби</a:t>
            </a:r>
            <a:r>
              <a:rPr lang="en-US" dirty="0"/>
              <a:t> (</a:t>
            </a:r>
            <a:r>
              <a:rPr lang="bg-BG" dirty="0"/>
              <a:t>напр</a:t>
            </a:r>
            <a:r>
              <a:rPr lang="en-US" dirty="0"/>
              <a:t>., </a:t>
            </a:r>
            <a:r>
              <a:rPr lang="bg-BG" dirty="0"/>
              <a:t>България</a:t>
            </a:r>
            <a:r>
              <a:rPr lang="en-US" dirty="0"/>
              <a:t>, </a:t>
            </a:r>
            <a:r>
              <a:rPr lang="bg-BG" dirty="0"/>
              <a:t>Германия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Държави със специфични регулации за областта на клиничната психология </a:t>
            </a:r>
            <a:r>
              <a:rPr lang="en-US" dirty="0"/>
              <a:t>(</a:t>
            </a:r>
            <a:r>
              <a:rPr lang="bg-BG" dirty="0"/>
              <a:t>напр</a:t>
            </a:r>
            <a:r>
              <a:rPr lang="en-US" dirty="0"/>
              <a:t>., </a:t>
            </a:r>
            <a:r>
              <a:rPr lang="bg-BG" dirty="0"/>
              <a:t>Англия</a:t>
            </a:r>
            <a:r>
              <a:rPr lang="en-US" dirty="0"/>
              <a:t>, </a:t>
            </a:r>
            <a:r>
              <a:rPr lang="bg-BG" dirty="0"/>
              <a:t>Австрия</a:t>
            </a:r>
            <a:r>
              <a:rPr lang="en-US" dirty="0"/>
              <a:t>, </a:t>
            </a:r>
            <a:r>
              <a:rPr lang="bg-BG" dirty="0"/>
              <a:t>Испания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3530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FA2F-EE62-459A-85FD-B6707CAD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21" y="635641"/>
            <a:ext cx="10753725" cy="57385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Разлики в структурата</a:t>
            </a:r>
            <a:r>
              <a:rPr lang="en-US" dirty="0"/>
              <a:t>, </a:t>
            </a:r>
            <a:r>
              <a:rPr lang="bg-BG" dirty="0"/>
              <a:t>продължителността и съдържанието на обучението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Университетско образование </a:t>
            </a:r>
            <a:r>
              <a:rPr lang="en-US" sz="2000" dirty="0"/>
              <a:t>(</a:t>
            </a:r>
            <a:r>
              <a:rPr lang="bg-BG" sz="2000" dirty="0"/>
              <a:t>бакалавърска или магистърска степен</a:t>
            </a:r>
            <a:r>
              <a:rPr lang="en-US" sz="2000" dirty="0"/>
              <a:t>)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Следдипломни практики под супервизия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Психотерапия</a:t>
            </a:r>
            <a:r>
              <a:rPr lang="en-US" dirty="0"/>
              <a:t> – </a:t>
            </a:r>
            <a:r>
              <a:rPr lang="bg-BG" dirty="0"/>
              <a:t>подспециалност на клиничната психология или отделна професия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В повечето случаи</a:t>
            </a:r>
            <a:r>
              <a:rPr lang="en-US" dirty="0"/>
              <a:t>, </a:t>
            </a:r>
            <a:r>
              <a:rPr lang="bg-BG" dirty="0"/>
              <a:t>клиничната психология се разглежда като академична и научна област, а психотерапията като нейното практическо приложение</a:t>
            </a:r>
            <a:r>
              <a:rPr lang="en-US" dirty="0"/>
              <a:t> </a:t>
            </a:r>
            <a:endParaRPr lang="bg-BG" dirty="0"/>
          </a:p>
          <a:p>
            <a:pPr>
              <a:buFont typeface="Arial" panose="020B0604020202020204" pitchFamily="34" charset="0"/>
              <a:buChar char="•"/>
            </a:pPr>
            <a:endParaRPr lang="bg-BG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bg-BG" dirty="0">
                <a:sym typeface="Wingdings" panose="05000000000000000000" pitchFamily="2" charset="2"/>
              </a:rPr>
              <a:t> В повечето Европейски държави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bg-BG" dirty="0">
                <a:sym typeface="Wingdings" panose="05000000000000000000" pitchFamily="2" charset="2"/>
              </a:rPr>
              <a:t>практикуването на психотерапия изисква допълнително обучение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Университетско образование </a:t>
            </a:r>
            <a:r>
              <a:rPr lang="en-US" sz="2000" dirty="0"/>
              <a:t>(</a:t>
            </a:r>
            <a:r>
              <a:rPr lang="bg-BG" sz="2000" dirty="0"/>
              <a:t>бакалавърска и магистърска степен</a:t>
            </a:r>
            <a:r>
              <a:rPr lang="en-US" sz="2000" dirty="0"/>
              <a:t>)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bg-BG" sz="2000" dirty="0"/>
              <a:t>Обучение в специфична психотерапевтична модалност </a:t>
            </a:r>
            <a:r>
              <a:rPr lang="en-US" sz="2000" dirty="0"/>
              <a:t>(</a:t>
            </a:r>
            <a:r>
              <a:rPr lang="bg-BG" sz="2000" dirty="0"/>
              <a:t>теоретично и практическо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2859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7557-F6EE-4816-BC24-806F6DC9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0" y="0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Психотерапевтично обучение БАП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684B74-84B0-4AC2-870C-D6A968451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50722"/>
              </p:ext>
            </p:extLst>
          </p:nvPr>
        </p:nvGraphicFramePr>
        <p:xfrm>
          <a:off x="1189606" y="1580225"/>
          <a:ext cx="9738804" cy="4341181"/>
        </p:xfrm>
        <a:graphic>
          <a:graphicData uri="http://schemas.openxmlformats.org/drawingml/2006/table">
            <a:tbl>
              <a:tblPr firstRow="1" firstCol="1" bandRow="1"/>
              <a:tblGrid>
                <a:gridCol w="1216569">
                  <a:extLst>
                    <a:ext uri="{9D8B030D-6E8A-4147-A177-3AD203B41FA5}">
                      <a16:colId xmlns:a16="http://schemas.microsoft.com/office/drawing/2014/main" val="2600376782"/>
                    </a:ext>
                  </a:extLst>
                </a:gridCol>
                <a:gridCol w="1216569">
                  <a:extLst>
                    <a:ext uri="{9D8B030D-6E8A-4147-A177-3AD203B41FA5}">
                      <a16:colId xmlns:a16="http://schemas.microsoft.com/office/drawing/2014/main" val="861485543"/>
                    </a:ext>
                  </a:extLst>
                </a:gridCol>
                <a:gridCol w="1217611">
                  <a:extLst>
                    <a:ext uri="{9D8B030D-6E8A-4147-A177-3AD203B41FA5}">
                      <a16:colId xmlns:a16="http://schemas.microsoft.com/office/drawing/2014/main" val="3461854019"/>
                    </a:ext>
                  </a:extLst>
                </a:gridCol>
                <a:gridCol w="1217611">
                  <a:extLst>
                    <a:ext uri="{9D8B030D-6E8A-4147-A177-3AD203B41FA5}">
                      <a16:colId xmlns:a16="http://schemas.microsoft.com/office/drawing/2014/main" val="3791072343"/>
                    </a:ext>
                  </a:extLst>
                </a:gridCol>
                <a:gridCol w="1217611">
                  <a:extLst>
                    <a:ext uri="{9D8B030D-6E8A-4147-A177-3AD203B41FA5}">
                      <a16:colId xmlns:a16="http://schemas.microsoft.com/office/drawing/2014/main" val="920958210"/>
                    </a:ext>
                  </a:extLst>
                </a:gridCol>
                <a:gridCol w="1217611">
                  <a:extLst>
                    <a:ext uri="{9D8B030D-6E8A-4147-A177-3AD203B41FA5}">
                      <a16:colId xmlns:a16="http://schemas.microsoft.com/office/drawing/2014/main" val="2597401712"/>
                    </a:ext>
                  </a:extLst>
                </a:gridCol>
                <a:gridCol w="1217611">
                  <a:extLst>
                    <a:ext uri="{9D8B030D-6E8A-4147-A177-3AD203B41FA5}">
                      <a16:colId xmlns:a16="http://schemas.microsoft.com/office/drawing/2014/main" val="139673809"/>
                    </a:ext>
                  </a:extLst>
                </a:gridCol>
                <a:gridCol w="1217611">
                  <a:extLst>
                    <a:ext uri="{9D8B030D-6E8A-4147-A177-3AD203B41FA5}">
                      <a16:colId xmlns:a16="http://schemas.microsoft.com/office/drawing/2014/main" val="3141738435"/>
                    </a:ext>
                  </a:extLst>
                </a:gridCol>
              </a:tblGrid>
              <a:tr h="3750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339439"/>
                  </a:ext>
                </a:extLst>
              </a:tr>
              <a:tr h="793231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Обучение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Университетско обучение </a:t>
                      </a:r>
                      <a:r>
                        <a:rPr lang="bg-BG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психология, психиатрия, социална работа или хуманитарни науки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ИЛИ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Съответни на тях </a:t>
                      </a: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университетски програми </a:t>
                      </a:r>
                      <a:r>
                        <a:rPr lang="bg-BG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или</a:t>
                      </a: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специализирани обучения по психотерапия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Личен психотерапевтичен опит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250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79955"/>
                  </a:ext>
                </a:extLst>
              </a:tr>
              <a:tr h="79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Теоретични обучения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специфични за психотерапевтичната модалност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(500-800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189283"/>
                  </a:ext>
                </a:extLst>
              </a:tr>
              <a:tr h="121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Практическо обучение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350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150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 супервизия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29632"/>
                  </a:ext>
                </a:extLst>
              </a:tr>
              <a:tr h="79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Стаж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(50 – 100 </a:t>
                      </a: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22648"/>
                  </a:ext>
                </a:extLst>
              </a:tr>
              <a:tr h="3750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Часове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1800 </a:t>
                      </a: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1400 </a:t>
                      </a:r>
                      <a:r>
                        <a:rPr lang="bg-BG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73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3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59FF6B0-4D94-4044-99BE-416EFA29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Литература</a:t>
            </a:r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CC30C77C-17CA-47D7-BC78-8CE2FBF3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1405" y="2157731"/>
            <a:ext cx="2011320" cy="260032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6A74936-60E7-4DCA-89E9-3F4BE49E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2157731"/>
            <a:ext cx="201132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333BB94B-5203-4053-9B99-E754AE612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17" y="2157731"/>
            <a:ext cx="2011320" cy="260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B219B-A8D8-417D-9445-1C01FCA35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0" y="2157731"/>
            <a:ext cx="2011320" cy="27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6C1DF9D-65E6-4C77-A22C-4599C3D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Оценяване в рамките на курса</a:t>
            </a:r>
            <a:r>
              <a:rPr lang="en-US" dirty="0"/>
              <a:t>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CA5A68A-A67B-4EFF-A3CA-7D30884D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163057"/>
            <a:ext cx="5419344" cy="4346787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bg-BG" b="1" dirty="0"/>
              <a:t>Текущо оценяване</a:t>
            </a:r>
            <a:r>
              <a:rPr lang="en-US" b="1" dirty="0"/>
              <a:t>: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Тест 1</a:t>
            </a:r>
            <a:r>
              <a:rPr lang="en-US" dirty="0"/>
              <a:t> (</a:t>
            </a:r>
            <a:r>
              <a:rPr lang="bg-BG" dirty="0"/>
              <a:t>5</a:t>
            </a:r>
            <a:r>
              <a:rPr lang="en-US" dirty="0"/>
              <a:t>0%)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Тест 2 </a:t>
            </a:r>
            <a:r>
              <a:rPr lang="en-US" dirty="0"/>
              <a:t>(</a:t>
            </a:r>
            <a:r>
              <a:rPr lang="bg-BG" dirty="0"/>
              <a:t>5</a:t>
            </a:r>
            <a:r>
              <a:rPr lang="en-US" dirty="0"/>
              <a:t>0%)</a:t>
            </a:r>
            <a:endParaRPr lang="bg-BG" dirty="0"/>
          </a:p>
          <a:p>
            <a:pPr marL="0" indent="0">
              <a:buClr>
                <a:schemeClr val="accent1"/>
              </a:buClr>
              <a:buNone/>
            </a:pPr>
            <a:endParaRPr lang="bg-BG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dirty="0"/>
              <a:t> Бонус точки за участие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4" name="Контейнер за съдържание 2">
            <a:extLst>
              <a:ext uri="{FF2B5EF4-FFF2-40B4-BE49-F238E27FC236}">
                <a16:creationId xmlns:a16="http://schemas.microsoft.com/office/drawing/2014/main" id="{BC95ED89-7312-4F9C-8513-4856EC39C011}"/>
              </a:ext>
            </a:extLst>
          </p:cNvPr>
          <p:cNvSpPr txBox="1">
            <a:spLocks/>
          </p:cNvSpPr>
          <p:nvPr/>
        </p:nvSpPr>
        <p:spPr>
          <a:xfrm>
            <a:off x="6772656" y="2157731"/>
            <a:ext cx="5419344" cy="434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itchFamily="34" charset="0"/>
              <a:buNone/>
            </a:pPr>
            <a:r>
              <a:rPr lang="bg-BG" b="1" dirty="0"/>
              <a:t>Финален изпит</a:t>
            </a:r>
            <a:r>
              <a:rPr lang="en-US" b="1" dirty="0"/>
              <a:t>:</a:t>
            </a:r>
          </a:p>
          <a:p>
            <a:pPr marL="0" indent="0">
              <a:buClr>
                <a:schemeClr val="accent1"/>
              </a:buClr>
              <a:buFont typeface="Arial" pitchFamily="34" charset="0"/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Финален изпит по време на сесията </a:t>
            </a:r>
            <a:r>
              <a:rPr lang="en-US" dirty="0"/>
              <a:t>(100%)</a:t>
            </a:r>
          </a:p>
        </p:txBody>
      </p:sp>
    </p:spTree>
    <p:extLst>
      <p:ext uri="{BB962C8B-B14F-4D97-AF65-F5344CB8AC3E}">
        <p14:creationId xmlns:p14="http://schemas.microsoft.com/office/powerpoint/2010/main" val="279330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6BAF09-E356-4D46-AC4B-B3BA939C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Какво е клинична психология</a:t>
            </a:r>
            <a:r>
              <a:rPr lang="en-US" dirty="0"/>
              <a:t>?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C946E18-D58E-4AE4-8D8A-A4B24CA51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45" y="2011363"/>
            <a:ext cx="4791985" cy="3767137"/>
          </a:xfrm>
        </p:spPr>
      </p:pic>
    </p:spTree>
    <p:extLst>
      <p:ext uri="{BB962C8B-B14F-4D97-AF65-F5344CB8AC3E}">
        <p14:creationId xmlns:p14="http://schemas.microsoft.com/office/powerpoint/2010/main" val="151607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5A24927-832A-404C-A88C-B5576FC3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Клинична психология </a:t>
            </a:r>
            <a:r>
              <a:rPr lang="en-US" dirty="0"/>
              <a:t>(1)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40F3C7B-9F9F-49A0-80F0-272742D1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i="1" dirty="0"/>
          </a:p>
          <a:p>
            <a:pPr algn="just"/>
            <a:r>
              <a:rPr lang="en-US" i="1" dirty="0"/>
              <a:t>“</a:t>
            </a:r>
            <a:r>
              <a:rPr lang="bg-BG" i="1" dirty="0"/>
              <a:t>Клиничната психология интегрира </a:t>
            </a:r>
            <a:r>
              <a:rPr lang="bg-BG" b="1" i="1" dirty="0"/>
              <a:t>научни подходи</a:t>
            </a:r>
            <a:r>
              <a:rPr lang="bg-BG" i="1" dirty="0"/>
              <a:t>, </a:t>
            </a:r>
            <a:r>
              <a:rPr lang="bg-BG" b="1" i="1" dirty="0"/>
              <a:t>теория</a:t>
            </a:r>
            <a:r>
              <a:rPr lang="bg-BG" i="1" dirty="0"/>
              <a:t> и </a:t>
            </a:r>
            <a:r>
              <a:rPr lang="bg-BG" b="1" i="1" dirty="0"/>
              <a:t>практика</a:t>
            </a:r>
            <a:r>
              <a:rPr lang="bg-BG" i="1" dirty="0"/>
              <a:t> в </a:t>
            </a:r>
            <a:r>
              <a:rPr lang="bg-BG" b="1" i="1" dirty="0"/>
              <a:t>разбирането</a:t>
            </a:r>
            <a:r>
              <a:rPr lang="bg-BG" i="1" dirty="0"/>
              <a:t>, </a:t>
            </a:r>
            <a:r>
              <a:rPr lang="bg-BG" b="1" i="1" dirty="0"/>
              <a:t>предсказването</a:t>
            </a:r>
            <a:r>
              <a:rPr lang="bg-BG" i="1" dirty="0"/>
              <a:t> и </a:t>
            </a:r>
            <a:r>
              <a:rPr lang="bg-BG" b="1" i="1" dirty="0"/>
              <a:t>облекчаването</a:t>
            </a:r>
            <a:r>
              <a:rPr lang="bg-BG" i="1" dirty="0"/>
              <a:t> на различни </a:t>
            </a:r>
            <a:r>
              <a:rPr lang="bg-BG" b="1" i="1" dirty="0"/>
              <a:t>проблеми в приспособяването, разстройства и дискомфорт</a:t>
            </a:r>
            <a:r>
              <a:rPr lang="bg-BG" i="1" dirty="0"/>
              <a:t>, както и в подпомагането </a:t>
            </a:r>
            <a:r>
              <a:rPr lang="ru-RU" i="1" dirty="0"/>
              <a:t>на </a:t>
            </a:r>
            <a:r>
              <a:rPr lang="ru-RU" b="1" i="1" dirty="0"/>
              <a:t>човешката адаптация, приспособяване и личностно развитие</a:t>
            </a:r>
            <a:r>
              <a:rPr lang="ru-RU" i="1" dirty="0"/>
              <a:t>. Фокусира се върху интелектуалните, емоционалните, биологичните, психологическите, социалните и поведенческите аспекти на човешкото функциониране през целия живот.</a:t>
            </a:r>
            <a:r>
              <a:rPr lang="en-US" i="1" dirty="0"/>
              <a:t>”</a:t>
            </a:r>
            <a:endParaRPr lang="ru-RU" i="1" dirty="0"/>
          </a:p>
          <a:p>
            <a:pPr algn="just"/>
            <a:endParaRPr lang="en-US" sz="2400" dirty="0"/>
          </a:p>
          <a:p>
            <a:pPr algn="just"/>
            <a:endParaRPr lang="en-US" dirty="0"/>
          </a:p>
          <a:p>
            <a:pPr lvl="8" algn="just"/>
            <a:r>
              <a:rPr lang="en-US" dirty="0"/>
              <a:t>                                                                                                         American Psychological Association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542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64-348B-405E-A3E7-39B8251A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Клинична психология </a:t>
            </a:r>
            <a:r>
              <a:rPr lang="en-US" dirty="0"/>
              <a:t>(</a:t>
            </a:r>
            <a:r>
              <a:rPr lang="bg-BG" dirty="0"/>
              <a:t>2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ADB6-9DFC-4606-B3DF-7FCE891D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Основно направление в психологията</a:t>
            </a: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b="1" dirty="0">
                <a:solidFill>
                  <a:schemeClr val="tx1"/>
                </a:solidFill>
              </a:rPr>
              <a:t>Изследване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b="1" dirty="0">
                <a:solidFill>
                  <a:schemeClr val="tx1"/>
                </a:solidFill>
              </a:rPr>
              <a:t>лечение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човешкото поведение и психични процеси, с фокус върху </a:t>
            </a:r>
            <a:r>
              <a:rPr lang="bg-BG" b="1" dirty="0">
                <a:solidFill>
                  <a:schemeClr val="tx1"/>
                </a:solidFill>
              </a:rPr>
              <a:t>психопатологията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chemeClr val="tx1"/>
                </a:solidFill>
              </a:rPr>
              <a:t>Използва и интегрира </a:t>
            </a:r>
            <a:r>
              <a:rPr lang="bg-BG" b="1" dirty="0">
                <a:solidFill>
                  <a:schemeClr val="tx1"/>
                </a:solidFill>
              </a:rPr>
              <a:t>познанията, извлечени от научни изследвания </a:t>
            </a:r>
            <a:r>
              <a:rPr lang="bg-BG" dirty="0">
                <a:solidFill>
                  <a:schemeClr val="tx1"/>
                </a:solidFill>
              </a:rPr>
              <a:t>на психичните процеси, с </a:t>
            </a:r>
            <a:r>
              <a:rPr lang="bg-BG" b="1" dirty="0">
                <a:solidFill>
                  <a:schemeClr val="tx1"/>
                </a:solidFill>
              </a:rPr>
              <a:t>клинична оценка</a:t>
            </a:r>
            <a:r>
              <a:rPr lang="bg-BG" dirty="0">
                <a:solidFill>
                  <a:schemeClr val="tx1"/>
                </a:solidFill>
              </a:rPr>
              <a:t>, за да разбира и лекува индивида</a:t>
            </a:r>
          </a:p>
        </p:txBody>
      </p:sp>
    </p:spTree>
    <p:extLst>
      <p:ext uri="{BB962C8B-B14F-4D97-AF65-F5344CB8AC3E}">
        <p14:creationId xmlns:p14="http://schemas.microsoft.com/office/powerpoint/2010/main" val="3692946806"/>
      </p:ext>
    </p:extLst>
  </p:cSld>
  <p:clrMapOvr>
    <a:masterClrMapping/>
  </p:clrMapOvr>
</p:sld>
</file>

<file path=ppt/theme/theme1.xml><?xml version="1.0" encoding="utf-8"?>
<a:theme xmlns:a="http://schemas.openxmlformats.org/drawingml/2006/main" name="Столичен">
  <a:themeElements>
    <a:clrScheme name="Столичен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Столиче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оличе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TM03457491[[fn=Столичен]]</Template>
  <TotalTime>18569</TotalTime>
  <Words>2710</Words>
  <Application>Microsoft Office PowerPoint</Application>
  <PresentationFormat>Widescreen</PresentationFormat>
  <Paragraphs>438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Столичен</vt:lpstr>
      <vt:lpstr>ВЪВЕДЕНИЕ В КЛИНИЧНАТА ПСИХОЛОГИЯ</vt:lpstr>
      <vt:lpstr>Как да се свържете с мен:</vt:lpstr>
      <vt:lpstr>Основни цели и теми на курса</vt:lpstr>
      <vt:lpstr>Основни цели и теми на курса</vt:lpstr>
      <vt:lpstr>Литература</vt:lpstr>
      <vt:lpstr>Оценяване в рамките на курса </vt:lpstr>
      <vt:lpstr>Какво е клинична психология?</vt:lpstr>
      <vt:lpstr>Клинична психология (1)</vt:lpstr>
      <vt:lpstr>Клинична психология (2) </vt:lpstr>
      <vt:lpstr>Клинична психология (3)  </vt:lpstr>
      <vt:lpstr>Кои са основните дейности на клиничните психолози? </vt:lpstr>
      <vt:lpstr>Основни дейности</vt:lpstr>
      <vt:lpstr>Изследвания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Клиничен случай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Работни места</vt:lpstr>
      <vt:lpstr>PowerPoint Presentation</vt:lpstr>
      <vt:lpstr>PowerPoint Presentation</vt:lpstr>
      <vt:lpstr>PowerPoint Presentation</vt:lpstr>
      <vt:lpstr>Специалности (поддисциплини)  </vt:lpstr>
      <vt:lpstr>PowerPoint Presentation</vt:lpstr>
      <vt:lpstr>PowerPoint Presentation</vt:lpstr>
      <vt:lpstr>PowerPoint Presentation</vt:lpstr>
      <vt:lpstr>PowerPoint Presentation</vt:lpstr>
      <vt:lpstr>Обучение</vt:lpstr>
      <vt:lpstr>Разлики между Ph.D. и PsyD.</vt:lpstr>
      <vt:lpstr>Обучение по клинична психология САЩ</vt:lpstr>
      <vt:lpstr>PowerPoint Presentation</vt:lpstr>
      <vt:lpstr>PowerPoint Presentation</vt:lpstr>
      <vt:lpstr>Обучение по клинична психология Европа</vt:lpstr>
      <vt:lpstr>PowerPoint Presentation</vt:lpstr>
      <vt:lpstr>Психотерапевтично обучение БАП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Clinical Psychology</dc:title>
  <dc:creator>elena psederska</dc:creator>
  <cp:lastModifiedBy>Elena Psederska</cp:lastModifiedBy>
  <cp:revision>461</cp:revision>
  <dcterms:created xsi:type="dcterms:W3CDTF">2021-07-14T12:08:30Z</dcterms:created>
  <dcterms:modified xsi:type="dcterms:W3CDTF">2024-10-14T11:26:43Z</dcterms:modified>
</cp:coreProperties>
</file>