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92" y="-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65B-C81A-433A-A82C-323DC7280E7F}" type="datetimeFigureOut">
              <a:rPr lang="bg-BG" smtClean="0"/>
              <a:t>12.11.2016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51D-89E8-4E25-8CED-D9A940636D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6515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65B-C81A-433A-A82C-323DC7280E7F}" type="datetimeFigureOut">
              <a:rPr lang="bg-BG" smtClean="0"/>
              <a:t>12.11.2016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51D-89E8-4E25-8CED-D9A940636D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039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65B-C81A-433A-A82C-323DC7280E7F}" type="datetimeFigureOut">
              <a:rPr lang="bg-BG" smtClean="0"/>
              <a:t>12.11.2016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51D-89E8-4E25-8CED-D9A940636D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402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65B-C81A-433A-A82C-323DC7280E7F}" type="datetimeFigureOut">
              <a:rPr lang="bg-BG" smtClean="0"/>
              <a:t>12.11.2016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51D-89E8-4E25-8CED-D9A940636D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594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65B-C81A-433A-A82C-323DC7280E7F}" type="datetimeFigureOut">
              <a:rPr lang="bg-BG" smtClean="0"/>
              <a:t>12.11.2016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51D-89E8-4E25-8CED-D9A940636D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401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65B-C81A-433A-A82C-323DC7280E7F}" type="datetimeFigureOut">
              <a:rPr lang="bg-BG" smtClean="0"/>
              <a:t>12.11.2016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51D-89E8-4E25-8CED-D9A940636D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422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65B-C81A-433A-A82C-323DC7280E7F}" type="datetimeFigureOut">
              <a:rPr lang="bg-BG" smtClean="0"/>
              <a:t>12.11.2016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51D-89E8-4E25-8CED-D9A940636D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836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65B-C81A-433A-A82C-323DC7280E7F}" type="datetimeFigureOut">
              <a:rPr lang="bg-BG" smtClean="0"/>
              <a:t>12.11.2016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51D-89E8-4E25-8CED-D9A940636D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65B-C81A-433A-A82C-323DC7280E7F}" type="datetimeFigureOut">
              <a:rPr lang="bg-BG" smtClean="0"/>
              <a:t>12.11.2016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51D-89E8-4E25-8CED-D9A940636D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897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65B-C81A-433A-A82C-323DC7280E7F}" type="datetimeFigureOut">
              <a:rPr lang="bg-BG" smtClean="0"/>
              <a:t>12.11.2016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51D-89E8-4E25-8CED-D9A940636D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120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265B-C81A-433A-A82C-323DC7280E7F}" type="datetimeFigureOut">
              <a:rPr lang="bg-BG" smtClean="0"/>
              <a:t>12.11.2016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651D-89E8-4E25-8CED-D9A940636D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113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D265B-C81A-433A-A82C-323DC7280E7F}" type="datetimeFigureOut">
              <a:rPr lang="bg-BG" smtClean="0"/>
              <a:t>12.11.2016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2651D-89E8-4E25-8CED-D9A940636D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307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556792"/>
            <a:ext cx="4464496" cy="2153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dirty="0" smtClean="0"/>
              <a:t>HITTITE OPEN-AIR SANCTUARIES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15205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Yazi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4391025" cy="613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436096" y="2586226"/>
            <a:ext cx="3253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g-BG" sz="2400" dirty="0" smtClean="0"/>
              <a:t>Some of the </a:t>
            </a:r>
            <a:r>
              <a:rPr lang="en-US" altLang="bg-BG" sz="2400" dirty="0" err="1" smtClean="0"/>
              <a:t>Luwian</a:t>
            </a:r>
            <a:r>
              <a:rPr lang="en-US" altLang="bg-BG" sz="2400" dirty="0" smtClean="0"/>
              <a:t> hieroglyphic signs hewn next to </a:t>
            </a:r>
            <a:r>
              <a:rPr lang="en-US" altLang="bg-BG" sz="2400" dirty="0"/>
              <a:t>the images at </a:t>
            </a:r>
            <a:r>
              <a:rPr lang="en-US" altLang="bg-BG" sz="2400" dirty="0" err="1"/>
              <a:t>Yazılıkaya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37456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Tudhali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5113"/>
            <a:ext cx="3897313" cy="59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6629400" y="1143000"/>
            <a:ext cx="2133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g-BG" sz="2400" dirty="0" smtClean="0"/>
              <a:t>The image of </a:t>
            </a:r>
            <a:r>
              <a:rPr lang="en-US" altLang="bg-BG" sz="2400" dirty="0" err="1" smtClean="0"/>
              <a:t>Tudhaliyas</a:t>
            </a:r>
            <a:r>
              <a:rPr lang="en-US" altLang="bg-BG" sz="2400" dirty="0" smtClean="0"/>
              <a:t> IV in </a:t>
            </a:r>
            <a:r>
              <a:rPr lang="en-US" altLang="bg-BG" sz="2400" dirty="0"/>
              <a:t>Chamber A at </a:t>
            </a:r>
            <a:r>
              <a:rPr lang="en-US" altLang="bg-BG" sz="2400" dirty="0" err="1"/>
              <a:t>Yazılıkaya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27089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MAYAPHOTOS\NBU-pictures\Yazilikaya_Go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3825"/>
            <a:ext cx="9117013" cy="66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MAYAPHOTOS\NBU-pictures\Yazilikaya_God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87313"/>
            <a:ext cx="8936037" cy="66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55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MAYAPHOTOS\NBU-pictures\Yazilikaya_God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87313"/>
            <a:ext cx="8936037" cy="66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:\DCIM\101OLYMP\PC024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2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:\DCIM\101OLYMP\PC024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3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Yazil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040563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590800" y="5867400"/>
            <a:ext cx="4357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g-BG" sz="2400" dirty="0"/>
              <a:t>Chamber B at </a:t>
            </a:r>
            <a:r>
              <a:rPr lang="en-US" altLang="bg-BG" sz="2400" dirty="0" err="1"/>
              <a:t>Yazılıkaya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33348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Yazil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43434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Yazil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328988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33400" y="4648200"/>
            <a:ext cx="44958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g-BG" sz="2400" dirty="0" err="1"/>
              <a:t>Tudhaliyas</a:t>
            </a:r>
            <a:r>
              <a:rPr lang="en-US" altLang="bg-BG" sz="2400" dirty="0"/>
              <a:t> IV </a:t>
            </a:r>
            <a:r>
              <a:rPr lang="en-US" altLang="bg-BG" sz="2400" dirty="0" smtClean="0"/>
              <a:t>hugged by his patron god </a:t>
            </a:r>
            <a:r>
              <a:rPr lang="en-US" altLang="bg-BG" sz="2400" dirty="0" err="1" smtClean="0"/>
              <a:t>Saruma</a:t>
            </a:r>
            <a:r>
              <a:rPr lang="en-US" altLang="bg-BG" sz="2400" dirty="0" smtClean="0"/>
              <a:t> </a:t>
            </a:r>
            <a:r>
              <a:rPr lang="en-US" altLang="bg-BG" sz="2400" dirty="0"/>
              <a:t>in Chamber B at </a:t>
            </a:r>
            <a:r>
              <a:rPr lang="en-US" altLang="bg-BG" sz="2400" dirty="0" err="1" smtClean="0"/>
              <a:t>Yazılıkaya</a:t>
            </a:r>
            <a:endParaRPr lang="en-US" altLang="bg-BG" sz="2400" dirty="0"/>
          </a:p>
          <a:p>
            <a:pPr eaLnBrk="1" hangingPunct="1">
              <a:spcBef>
                <a:spcPct val="50000"/>
              </a:spcBef>
            </a:pPr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0604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Yazil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"/>
            <a:ext cx="3190875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198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g-BG" sz="2400" dirty="0" smtClean="0"/>
              <a:t>The Sword God in Chamber B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34896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001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g-BG" sz="2400" b="1" dirty="0" smtClean="0"/>
              <a:t>The </a:t>
            </a:r>
            <a:r>
              <a:rPr lang="en-US" altLang="bg-BG" sz="2400" b="1" dirty="0" err="1" smtClean="0"/>
              <a:t>Sungod</a:t>
            </a:r>
            <a:r>
              <a:rPr lang="en-US" altLang="bg-BG" sz="2400" b="1" dirty="0" smtClean="0"/>
              <a:t> of the Sky</a:t>
            </a:r>
            <a:r>
              <a:rPr lang="bg-BG" altLang="bg-BG" sz="2400" dirty="0" smtClean="0"/>
              <a:t> </a:t>
            </a:r>
            <a:r>
              <a:rPr lang="bg-BG" altLang="bg-BG" sz="2400" dirty="0"/>
              <a:t>- </a:t>
            </a:r>
            <a:r>
              <a:rPr lang="en-US" altLang="bg-BG" sz="2400" baseline="30000" dirty="0" err="1"/>
              <a:t>d</a:t>
            </a:r>
            <a:r>
              <a:rPr lang="en-US" altLang="bg-BG" sz="2400" dirty="0" err="1"/>
              <a:t>UTU</a:t>
            </a:r>
            <a:r>
              <a:rPr lang="bg-BG" altLang="bg-BG" sz="2400" dirty="0"/>
              <a:t>; </a:t>
            </a:r>
          </a:p>
          <a:p>
            <a:pPr eaLnBrk="1" hangingPunct="1">
              <a:spcBef>
                <a:spcPct val="50000"/>
              </a:spcBef>
            </a:pPr>
            <a:r>
              <a:rPr lang="bg-BG" altLang="bg-BG" sz="2400" dirty="0"/>
              <a:t>	- </a:t>
            </a:r>
            <a:r>
              <a:rPr lang="en-US" altLang="bg-BG" sz="2400" baseline="30000" dirty="0" err="1"/>
              <a:t>d</a:t>
            </a:r>
            <a:r>
              <a:rPr lang="en-US" altLang="bg-BG" sz="2400" dirty="0" err="1"/>
              <a:t>UTU</a:t>
            </a:r>
            <a:r>
              <a:rPr lang="bg-BG" altLang="bg-BG" sz="2400" dirty="0"/>
              <a:t>-</a:t>
            </a:r>
            <a:r>
              <a:rPr lang="en-US" altLang="bg-BG" sz="2400" dirty="0"/>
              <a:t>u</a:t>
            </a:r>
            <a:r>
              <a:rPr lang="bg-BG" altLang="bg-BG" sz="2400" dirty="0"/>
              <a:t>š – </a:t>
            </a:r>
            <a:r>
              <a:rPr lang="bg-BG" altLang="bg-BG" sz="2400" dirty="0" err="1"/>
              <a:t>š</a:t>
            </a:r>
            <a:r>
              <a:rPr lang="en-US" altLang="bg-BG" sz="2400" dirty="0" err="1"/>
              <a:t>iu</a:t>
            </a:r>
            <a:r>
              <a:rPr lang="bg-BG" altLang="bg-BG" sz="2400" dirty="0"/>
              <a:t>š =  </a:t>
            </a:r>
            <a:r>
              <a:rPr lang="en-US" altLang="bg-BG" sz="2400" dirty="0" err="1" smtClean="0"/>
              <a:t>Luw</a:t>
            </a:r>
            <a:r>
              <a:rPr lang="bg-BG" altLang="bg-BG" sz="2400" dirty="0" smtClean="0"/>
              <a:t>. </a:t>
            </a:r>
            <a:r>
              <a:rPr lang="en-US" altLang="bg-BG" sz="2400" dirty="0" err="1"/>
              <a:t>tiwat</a:t>
            </a:r>
            <a:r>
              <a:rPr lang="bg-BG" altLang="bg-BG" sz="2400" dirty="0"/>
              <a:t> = </a:t>
            </a:r>
            <a:r>
              <a:rPr lang="en-US" altLang="bg-BG" sz="2400" dirty="0" smtClean="0"/>
              <a:t>Pal</a:t>
            </a:r>
            <a:r>
              <a:rPr lang="bg-BG" altLang="bg-BG" sz="2400" dirty="0" smtClean="0"/>
              <a:t>. </a:t>
            </a:r>
            <a:r>
              <a:rPr lang="en-US" altLang="bg-BG" sz="2400" dirty="0" err="1"/>
              <a:t>tiyat</a:t>
            </a:r>
            <a:r>
              <a:rPr lang="bg-BG" altLang="bg-BG" sz="2400" dirty="0"/>
              <a:t> = </a:t>
            </a:r>
            <a:r>
              <a:rPr lang="en-US" altLang="bg-BG" sz="2400" dirty="0" smtClean="0"/>
              <a:t>Greek</a:t>
            </a:r>
            <a:r>
              <a:rPr lang="bg-BG" altLang="bg-BG" sz="2400" dirty="0" smtClean="0"/>
              <a:t> </a:t>
            </a:r>
            <a:r>
              <a:rPr lang="en-US" altLang="bg-BG" sz="2400" dirty="0" smtClean="0"/>
              <a:t>Zeus/</a:t>
            </a:r>
            <a:r>
              <a:rPr lang="el-GR" altLang="bg-BG" sz="2400" dirty="0"/>
              <a:t>Δι</a:t>
            </a:r>
            <a:r>
              <a:rPr lang="el-GR" altLang="bg-BG" sz="2400" dirty="0">
                <a:cs typeface="Arial" charset="0"/>
              </a:rPr>
              <a:t>ός</a:t>
            </a:r>
            <a:r>
              <a:rPr lang="bg-BG" altLang="bg-BG" sz="2400" dirty="0"/>
              <a:t> </a:t>
            </a:r>
            <a:r>
              <a:rPr lang="bg-BG" altLang="bg-BG" sz="2400" dirty="0" smtClean="0">
                <a:cs typeface="Arial" charset="0"/>
              </a:rPr>
              <a:t>→ </a:t>
            </a:r>
            <a:r>
              <a:rPr lang="en-US" altLang="bg-BG" sz="2400" dirty="0" smtClean="0">
                <a:cs typeface="Arial" charset="0"/>
              </a:rPr>
              <a:t>from</a:t>
            </a:r>
            <a:r>
              <a:rPr lang="bg-BG" altLang="bg-BG" sz="2400" dirty="0" smtClean="0"/>
              <a:t> “</a:t>
            </a:r>
            <a:r>
              <a:rPr lang="en-US" altLang="bg-BG" sz="2400" dirty="0" smtClean="0"/>
              <a:t>day light</a:t>
            </a:r>
            <a:r>
              <a:rPr lang="bg-BG" altLang="bg-BG" sz="2400" dirty="0" smtClean="0"/>
              <a:t>”</a:t>
            </a:r>
            <a:endParaRPr lang="bg-BG" altLang="bg-BG" sz="2400" dirty="0"/>
          </a:p>
          <a:p>
            <a:pPr eaLnBrk="1" hangingPunct="1">
              <a:spcBef>
                <a:spcPct val="50000"/>
              </a:spcBef>
            </a:pPr>
            <a:r>
              <a:rPr lang="bg-BG" altLang="bg-BG" sz="2400" dirty="0"/>
              <a:t>	- </a:t>
            </a:r>
            <a:r>
              <a:rPr lang="en-US" altLang="bg-BG" sz="2400" dirty="0" err="1" smtClean="0"/>
              <a:t>Istanus</a:t>
            </a:r>
            <a:r>
              <a:rPr lang="en-US" altLang="bg-BG" sz="2400" dirty="0" smtClean="0"/>
              <a:t> – another </a:t>
            </a:r>
            <a:r>
              <a:rPr lang="en-US" altLang="bg-BG" sz="2400" dirty="0" err="1" smtClean="0"/>
              <a:t>Sungod</a:t>
            </a:r>
            <a:r>
              <a:rPr lang="en-US" altLang="bg-BG" sz="2400" dirty="0" smtClean="0"/>
              <a:t> originating from Hat. </a:t>
            </a:r>
            <a:r>
              <a:rPr lang="en-US" altLang="bg-BG" sz="2400" dirty="0" err="1" smtClean="0"/>
              <a:t>Estana</a:t>
            </a:r>
            <a:endParaRPr lang="bg-BG" altLang="bg-BG" sz="2400" dirty="0"/>
          </a:p>
          <a:p>
            <a:pPr eaLnBrk="1" hangingPunct="1">
              <a:spcBef>
                <a:spcPct val="50000"/>
              </a:spcBef>
            </a:pPr>
            <a:r>
              <a:rPr lang="en-US" altLang="bg-BG" sz="2400" b="1" dirty="0" smtClean="0"/>
              <a:t>The Storm God/Weather God</a:t>
            </a:r>
            <a:r>
              <a:rPr lang="bg-BG" altLang="bg-BG" sz="2400" dirty="0" smtClean="0"/>
              <a:t> </a:t>
            </a:r>
            <a:r>
              <a:rPr lang="bg-BG" altLang="bg-BG" sz="2400" dirty="0"/>
              <a:t>– </a:t>
            </a:r>
            <a:r>
              <a:rPr lang="en-US" altLang="bg-BG" sz="2400" baseline="30000" dirty="0" err="1"/>
              <a:t>d</a:t>
            </a:r>
            <a:r>
              <a:rPr lang="en-US" altLang="bg-BG" sz="2400" dirty="0" err="1"/>
              <a:t>Tarhunnas</a:t>
            </a:r>
            <a:r>
              <a:rPr lang="bg-BG" altLang="bg-BG" sz="2400" dirty="0"/>
              <a:t>, </a:t>
            </a:r>
            <a:r>
              <a:rPr lang="en-US" altLang="bg-BG" sz="2400" baseline="30000" dirty="0" err="1"/>
              <a:t>d</a:t>
            </a:r>
            <a:r>
              <a:rPr lang="en-US" altLang="bg-BG" sz="2400" dirty="0" err="1"/>
              <a:t>IM</a:t>
            </a:r>
            <a:r>
              <a:rPr lang="bg-BG" altLang="bg-BG" sz="2400" dirty="0"/>
              <a:t>, </a:t>
            </a:r>
            <a:r>
              <a:rPr lang="en-US" altLang="bg-BG" sz="2400" baseline="30000" dirty="0" err="1"/>
              <a:t>d</a:t>
            </a:r>
            <a:r>
              <a:rPr lang="en-US" altLang="bg-BG" sz="2400" dirty="0" err="1"/>
              <a:t>X</a:t>
            </a:r>
            <a:r>
              <a:rPr lang="en-US" altLang="bg-BG" sz="2400" dirty="0"/>
              <a:t> </a:t>
            </a:r>
            <a:endParaRPr lang="bg-BG" altLang="bg-BG" sz="2400" dirty="0"/>
          </a:p>
          <a:p>
            <a:pPr eaLnBrk="1" hangingPunct="1">
              <a:spcBef>
                <a:spcPct val="50000"/>
              </a:spcBef>
            </a:pPr>
            <a:r>
              <a:rPr lang="en-US" altLang="bg-BG" sz="2400" b="1" dirty="0" smtClean="0"/>
              <a:t>The Sun </a:t>
            </a:r>
            <a:r>
              <a:rPr lang="en-US" altLang="bg-BG" sz="2400" b="1" dirty="0" err="1" smtClean="0"/>
              <a:t>Goddes</a:t>
            </a:r>
            <a:r>
              <a:rPr lang="en-US" altLang="bg-BG" sz="2400" b="1" dirty="0" smtClean="0"/>
              <a:t> of </a:t>
            </a:r>
            <a:r>
              <a:rPr lang="en-US" altLang="bg-BG" sz="2400" b="1" dirty="0" err="1" smtClean="0"/>
              <a:t>Arinna</a:t>
            </a:r>
            <a:r>
              <a:rPr lang="bg-BG" altLang="bg-BG" sz="2400" dirty="0" smtClean="0"/>
              <a:t> </a:t>
            </a:r>
            <a:r>
              <a:rPr lang="bg-BG" altLang="bg-BG" sz="2400" dirty="0"/>
              <a:t>– </a:t>
            </a:r>
            <a:r>
              <a:rPr lang="en-US" altLang="bg-BG" sz="2400" dirty="0" smtClean="0"/>
              <a:t>from Hat</a:t>
            </a:r>
            <a:r>
              <a:rPr lang="bg-BG" altLang="bg-BG" sz="2400" dirty="0" smtClean="0"/>
              <a:t>. </a:t>
            </a:r>
            <a:r>
              <a:rPr lang="en-US" altLang="bg-BG" sz="2400" dirty="0" err="1"/>
              <a:t>Wurusemu</a:t>
            </a:r>
            <a:r>
              <a:rPr lang="en-US" altLang="bg-BG" sz="2400" dirty="0"/>
              <a:t> </a:t>
            </a:r>
            <a:endParaRPr lang="bg-BG" altLang="bg-BG" sz="2400" dirty="0"/>
          </a:p>
          <a:p>
            <a:pPr eaLnBrk="1" hangingPunct="1">
              <a:spcBef>
                <a:spcPct val="50000"/>
              </a:spcBef>
            </a:pPr>
            <a:r>
              <a:rPr lang="en-US" altLang="bg-BG" sz="2400" b="1" dirty="0" err="1" smtClean="0"/>
              <a:t>Telepinus</a:t>
            </a:r>
            <a:r>
              <a:rPr lang="bg-BG" altLang="bg-BG" sz="2400" dirty="0" smtClean="0"/>
              <a:t> </a:t>
            </a:r>
            <a:r>
              <a:rPr lang="bg-BG" altLang="bg-BG" sz="2400" dirty="0"/>
              <a:t>– </a:t>
            </a:r>
            <a:r>
              <a:rPr lang="en-US" altLang="bg-BG" sz="2400" dirty="0" smtClean="0"/>
              <a:t>God of vegetation similar to Osiris, </a:t>
            </a:r>
            <a:r>
              <a:rPr lang="en-US" altLang="bg-BG" sz="2400" dirty="0" err="1" smtClean="0"/>
              <a:t>Attis</a:t>
            </a:r>
            <a:r>
              <a:rPr lang="en-US" altLang="bg-BG" sz="2400" dirty="0" smtClean="0"/>
              <a:t> and Adonis</a:t>
            </a:r>
            <a:endParaRPr lang="bg-BG" altLang="bg-BG" sz="2400" dirty="0"/>
          </a:p>
          <a:p>
            <a:pPr eaLnBrk="1" hangingPunct="1">
              <a:spcBef>
                <a:spcPct val="50000"/>
              </a:spcBef>
            </a:pPr>
            <a:r>
              <a:rPr lang="en-US" altLang="bg-BG" sz="2400" b="1" dirty="0" smtClean="0"/>
              <a:t>The War God</a:t>
            </a:r>
            <a:r>
              <a:rPr lang="bg-BG" altLang="bg-BG" sz="2400" dirty="0" smtClean="0"/>
              <a:t> </a:t>
            </a:r>
            <a:r>
              <a:rPr lang="bg-BG" altLang="bg-BG" sz="2400" dirty="0"/>
              <a:t>–</a:t>
            </a:r>
            <a:r>
              <a:rPr lang="en-US" altLang="bg-BG" sz="2400" dirty="0"/>
              <a:t> </a:t>
            </a:r>
            <a:r>
              <a:rPr lang="en-US" altLang="bg-BG" sz="2400" baseline="30000" dirty="0" err="1"/>
              <a:t>d</a:t>
            </a:r>
            <a:r>
              <a:rPr lang="en-US" altLang="bg-BG" sz="2400" dirty="0" err="1"/>
              <a:t>ZA</a:t>
            </a:r>
            <a:r>
              <a:rPr lang="bg-BG" altLang="bg-BG" sz="2400" dirty="0"/>
              <a:t>.</a:t>
            </a:r>
            <a:r>
              <a:rPr lang="en-US" altLang="bg-BG" sz="2400" dirty="0"/>
              <a:t>BA</a:t>
            </a:r>
            <a:r>
              <a:rPr lang="bg-BG" altLang="bg-BG" sz="2400" dirty="0"/>
              <a:t>.</a:t>
            </a:r>
            <a:r>
              <a:rPr lang="en-US" altLang="bg-BG" sz="2400" dirty="0"/>
              <a:t>BA</a:t>
            </a:r>
            <a:r>
              <a:rPr lang="bg-BG" altLang="bg-BG" sz="2400" dirty="0"/>
              <a:t> = </a:t>
            </a:r>
            <a:r>
              <a:rPr lang="en-US" altLang="bg-BG" sz="2400" dirty="0" smtClean="0"/>
              <a:t>Hat</a:t>
            </a:r>
            <a:r>
              <a:rPr lang="bg-BG" altLang="bg-BG" sz="2400" dirty="0" smtClean="0"/>
              <a:t>. </a:t>
            </a:r>
            <a:r>
              <a:rPr lang="en-US" altLang="bg-BG" sz="2400" dirty="0" err="1" smtClean="0"/>
              <a:t>Wurunkatte</a:t>
            </a:r>
            <a:r>
              <a:rPr lang="en-US" altLang="bg-BG" sz="2400" dirty="0" smtClean="0"/>
              <a:t> </a:t>
            </a:r>
            <a:endParaRPr lang="bg-BG" altLang="bg-BG" sz="2400" dirty="0"/>
          </a:p>
          <a:p>
            <a:pPr eaLnBrk="1" hangingPunct="1">
              <a:spcBef>
                <a:spcPct val="50000"/>
              </a:spcBef>
            </a:pPr>
            <a:r>
              <a:rPr lang="en-US" altLang="bg-BG" sz="2400" b="1" dirty="0" smtClean="0"/>
              <a:t>Protective God </a:t>
            </a:r>
            <a:r>
              <a:rPr lang="en-US" altLang="bg-BG" sz="2400" b="1" dirty="0"/>
              <a:t>- </a:t>
            </a:r>
            <a:r>
              <a:rPr lang="bg-BG" altLang="bg-BG" sz="2400" dirty="0"/>
              <a:t> </a:t>
            </a:r>
            <a:r>
              <a:rPr lang="en-US" altLang="bg-BG" sz="2400" baseline="30000" dirty="0" err="1"/>
              <a:t>d</a:t>
            </a:r>
            <a:r>
              <a:rPr lang="en-US" altLang="bg-BG" sz="2400" dirty="0" err="1"/>
              <a:t>KAL</a:t>
            </a:r>
            <a:r>
              <a:rPr lang="en-US" altLang="bg-BG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2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Yazil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53440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762000" y="5410200"/>
            <a:ext cx="777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g-BG" sz="2400" dirty="0" smtClean="0"/>
              <a:t>The twelve gods of the Underworld in Chamber B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10383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MAYAPHOTOS\NBU-pictures\YazilikayaD_p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4" y="228600"/>
            <a:ext cx="4779963" cy="636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62497" y="227687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Chamber D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2588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AYAPHOTOS\NBU-pictures\Frakti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51008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D:\MAYAPHOTOS\NBU-pictures\Frakti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344488"/>
            <a:ext cx="52863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D:\MAYAPHOTOS\NBU-pictures\Frakti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594100"/>
            <a:ext cx="40417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77800" y="280988"/>
            <a:ext cx="33860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bg-BG" sz="2400" dirty="0" err="1" smtClean="0"/>
              <a:t>Fraktin</a:t>
            </a:r>
            <a:r>
              <a:rPr lang="en-US" altLang="bg-BG" sz="2400" dirty="0" smtClean="0"/>
              <a:t>. Mid-</a:t>
            </a:r>
            <a:r>
              <a:rPr lang="bg-BG" altLang="bg-BG" sz="2400" dirty="0" smtClean="0"/>
              <a:t>13 </a:t>
            </a:r>
            <a:r>
              <a:rPr lang="en-US" altLang="bg-BG" sz="2400" dirty="0" smtClean="0"/>
              <a:t>century BC. </a:t>
            </a:r>
            <a:r>
              <a:rPr lang="en-US" altLang="bg-BG" sz="2400" dirty="0" err="1" smtClean="0"/>
              <a:t>Hattusilis</a:t>
            </a:r>
            <a:r>
              <a:rPr lang="en-US" altLang="bg-BG" sz="2400" dirty="0" smtClean="0"/>
              <a:t> III makes a libation to the Storm God, while his wife, </a:t>
            </a:r>
            <a:r>
              <a:rPr lang="en-US" altLang="bg-BG" sz="2400" dirty="0" err="1" smtClean="0"/>
              <a:t>Puduhepa</a:t>
            </a:r>
            <a:r>
              <a:rPr lang="en-US" altLang="bg-BG" sz="2400" dirty="0" smtClean="0"/>
              <a:t> – to </a:t>
            </a:r>
            <a:r>
              <a:rPr lang="en-US" altLang="bg-BG" sz="2400" dirty="0" err="1" smtClean="0"/>
              <a:t>Hebat</a:t>
            </a:r>
            <a:endParaRPr lang="bg-BG" altLang="bg-BG" sz="2400" dirty="0"/>
          </a:p>
        </p:txBody>
      </p:sp>
    </p:spTree>
    <p:extLst>
      <p:ext uri="{BB962C8B-B14F-4D97-AF65-F5344CB8AC3E}">
        <p14:creationId xmlns:p14="http://schemas.microsoft.com/office/powerpoint/2010/main" val="36154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AYAPHOTOS\NBU-pictures\eflatunpinar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6567488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D:\MAYAPHOTOS\NBU-pictures\eflatunpinar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-42863"/>
            <a:ext cx="4710112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373063" y="5976938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bg-BG" sz="2400" dirty="0" err="1"/>
              <a:t>Eflatunpınar</a:t>
            </a:r>
            <a:r>
              <a:rPr lang="bg-BG" altLang="bg-BG" sz="2400" dirty="0"/>
              <a:t>, </a:t>
            </a:r>
            <a:r>
              <a:rPr lang="en-US" altLang="bg-BG" sz="2400" dirty="0" smtClean="0"/>
              <a:t>Hittite Imperial period</a:t>
            </a:r>
            <a:endParaRPr lang="bg-BG" altLang="bg-BG" sz="2400" dirty="0"/>
          </a:p>
        </p:txBody>
      </p:sp>
    </p:spTree>
    <p:extLst>
      <p:ext uri="{BB962C8B-B14F-4D97-AF65-F5344CB8AC3E}">
        <p14:creationId xmlns:p14="http://schemas.microsoft.com/office/powerpoint/2010/main" val="33628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AYAPHOTOS\NBU-pictures\eflatunpinar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4580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D:\MAYAPHOTOS\NBU-pictures\eflatunpinar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3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Yazili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5720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Yazili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905000"/>
            <a:ext cx="463391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04800" y="4267200"/>
            <a:ext cx="396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g-BG" sz="2400" dirty="0" smtClean="0"/>
              <a:t>The rock-cut sanctuary at </a:t>
            </a:r>
            <a:r>
              <a:rPr lang="en-US" altLang="bg-BG" sz="2400" dirty="0" err="1" smtClean="0"/>
              <a:t>Yazılıkaya</a:t>
            </a:r>
            <a:r>
              <a:rPr lang="en-US" altLang="bg-BG" sz="2400" dirty="0" smtClean="0"/>
              <a:t>, about 2 km away from Hattusa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8371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Yazil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7053263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Yazil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69342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5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Yazil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781800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295400" y="5638800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bg-BG" sz="2400" dirty="0" smtClean="0"/>
              <a:t>The central scene in Chamber A </a:t>
            </a:r>
            <a:r>
              <a:rPr lang="en-US" altLang="bg-BG" sz="2400" dirty="0"/>
              <a:t>at </a:t>
            </a:r>
            <a:r>
              <a:rPr lang="en-US" altLang="bg-BG" sz="2400" dirty="0" err="1" smtClean="0"/>
              <a:t>Yazılıkaya</a:t>
            </a:r>
            <a:r>
              <a:rPr lang="en-US" altLang="bg-BG" sz="2400" dirty="0" smtClean="0"/>
              <a:t>.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17237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MAYAPHOTOS\NBU-pictures\Yazilikaya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1" y="685799"/>
            <a:ext cx="4511675" cy="33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D:\MAYAPHOTOS\NBU-pictures\Yazilikaya_pla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386" y="381000"/>
            <a:ext cx="4228801" cy="622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65313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Chamber A at </a:t>
            </a:r>
            <a:r>
              <a:rPr lang="en-US" altLang="bg-BG" sz="2400" dirty="0" err="1" smtClean="0"/>
              <a:t>Yazılıkaya</a:t>
            </a:r>
            <a:r>
              <a:rPr lang="en-US" dirty="0" smtClean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9089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123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</dc:creator>
  <cp:lastModifiedBy>Maya</cp:lastModifiedBy>
  <cp:revision>4</cp:revision>
  <dcterms:created xsi:type="dcterms:W3CDTF">2016-11-11T22:20:04Z</dcterms:created>
  <dcterms:modified xsi:type="dcterms:W3CDTF">2016-11-12T08:40:13Z</dcterms:modified>
</cp:coreProperties>
</file>