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898C5-F4CE-48E7-B1C0-BBDDADFC817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7398E-01E6-4B0E-8D46-740950EA6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2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0296-D9DA-498D-A031-97D41EEF1AC3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01EB-0D8B-4A88-BE33-D08435E8A96F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9990-82D5-4B9F-B42A-DAF3725EEDD3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342F-0388-4788-801D-7523CCB98008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6264C-001B-4E1B-A43F-5E81E983CE37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E0A2-4927-43FD-8A4F-07DF86E8AC27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4D6F-D4BB-4AEC-BA97-A8063A7E04BD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CEF3-1583-4FFA-AC92-CA4E543BC40E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0A9C-E0FF-40CA-905E-CB5E8CA864AC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3186-7E74-4287-8141-E53AB4F6C350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52F4-5C00-4DD6-A460-5FFC141B4729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211B-E4FD-4E98-8D23-B60530B744DC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647B-A795-422F-B194-5AEB63068A69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9102-BBF8-4487-955D-F74CC5C2E601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D8E3-DC86-4FE5-B9F9-079E9958E3F6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F164-A5D3-4329-94F9-31A3A17D9154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B6C67-03D5-4C57-B191-6DE0EC48C154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chemeClr val="bg2">
                <a:tint val="90000"/>
                <a:lumMod val="104000"/>
              </a:schemeClr>
            </a:gs>
            <a:gs pos="94000">
              <a:schemeClr val="bg2">
                <a:shade val="96000"/>
                <a:lumMod val="8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2374" y="292231"/>
            <a:ext cx="8984974" cy="2053582"/>
          </a:xfrm>
        </p:spPr>
        <p:txBody>
          <a:bodyPr/>
          <a:lstStyle/>
          <a:p>
            <a:pPr algn="ctr"/>
            <a:r>
              <a:rPr lang="en-US" b="1" dirty="0" smtClean="0"/>
              <a:t> </a:t>
            </a:r>
            <a:r>
              <a:rPr lang="en-US" sz="4000" b="1" dirty="0" smtClean="0"/>
              <a:t>CITB</a:t>
            </a:r>
            <a:r>
              <a:rPr lang="bg-BG" sz="4000" b="1" dirty="0" smtClean="0"/>
              <a:t>709</a:t>
            </a:r>
            <a:r>
              <a:rPr lang="en-US" sz="4000" b="1" dirty="0" smtClean="0"/>
              <a:t> </a:t>
            </a:r>
            <a:r>
              <a:rPr lang="bg-BG" sz="4000" b="1" dirty="0" smtClean="0"/>
              <a:t>ИНФОРМАЦИОННИ СИСТЕМИ</a:t>
            </a:r>
            <a:br>
              <a:rPr lang="bg-BG" sz="4000" b="1" dirty="0" smtClean="0"/>
            </a:br>
            <a:r>
              <a:rPr lang="bg-BG" sz="4000" b="1" dirty="0" smtClean="0">
                <a:solidFill>
                  <a:srgbClr val="C00000"/>
                </a:solidFill>
              </a:rPr>
              <a:t>паспорт на курса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1393" y="2562629"/>
            <a:ext cx="7766936" cy="585210"/>
          </a:xfrm>
        </p:spPr>
        <p:txBody>
          <a:bodyPr>
            <a:normAutofit/>
          </a:bodyPr>
          <a:lstStyle/>
          <a:p>
            <a:pPr algn="ctr"/>
            <a:r>
              <a:rPr lang="bg-BG" sz="3200" dirty="0" smtClean="0">
                <a:solidFill>
                  <a:schemeClr val="tx1"/>
                </a:solidFill>
              </a:rPr>
              <a:t>Лектор: доц. д-р Юлиана Пенева 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333" y="3364655"/>
            <a:ext cx="3649133" cy="3002278"/>
          </a:xfrm>
          <a:prstGeom prst="rect">
            <a:avLst/>
          </a:prstGeom>
          <a:ln w="127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7077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62" y="610085"/>
            <a:ext cx="8596668" cy="5949741"/>
          </a:xfrm>
        </p:spPr>
        <p:txBody>
          <a:bodyPr/>
          <a:lstStyle/>
          <a:p>
            <a:pPr marL="0" indent="0" algn="ctr">
              <a:buNone/>
            </a:pPr>
            <a:r>
              <a:rPr lang="bg-BG" sz="3600" dirty="0" smtClean="0">
                <a:solidFill>
                  <a:srgbClr val="C00000"/>
                </a:solidFill>
              </a:rPr>
              <a:t>Въпроси??</a:t>
            </a:r>
            <a:endParaRPr lang="en-US" sz="36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674" y="68911"/>
            <a:ext cx="8596668" cy="1320800"/>
          </a:xfrm>
        </p:spPr>
        <p:txBody>
          <a:bodyPr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710" y="1517171"/>
            <a:ext cx="5649160" cy="375925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13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847" y="251791"/>
            <a:ext cx="8596668" cy="726219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Цели</a:t>
            </a:r>
            <a:r>
              <a:rPr lang="en-US" dirty="0" smtClean="0"/>
              <a:t> </a:t>
            </a:r>
            <a:r>
              <a:rPr lang="bg-BG" dirty="0" smtClean="0"/>
              <a:t>на курса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240" y="994486"/>
            <a:ext cx="8596668" cy="5093047"/>
          </a:xfrm>
        </p:spPr>
        <p:txBody>
          <a:bodyPr>
            <a:noAutofit/>
          </a:bodyPr>
          <a:lstStyle/>
          <a:p>
            <a:pPr lvl="0"/>
            <a:r>
              <a:rPr lang="bg-BG" sz="2200" dirty="0"/>
              <a:t>да запознае студентите с основните понятия, свързани с информационните системи и с подходите за тяхното разработване;</a:t>
            </a:r>
            <a:endParaRPr lang="en-US" sz="2200" dirty="0"/>
          </a:p>
          <a:p>
            <a:pPr lvl="0"/>
            <a:r>
              <a:rPr lang="bg-BG" sz="2200" dirty="0"/>
              <a:t>да разгледа подходите за моделиране на информационни системи;</a:t>
            </a:r>
            <a:endParaRPr lang="en-US" sz="2200" dirty="0"/>
          </a:p>
          <a:p>
            <a:pPr lvl="0"/>
            <a:r>
              <a:rPr lang="bg-BG" sz="2200" dirty="0"/>
              <a:t>да акцентира върху моделирането на данни и процеси;</a:t>
            </a:r>
            <a:endParaRPr lang="en-US" sz="2200" dirty="0"/>
          </a:p>
          <a:p>
            <a:pPr lvl="0"/>
            <a:r>
              <a:rPr lang="bg-BG" sz="2200" dirty="0"/>
              <a:t>да осигури основа за решаване на специфични задачи при разработването на конкретни информационни системи;</a:t>
            </a:r>
            <a:endParaRPr lang="en-US" sz="2200" dirty="0"/>
          </a:p>
          <a:p>
            <a:pPr lvl="0"/>
            <a:r>
              <a:rPr lang="bg-BG" sz="2200" dirty="0"/>
              <a:t>да разшири и задълбочи познанията на студентите в областта "Бази от данни" (разработване на приложения от тип “база от данни”).</a:t>
            </a:r>
            <a:endParaRPr lang="en-US" sz="2200" dirty="0"/>
          </a:p>
          <a:p>
            <a:pPr lvl="0"/>
            <a:r>
              <a:rPr lang="bg-BG" sz="2200" dirty="0"/>
              <a:t>да развие умения за работа в екип и документиране на софтуерни проекти.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113" y="84815"/>
            <a:ext cx="8596668" cy="646706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200" b="1" dirty="0" smtClean="0"/>
              <a:t>Предварителни изисквания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112" y="731056"/>
            <a:ext cx="9142527" cy="5933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dirty="0" smtClean="0">
                <a:solidFill>
                  <a:srgbClr val="C00000"/>
                </a:solidFill>
              </a:rPr>
              <a:t>Студентите </a:t>
            </a:r>
            <a:r>
              <a:rPr lang="bg-BG" sz="2800" b="1" dirty="0">
                <a:solidFill>
                  <a:srgbClr val="C00000"/>
                </a:solidFill>
              </a:rPr>
              <a:t>да имат знания и/или </a:t>
            </a:r>
            <a:r>
              <a:rPr lang="bg-BG" sz="2800" b="1" dirty="0" smtClean="0">
                <a:solidFill>
                  <a:srgbClr val="C00000"/>
                </a:solidFill>
              </a:rPr>
              <a:t>умения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bg-BG" sz="2800" b="1" dirty="0" smtClean="0">
                <a:solidFill>
                  <a:srgbClr val="C00000"/>
                </a:solidFill>
              </a:rPr>
              <a:t>по: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400050" lvl="1" indent="0">
              <a:buNone/>
            </a:pPr>
            <a:r>
              <a:rPr lang="bg-BG" sz="2200" dirty="0"/>
              <a:t>о</a:t>
            </a:r>
            <a:r>
              <a:rPr lang="bg-BG" sz="2200" dirty="0" smtClean="0"/>
              <a:t>перационни системи</a:t>
            </a:r>
            <a:endParaRPr lang="en-US" sz="2200" dirty="0" smtClean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 smtClean="0"/>
          </a:p>
          <a:p>
            <a:pPr marL="0" lvl="0" indent="0">
              <a:buNone/>
            </a:pPr>
            <a:endParaRPr lang="en-US" sz="2400" dirty="0"/>
          </a:p>
          <a:p>
            <a:pPr marL="400050" lvl="1" indent="0">
              <a:buNone/>
            </a:pPr>
            <a:r>
              <a:rPr lang="bg-BG" sz="2200" dirty="0" smtClean="0"/>
              <a:t>програмиране</a:t>
            </a:r>
            <a:r>
              <a:rPr lang="bg-BG" sz="2200" dirty="0"/>
              <a:t>.</a:t>
            </a:r>
            <a:endParaRPr lang="en-US" sz="2200" dirty="0"/>
          </a:p>
          <a:p>
            <a:pPr marL="0" indent="0">
              <a:buNone/>
            </a:pPr>
            <a:r>
              <a:rPr lang="bg-BG" b="1" dirty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597" y="4018233"/>
            <a:ext cx="4352511" cy="2418062"/>
          </a:xfrm>
          <a:prstGeom prst="rect">
            <a:avLst/>
          </a:prstGeom>
          <a:ln w="19050">
            <a:solidFill>
              <a:srgbClr val="C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930" y="1526646"/>
            <a:ext cx="4478336" cy="1919287"/>
          </a:xfrm>
          <a:prstGeom prst="rect">
            <a:avLst/>
          </a:prstGeom>
          <a:ln w="19050">
            <a:solidFill>
              <a:srgbClr val="C00000"/>
            </a:solidFill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2278"/>
            <a:ext cx="8596668" cy="702365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>Компетенции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74643"/>
            <a:ext cx="8596668" cy="55023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b="1" dirty="0"/>
              <a:t>	</a:t>
            </a:r>
            <a:r>
              <a:rPr lang="bg-BG" sz="2800" b="1" dirty="0" smtClean="0">
                <a:solidFill>
                  <a:srgbClr val="C00000"/>
                </a:solidFill>
              </a:rPr>
              <a:t>Успешно завършилите курса студенти:</a:t>
            </a:r>
            <a:endParaRPr lang="bg-BG" sz="2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bg-BG" sz="2400" b="1" i="1" dirty="0" smtClean="0">
                <a:solidFill>
                  <a:schemeClr val="accent5"/>
                </a:solidFill>
              </a:rPr>
              <a:t>1) знаят: </a:t>
            </a:r>
            <a:endParaRPr lang="bg-BG" sz="2400" dirty="0" smtClean="0">
              <a:solidFill>
                <a:schemeClr val="accent5"/>
              </a:solidFill>
            </a:endParaRPr>
          </a:p>
          <a:p>
            <a:pPr marL="400050" lvl="1" indent="0">
              <a:buNone/>
            </a:pPr>
            <a:r>
              <a:rPr lang="ru-RU" sz="2200" dirty="0" smtClean="0"/>
              <a:t>етапите </a:t>
            </a:r>
            <a:r>
              <a:rPr lang="ru-RU" sz="2200" dirty="0"/>
              <a:t>и методите за информационно </a:t>
            </a:r>
            <a:r>
              <a:rPr lang="ru-RU" sz="2200" dirty="0" smtClean="0"/>
              <a:t>моделиране</a:t>
            </a:r>
            <a:r>
              <a:rPr lang="en-US" sz="2200" dirty="0" smtClean="0"/>
              <a:t>;</a:t>
            </a:r>
            <a:endParaRPr lang="bg-BG" sz="2200" dirty="0"/>
          </a:p>
          <a:p>
            <a:endParaRPr lang="bg-BG" sz="2400" dirty="0" smtClean="0"/>
          </a:p>
          <a:p>
            <a:endParaRPr lang="bg-BG" sz="2400" dirty="0" smtClean="0"/>
          </a:p>
          <a:p>
            <a:pPr marL="0" indent="0">
              <a:buNone/>
            </a:pPr>
            <a:endParaRPr lang="en-US" sz="2400" b="1" i="1" dirty="0" smtClean="0"/>
          </a:p>
          <a:p>
            <a:pPr marL="0" indent="0">
              <a:buNone/>
            </a:pPr>
            <a:endParaRPr lang="en-US" sz="2400" b="1" i="1" dirty="0" smtClean="0"/>
          </a:p>
          <a:p>
            <a:pPr marL="0" indent="0">
              <a:buNone/>
            </a:pPr>
            <a:endParaRPr lang="en-US" sz="2400" b="1" i="1" dirty="0"/>
          </a:p>
          <a:p>
            <a:pPr marL="0" indent="0">
              <a:buNone/>
            </a:pPr>
            <a:endParaRPr lang="en-US" sz="2400" b="1" i="1" dirty="0" smtClean="0"/>
          </a:p>
          <a:p>
            <a:pPr marL="0" indent="0">
              <a:buNone/>
            </a:pPr>
            <a:r>
              <a:rPr lang="bg-BG" sz="2400" b="1" i="1" dirty="0" smtClean="0">
                <a:solidFill>
                  <a:schemeClr val="accent5"/>
                </a:solidFill>
              </a:rPr>
              <a:t>2) могат:</a:t>
            </a:r>
            <a:r>
              <a:rPr lang="bg-BG" sz="2400" b="1" dirty="0" smtClean="0">
                <a:solidFill>
                  <a:schemeClr val="accent5"/>
                </a:solidFill>
              </a:rPr>
              <a:t> </a:t>
            </a:r>
            <a:endParaRPr lang="bg-BG" sz="2400" dirty="0" smtClean="0">
              <a:solidFill>
                <a:schemeClr val="accent5"/>
              </a:solidFill>
            </a:endParaRPr>
          </a:p>
          <a:p>
            <a:pPr marL="400050" lvl="1" indent="0">
              <a:buNone/>
            </a:pPr>
            <a:r>
              <a:rPr lang="bg-BG" sz="2200" dirty="0" smtClean="0"/>
              <a:t>да анализират, проектират и реализират проекти, свързани с различни предметни области.</a:t>
            </a: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504" y="2370064"/>
            <a:ext cx="4144013" cy="2836021"/>
          </a:xfrm>
          <a:prstGeom prst="rect">
            <a:avLst/>
          </a:prstGeom>
          <a:ln w="19050">
            <a:solidFill>
              <a:srgbClr val="C00000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675" y="140473"/>
            <a:ext cx="8596668" cy="702365"/>
          </a:xfrm>
        </p:spPr>
        <p:txBody>
          <a:bodyPr>
            <a:normAutofit/>
          </a:bodyPr>
          <a:lstStyle/>
          <a:p>
            <a:pPr algn="ctr"/>
            <a:r>
              <a:rPr lang="bg-BG" sz="3200" dirty="0" smtClean="0"/>
              <a:t>Тематичен план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455" y="1050228"/>
            <a:ext cx="8596668" cy="49399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bg-BG" sz="2400" dirty="0" smtClean="0"/>
              <a:t>Информационни системи – основни понятия.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dirty="0" smtClean="0"/>
              <a:t>Класификация на информационните системи.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dirty="0" smtClean="0"/>
              <a:t>Моделиране при информационните системи.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dirty="0" smtClean="0"/>
              <a:t>Управление на хардуерните и софтуерни ресурси</a:t>
            </a:r>
            <a:r>
              <a:rPr lang="en-US" sz="2400" smtClean="0"/>
              <a:t>.</a:t>
            </a:r>
            <a:endParaRPr lang="bg-BG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bg-BG" sz="2400" dirty="0" smtClean="0"/>
              <a:t>Управление на данните.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dirty="0" smtClean="0"/>
              <a:t>Управление на мрежовите ресурси.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dirty="0" smtClean="0"/>
              <a:t>Подходи за разработване на информационни системи.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4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24" y="88913"/>
            <a:ext cx="8596668" cy="63875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200" b="1" dirty="0" smtClean="0"/>
              <a:t>Препоръчителна литература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24" y="727668"/>
            <a:ext cx="8983500" cy="5969619"/>
          </a:xfrm>
        </p:spPr>
        <p:txBody>
          <a:bodyPr>
            <a:normAutofit fontScale="77500" lnSpcReduction="20000"/>
          </a:bodyPr>
          <a:lstStyle/>
          <a:p>
            <a:pPr lvl="0">
              <a:buFont typeface="+mj-lt"/>
              <a:buAutoNum type="arabicPeriod"/>
            </a:pPr>
            <a:r>
              <a:rPr lang="en-US" sz="2300" dirty="0" smtClean="0"/>
              <a:t>McLeod </a:t>
            </a:r>
            <a:r>
              <a:rPr lang="en-US" sz="2300" dirty="0"/>
              <a:t>R., Schell G. Management Information Systems, X-</a:t>
            </a:r>
            <a:r>
              <a:rPr lang="en-US" sz="2300" dirty="0" err="1"/>
              <a:t>th</a:t>
            </a:r>
            <a:r>
              <a:rPr lang="en-US" sz="2300" dirty="0"/>
              <a:t> Ed., Prentice Hall, 2006. </a:t>
            </a:r>
          </a:p>
          <a:p>
            <a:pPr lvl="0">
              <a:buFont typeface="+mj-lt"/>
              <a:buAutoNum type="arabicPeriod"/>
            </a:pPr>
            <a:r>
              <a:rPr lang="en-US" sz="2300" dirty="0" err="1" smtClean="0">
                <a:solidFill>
                  <a:schemeClr val="accent1"/>
                </a:solidFill>
              </a:rPr>
              <a:t>Halpin</a:t>
            </a:r>
            <a:r>
              <a:rPr lang="en-US" sz="2300" dirty="0" smtClean="0">
                <a:solidFill>
                  <a:schemeClr val="accent1"/>
                </a:solidFill>
              </a:rPr>
              <a:t> </a:t>
            </a:r>
            <a:r>
              <a:rPr lang="en-US" sz="2300" dirty="0">
                <a:solidFill>
                  <a:schemeClr val="accent1"/>
                </a:solidFill>
              </a:rPr>
              <a:t>T., Morgan T</a:t>
            </a:r>
            <a:r>
              <a:rPr lang="en-US" sz="2300" dirty="0" smtClean="0">
                <a:solidFill>
                  <a:schemeClr val="accent1"/>
                </a:solidFill>
              </a:rPr>
              <a:t>. Information </a:t>
            </a:r>
            <a:r>
              <a:rPr lang="en-US" sz="2300" dirty="0">
                <a:solidFill>
                  <a:schemeClr val="accent1"/>
                </a:solidFill>
              </a:rPr>
              <a:t>Modelling and Relational Databases, II-</a:t>
            </a:r>
            <a:r>
              <a:rPr lang="en-US" sz="2300" dirty="0" err="1">
                <a:solidFill>
                  <a:schemeClr val="accent1"/>
                </a:solidFill>
              </a:rPr>
              <a:t>nd</a:t>
            </a:r>
            <a:r>
              <a:rPr lang="en-US" sz="2300" dirty="0">
                <a:solidFill>
                  <a:schemeClr val="accent1"/>
                </a:solidFill>
              </a:rPr>
              <a:t> ed. Morgan Kaufmann, </a:t>
            </a:r>
            <a:r>
              <a:rPr lang="en-US" sz="2300" dirty="0" smtClean="0">
                <a:solidFill>
                  <a:schemeClr val="accent1"/>
                </a:solidFill>
              </a:rPr>
              <a:t>2008 – </a:t>
            </a:r>
            <a:r>
              <a:rPr lang="bg-BG" sz="2300" dirty="0" smtClean="0">
                <a:solidFill>
                  <a:schemeClr val="accent1"/>
                </a:solidFill>
              </a:rPr>
              <a:t>налична в библиотеката</a:t>
            </a:r>
            <a:endParaRPr lang="en-US" sz="2300" dirty="0">
              <a:solidFill>
                <a:schemeClr val="accent1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US" sz="2300" dirty="0" err="1" smtClean="0"/>
              <a:t>Bernus</a:t>
            </a:r>
            <a:r>
              <a:rPr lang="en-US" sz="2300" dirty="0" smtClean="0"/>
              <a:t> </a:t>
            </a:r>
            <a:r>
              <a:rPr lang="en-US" sz="2300" dirty="0"/>
              <a:t>P. et al. Handbook on Architectures of Information Systems. Springer-</a:t>
            </a:r>
            <a:r>
              <a:rPr lang="en-US" sz="2300" dirty="0" err="1"/>
              <a:t>Verlag</a:t>
            </a:r>
            <a:r>
              <a:rPr lang="en-US" sz="2300" dirty="0"/>
              <a:t>, 2006.</a:t>
            </a:r>
          </a:p>
          <a:p>
            <a:pPr lvl="0">
              <a:buFont typeface="+mj-lt"/>
              <a:buAutoNum type="arabicPeriod"/>
            </a:pPr>
            <a:r>
              <a:rPr lang="en-US" sz="2300" dirty="0" smtClean="0">
                <a:solidFill>
                  <a:srgbClr val="FF0000"/>
                </a:solidFill>
              </a:rPr>
              <a:t>Laudon</a:t>
            </a:r>
            <a:r>
              <a:rPr lang="en-US" sz="2300" dirty="0">
                <a:solidFill>
                  <a:srgbClr val="FF0000"/>
                </a:solidFill>
              </a:rPr>
              <a:t>, K. C., </a:t>
            </a:r>
            <a:r>
              <a:rPr lang="en-US" sz="2300" dirty="0" smtClean="0">
                <a:solidFill>
                  <a:srgbClr val="FF0000"/>
                </a:solidFill>
              </a:rPr>
              <a:t>Laudon</a:t>
            </a:r>
            <a:r>
              <a:rPr lang="en-US" sz="2300" dirty="0">
                <a:solidFill>
                  <a:srgbClr val="FF0000"/>
                </a:solidFill>
              </a:rPr>
              <a:t>, J. P. Management information systems: Managing the digital firm (13th ed.). Upper Saddle River, NJ: Prentice Hall. (2014</a:t>
            </a:r>
            <a:r>
              <a:rPr lang="en-US" sz="2300" dirty="0" smtClean="0">
                <a:solidFill>
                  <a:srgbClr val="FF0000"/>
                </a:solidFill>
              </a:rPr>
              <a:t>)</a:t>
            </a:r>
            <a:r>
              <a:rPr lang="bg-BG" sz="2300" dirty="0" smtClean="0">
                <a:solidFill>
                  <a:srgbClr val="FF0000"/>
                </a:solidFill>
              </a:rPr>
              <a:t> – на разположение в </a:t>
            </a:r>
            <a:r>
              <a:rPr lang="en-US" sz="2300" dirty="0" smtClean="0">
                <a:solidFill>
                  <a:srgbClr val="FF0000"/>
                </a:solidFill>
              </a:rPr>
              <a:t>Moodle.</a:t>
            </a:r>
            <a:endParaRPr lang="en-US" sz="2300" dirty="0">
              <a:solidFill>
                <a:srgbClr val="FF00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US" sz="2300" dirty="0" smtClean="0">
                <a:solidFill>
                  <a:srgbClr val="FF0000"/>
                </a:solidFill>
              </a:rPr>
              <a:t>O’Brien </a:t>
            </a:r>
            <a:r>
              <a:rPr lang="en-US" sz="2300" dirty="0">
                <a:solidFill>
                  <a:srgbClr val="FF0000"/>
                </a:solidFill>
              </a:rPr>
              <a:t>J., </a:t>
            </a:r>
            <a:r>
              <a:rPr lang="en-US" sz="2300" dirty="0" err="1">
                <a:solidFill>
                  <a:srgbClr val="FF0000"/>
                </a:solidFill>
              </a:rPr>
              <a:t>Marakas</a:t>
            </a:r>
            <a:r>
              <a:rPr lang="en-US" sz="2300" dirty="0">
                <a:solidFill>
                  <a:srgbClr val="FF0000"/>
                </a:solidFill>
              </a:rPr>
              <a:t> G. Management information systems (10th ed.). McGraw Hill/ Irwin, </a:t>
            </a:r>
            <a:r>
              <a:rPr lang="en-US" sz="2300" dirty="0" smtClean="0">
                <a:solidFill>
                  <a:srgbClr val="FF0000"/>
                </a:solidFill>
              </a:rPr>
              <a:t>2010 - </a:t>
            </a:r>
            <a:r>
              <a:rPr lang="bg-BG" sz="2300" dirty="0" smtClean="0">
                <a:solidFill>
                  <a:srgbClr val="FF0000"/>
                </a:solidFill>
              </a:rPr>
              <a:t>на </a:t>
            </a:r>
            <a:r>
              <a:rPr lang="bg-BG" sz="2300" dirty="0">
                <a:solidFill>
                  <a:srgbClr val="FF0000"/>
                </a:solidFill>
              </a:rPr>
              <a:t>разположение в </a:t>
            </a:r>
            <a:r>
              <a:rPr lang="en-US" sz="2300" dirty="0" smtClean="0">
                <a:solidFill>
                  <a:srgbClr val="FF0000"/>
                </a:solidFill>
              </a:rPr>
              <a:t>Moodle. </a:t>
            </a:r>
            <a:endParaRPr lang="en-US" sz="2300" dirty="0">
              <a:solidFill>
                <a:srgbClr val="FF00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US" sz="2300" dirty="0" smtClean="0"/>
              <a:t>Curtis </a:t>
            </a:r>
            <a:r>
              <a:rPr lang="en-US" sz="2300" dirty="0"/>
              <a:t>G., Cabman D. Business Information Systems, VI-</a:t>
            </a:r>
            <a:r>
              <a:rPr lang="en-US" sz="2300" dirty="0" err="1"/>
              <a:t>th</a:t>
            </a:r>
            <a:r>
              <a:rPr lang="en-US" sz="2300" dirty="0"/>
              <a:t> ed., Prentice Hall, 2008.</a:t>
            </a:r>
          </a:p>
          <a:p>
            <a:pPr lvl="0">
              <a:buFont typeface="+mj-lt"/>
              <a:buAutoNum type="arabicPeriod"/>
            </a:pPr>
            <a:r>
              <a:rPr lang="en-US" sz="2300" dirty="0" smtClean="0"/>
              <a:t>Alter </a:t>
            </a:r>
            <a:r>
              <a:rPr lang="en-US" sz="2300" dirty="0"/>
              <a:t>S. Information systems: the foundation of e-business, IV-</a:t>
            </a:r>
            <a:r>
              <a:rPr lang="en-US" sz="2300" dirty="0" err="1"/>
              <a:t>th</a:t>
            </a:r>
            <a:r>
              <a:rPr lang="en-US" sz="2300" dirty="0"/>
              <a:t> Ed, 2002, Prentice Hall</a:t>
            </a:r>
          </a:p>
          <a:p>
            <a:pPr lvl="0">
              <a:buFont typeface="+mj-lt"/>
              <a:buAutoNum type="arabicPeriod"/>
            </a:pPr>
            <a:r>
              <a:rPr lang="en-US" sz="2300" dirty="0" smtClean="0"/>
              <a:t>Turban </a:t>
            </a:r>
            <a:r>
              <a:rPr lang="en-US" sz="2300" dirty="0"/>
              <a:t>E., </a:t>
            </a:r>
            <a:r>
              <a:rPr lang="en-US" sz="2300" dirty="0" err="1"/>
              <a:t>Volonino</a:t>
            </a:r>
            <a:r>
              <a:rPr lang="en-US" sz="2300" dirty="0"/>
              <a:t> L. Information Technology for Management, 7-th ed., Wiley &amp; Sons 2010.</a:t>
            </a:r>
          </a:p>
          <a:p>
            <a:pPr lvl="0">
              <a:buFont typeface="+mj-lt"/>
              <a:buAutoNum type="arabicPeriod"/>
            </a:pPr>
            <a:r>
              <a:rPr lang="en-US" sz="2300" dirty="0" smtClean="0">
                <a:solidFill>
                  <a:schemeClr val="accent1"/>
                </a:solidFill>
              </a:rPr>
              <a:t>Stair </a:t>
            </a:r>
            <a:r>
              <a:rPr lang="en-US" sz="2300" dirty="0">
                <a:solidFill>
                  <a:schemeClr val="accent1"/>
                </a:solidFill>
              </a:rPr>
              <a:t>R., Reynolds G. Fundamentals of Information Systems, 8-th ed. Cengage Learning, </a:t>
            </a:r>
            <a:r>
              <a:rPr lang="en-US" sz="2300" dirty="0" smtClean="0">
                <a:solidFill>
                  <a:schemeClr val="accent1"/>
                </a:solidFill>
              </a:rPr>
              <a:t>2016 – </a:t>
            </a:r>
            <a:r>
              <a:rPr lang="bg-BG" sz="2300" dirty="0" smtClean="0">
                <a:solidFill>
                  <a:schemeClr val="accent1"/>
                </a:solidFill>
              </a:rPr>
              <a:t>налична в библиотеката</a:t>
            </a:r>
            <a:r>
              <a:rPr lang="en-US" sz="2300" dirty="0" smtClean="0">
                <a:solidFill>
                  <a:schemeClr val="accent1"/>
                </a:solidFill>
              </a:rPr>
              <a:t>.</a:t>
            </a:r>
            <a:endParaRPr lang="en-US" sz="2300" dirty="0">
              <a:solidFill>
                <a:schemeClr val="accent1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bg-BG" sz="2300" dirty="0" smtClean="0">
                <a:solidFill>
                  <a:srgbClr val="FF0000"/>
                </a:solidFill>
              </a:rPr>
              <a:t>Пенева </a:t>
            </a:r>
            <a:r>
              <a:rPr lang="bg-BG" sz="2300" dirty="0">
                <a:solidFill>
                  <a:srgbClr val="FF0000"/>
                </a:solidFill>
              </a:rPr>
              <a:t>Ю. </a:t>
            </a:r>
            <a:r>
              <a:rPr lang="en-US" sz="2300" dirty="0">
                <a:solidFill>
                  <a:srgbClr val="FF0000"/>
                </a:solidFill>
              </a:rPr>
              <a:t>CITB709 </a:t>
            </a:r>
            <a:r>
              <a:rPr lang="bg-BG" sz="2300" dirty="0">
                <a:solidFill>
                  <a:srgbClr val="FF0000"/>
                </a:solidFill>
              </a:rPr>
              <a:t>Записки по информационни системи, Научен електронен архив на </a:t>
            </a:r>
            <a:r>
              <a:rPr lang="bg-BG" sz="2300" dirty="0" smtClean="0">
                <a:solidFill>
                  <a:srgbClr val="FF0000"/>
                </a:solidFill>
              </a:rPr>
              <a:t>НБУ</a:t>
            </a:r>
            <a:r>
              <a:rPr lang="en-US" sz="2300" dirty="0" smtClean="0">
                <a:solidFill>
                  <a:srgbClr val="FF0000"/>
                </a:solidFill>
              </a:rPr>
              <a:t> -</a:t>
            </a:r>
            <a:r>
              <a:rPr lang="bg-BG" sz="2300" dirty="0">
                <a:solidFill>
                  <a:srgbClr val="FF0000"/>
                </a:solidFill>
              </a:rPr>
              <a:t>на разположение в </a:t>
            </a:r>
            <a:r>
              <a:rPr lang="en-US" sz="2300" dirty="0" smtClean="0">
                <a:solidFill>
                  <a:srgbClr val="FF0000"/>
                </a:solidFill>
              </a:rPr>
              <a:t>Moodle.</a:t>
            </a:r>
            <a:endParaRPr lang="bg-BG" sz="23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0392" y="6097923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6375"/>
            <a:ext cx="8596668" cy="622853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>Проверка и оценка на компетенциите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834887"/>
            <a:ext cx="8872183" cy="529556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bg-BG" sz="3200" dirty="0">
                <a:solidFill>
                  <a:srgbClr val="C00000"/>
                </a:solidFill>
              </a:rPr>
              <a:t>Текущо оценяване през семестъра </a:t>
            </a:r>
            <a:endParaRPr lang="en-US" sz="3200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bg-BG" sz="2800" dirty="0"/>
              <a:t>Провежда се по време на семестъра след запознаване с определени теми. Крайната оценка от курса се формира като средно аритметично от всички оценки при условие, че студентът е </a:t>
            </a:r>
            <a:r>
              <a:rPr lang="bg-BG" sz="2800" dirty="0">
                <a:solidFill>
                  <a:srgbClr val="C00000"/>
                </a:solidFill>
              </a:rPr>
              <a:t>участвал в повече от 50% от занятията. Участието се регистрира по индивидуалната  учебна активност за всяка седмица – изпълнение на възложени задания или тестове за самооценка</a:t>
            </a:r>
            <a:r>
              <a:rPr lang="bg-BG" sz="2800" dirty="0"/>
              <a:t>. В противен случай студентът се явява на </a:t>
            </a:r>
            <a:r>
              <a:rPr lang="bg-BG" sz="2800" dirty="0">
                <a:solidFill>
                  <a:srgbClr val="C00000"/>
                </a:solidFill>
              </a:rPr>
              <a:t>финален изпит</a:t>
            </a:r>
            <a:r>
              <a:rPr lang="bg-BG" sz="2800" dirty="0"/>
              <a:t>. 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bg-BG" sz="2800" dirty="0"/>
              <a:t>Текущото оценяване се състои от два теста с тегла 50% от окончателната оценка. 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bg-BG" sz="2800" dirty="0"/>
              <a:t>Крайната оценка е средно аритметично от оценките от двата теста. </a:t>
            </a:r>
            <a:endParaRPr lang="en-US" sz="2800" dirty="0"/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6375"/>
            <a:ext cx="8596668" cy="622853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>Проверка и оценка на компетенциите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34887"/>
            <a:ext cx="8896036" cy="5206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3200" dirty="0">
                <a:solidFill>
                  <a:srgbClr val="C00000"/>
                </a:solidFill>
              </a:rPr>
              <a:t>Финален изпит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/>
              <a:t>Провежда се по време на сесията и се състои от комплексен тест, обхващащ целия материал. 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/>
              <a:t>Предназначен е за само студенти, които </a:t>
            </a:r>
            <a:r>
              <a:rPr lang="bg-BG" sz="2800" dirty="0">
                <a:solidFill>
                  <a:srgbClr val="C00000"/>
                </a:solidFill>
              </a:rPr>
              <a:t>нямат</a:t>
            </a:r>
            <a:r>
              <a:rPr lang="bg-BG" sz="2800" dirty="0"/>
              <a:t> участие в повече от 50% от занятията или желаят ново оценяване. 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/>
              <a:t>Изпитът </a:t>
            </a:r>
            <a:r>
              <a:rPr lang="bg-BG" sz="2800" dirty="0" smtClean="0"/>
              <a:t>е с </a:t>
            </a:r>
            <a:r>
              <a:rPr lang="bg-BG" sz="2800" dirty="0"/>
              <a:t>тест се провежда по време на сесията върху целия материал.</a:t>
            </a:r>
            <a:endParaRPr lang="bg-B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8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6375"/>
            <a:ext cx="8596668" cy="622853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>Проверка и оценка на компетенциите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34887"/>
            <a:ext cx="8596668" cy="5206475"/>
          </a:xfrm>
        </p:spPr>
        <p:txBody>
          <a:bodyPr/>
          <a:lstStyle/>
          <a:p>
            <a:pPr marL="0" indent="0" algn="ctr">
              <a:buNone/>
            </a:pPr>
            <a:r>
              <a:rPr lang="bg-BG" sz="3200" dirty="0">
                <a:solidFill>
                  <a:srgbClr val="C00000"/>
                </a:solidFill>
              </a:rPr>
              <a:t>Комбинирано оценяване 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/>
              <a:t>Студент, който е посещавал повече от 50% от занятията, но не е удовлетворен от оценката при текущото оценяване, се явява на финален изпит. 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/>
              <a:t>Окончателната оценка на студента се формира в зависимост от предадените форми за текущо оценяване и показаните резултати на изпита.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1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1615</TotalTime>
  <Words>614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 CITB709 ИНФОРМАЦИОННИ СИСТЕМИ паспорт на курса</vt:lpstr>
      <vt:lpstr>Цели на курса </vt:lpstr>
      <vt:lpstr>Предварителни изисквания </vt:lpstr>
      <vt:lpstr>Компетенции </vt:lpstr>
      <vt:lpstr>Тематичен план</vt:lpstr>
      <vt:lpstr>Препоръчителна литература </vt:lpstr>
      <vt:lpstr>Проверка и оценка на компетенциите </vt:lpstr>
      <vt:lpstr>Проверка и оценка на компетенциите </vt:lpstr>
      <vt:lpstr>Проверка и оценка на компетенциите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CSCB709 Информационни системи</dc:title>
  <dc:creator>Windows User</dc:creator>
  <cp:lastModifiedBy>Windows User</cp:lastModifiedBy>
  <cp:revision>33</cp:revision>
  <dcterms:created xsi:type="dcterms:W3CDTF">2018-09-29T03:17:58Z</dcterms:created>
  <dcterms:modified xsi:type="dcterms:W3CDTF">2021-03-01T14:32:53Z</dcterms:modified>
</cp:coreProperties>
</file>