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4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466" y="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853E3EA-9052-4AAC-94BA-CED9A1B6DED4}" type="datetimeFigureOut">
              <a:rPr lang="bg-BG" smtClean="0"/>
              <a:t>2.4.2021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655E6EF-8B18-4C7A-AD8F-4EC2D8D5CDB1}" type="slidenum">
              <a:rPr lang="bg-BG" smtClean="0"/>
              <a:t>‹#›</a:t>
            </a:fld>
            <a:endParaRPr lang="bg-BG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726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E3EA-9052-4AAC-94BA-CED9A1B6DED4}" type="datetimeFigureOut">
              <a:rPr lang="bg-BG" smtClean="0"/>
              <a:t>2.4.2021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E6EF-8B18-4C7A-AD8F-4EC2D8D5CDB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8434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E3EA-9052-4AAC-94BA-CED9A1B6DED4}" type="datetimeFigureOut">
              <a:rPr lang="bg-BG" smtClean="0"/>
              <a:t>2.4.2021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E6EF-8B18-4C7A-AD8F-4EC2D8D5CDB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4371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E3EA-9052-4AAC-94BA-CED9A1B6DED4}" type="datetimeFigureOut">
              <a:rPr lang="bg-BG" smtClean="0"/>
              <a:t>2.4.2021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E6EF-8B18-4C7A-AD8F-4EC2D8D5CDB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4307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853E3EA-9052-4AAC-94BA-CED9A1B6DED4}" type="datetimeFigureOut">
              <a:rPr lang="bg-BG" smtClean="0"/>
              <a:t>2.4.2021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655E6EF-8B18-4C7A-AD8F-4EC2D8D5CDB1}" type="slidenum">
              <a:rPr lang="bg-BG" smtClean="0"/>
              <a:t>‹#›</a:t>
            </a:fld>
            <a:endParaRPr lang="bg-BG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54130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E3EA-9052-4AAC-94BA-CED9A1B6DED4}" type="datetimeFigureOut">
              <a:rPr lang="bg-BG" smtClean="0"/>
              <a:t>2.4.2021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E6EF-8B18-4C7A-AD8F-4EC2D8D5CDB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711596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E3EA-9052-4AAC-94BA-CED9A1B6DED4}" type="datetimeFigureOut">
              <a:rPr lang="bg-BG" smtClean="0"/>
              <a:t>2.4.2021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E6EF-8B18-4C7A-AD8F-4EC2D8D5CDB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392857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E3EA-9052-4AAC-94BA-CED9A1B6DED4}" type="datetimeFigureOut">
              <a:rPr lang="bg-BG" smtClean="0"/>
              <a:t>2.4.2021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E6EF-8B18-4C7A-AD8F-4EC2D8D5CDB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606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E3EA-9052-4AAC-94BA-CED9A1B6DED4}" type="datetimeFigureOut">
              <a:rPr lang="bg-BG" smtClean="0"/>
              <a:t>2.4.2021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E6EF-8B18-4C7A-AD8F-4EC2D8D5CDB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5643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853E3EA-9052-4AAC-94BA-CED9A1B6DED4}" type="datetimeFigureOut">
              <a:rPr lang="bg-BG" smtClean="0"/>
              <a:t>2.4.2021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655E6EF-8B18-4C7A-AD8F-4EC2D8D5CDB1}" type="slidenum">
              <a:rPr lang="bg-BG" smtClean="0"/>
              <a:t>‹#›</a:t>
            </a:fld>
            <a:endParaRPr lang="bg-BG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95696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853E3EA-9052-4AAC-94BA-CED9A1B6DED4}" type="datetimeFigureOut">
              <a:rPr lang="bg-BG" smtClean="0"/>
              <a:t>2.4.2021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655E6EF-8B18-4C7A-AD8F-4EC2D8D5CDB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6833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853E3EA-9052-4AAC-94BA-CED9A1B6DED4}" type="datetimeFigureOut">
              <a:rPr lang="bg-BG" smtClean="0"/>
              <a:t>2.4.2021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655E6EF-8B18-4C7A-AD8F-4EC2D8D5CDB1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142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Дизайн на курс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4638908"/>
            <a:ext cx="8110984" cy="2082568"/>
          </a:xfrm>
        </p:spPr>
        <p:txBody>
          <a:bodyPr/>
          <a:lstStyle/>
          <a:p>
            <a:r>
              <a:rPr lang="bg-BG" dirty="0" smtClean="0"/>
              <a:t>Организационно поведение, </a:t>
            </a:r>
            <a:r>
              <a:rPr lang="bg-BG" dirty="0" err="1" smtClean="0"/>
              <a:t>Тестология</a:t>
            </a:r>
            <a:r>
              <a:rPr lang="bg-BG" dirty="0" smtClean="0"/>
              <a:t>, Психология на личността</a:t>
            </a:r>
            <a:endParaRPr lang="en-US" dirty="0" smtClean="0"/>
          </a:p>
          <a:p>
            <a:endParaRPr lang="en-US" dirty="0"/>
          </a:p>
          <a:p>
            <a:r>
              <a:rPr lang="bg-BG" dirty="0" smtClean="0"/>
              <a:t>Ас. Д-р Мартин Янков</a:t>
            </a:r>
          </a:p>
          <a:p>
            <a:r>
              <a:rPr lang="bg-BG" dirty="0" smtClean="0"/>
              <a:t>Когнитивна наука и психология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69642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08663"/>
            <a:ext cx="10825976" cy="3902927"/>
          </a:xfrm>
        </p:spPr>
        <p:txBody>
          <a:bodyPr/>
          <a:lstStyle/>
          <a:p>
            <a:pPr algn="ctr"/>
            <a:r>
              <a:rPr lang="bg-BG" dirty="0" smtClean="0"/>
              <a:t>Благодаря за вниманието!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6301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Профил на дисциплините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 smtClean="0"/>
              <a:t>Курсовете, за които се говори в презентацията, са част от бакалавърската програма по Психология и </a:t>
            </a:r>
            <a:r>
              <a:rPr lang="bg-BG" dirty="0"/>
              <a:t>магистърската програма по Организационна и социална </a:t>
            </a:r>
            <a:r>
              <a:rPr lang="bg-BG" dirty="0" smtClean="0"/>
              <a:t>психология.</a:t>
            </a:r>
          </a:p>
          <a:p>
            <a:r>
              <a:rPr lang="bg-BG" dirty="0" smtClean="0"/>
              <a:t>Курсовете са основно теоретични, тоест в тях се представя определена научна информация, която студентите трябва да познават. Това прави включването на по-практически елементи изключително важно и ценно.</a:t>
            </a:r>
          </a:p>
          <a:p>
            <a:r>
              <a:rPr lang="bg-BG" dirty="0" smtClean="0"/>
              <a:t>Курсовете са стандартни лекционни курсове с продължителност 30 учебни часа – 15 занятия. </a:t>
            </a:r>
          </a:p>
          <a:p>
            <a:endParaRPr lang="bg-BG" dirty="0"/>
          </a:p>
          <a:p>
            <a:endParaRPr lang="bg-BG" dirty="0" smtClean="0"/>
          </a:p>
          <a:p>
            <a:r>
              <a:rPr lang="bg-BG" dirty="0" smtClean="0"/>
              <a:t>В настоящата презентация съм изложил опита си от съставянето на дизайн на курсовете и полезните неща, които съм извел като значими в хода на преподаването.</a:t>
            </a:r>
          </a:p>
        </p:txBody>
      </p:sp>
    </p:spTree>
    <p:extLst>
      <p:ext uri="{BB962C8B-B14F-4D97-AF65-F5344CB8AC3E}">
        <p14:creationId xmlns:p14="http://schemas.microsoft.com/office/powerpoint/2010/main" val="3734860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1. Съставяне на конспект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Консултиране с ръководителя на програмата за съдържанието на темите. </a:t>
            </a:r>
          </a:p>
          <a:p>
            <a:r>
              <a:rPr lang="bg-BG" dirty="0" smtClean="0"/>
              <a:t>Сравняването на темите от конспекта с конспектите на други сходни дисциплини, може да бъде полезно по два начина:</a:t>
            </a:r>
          </a:p>
          <a:p>
            <a:pPr lvl="1"/>
            <a:r>
              <a:rPr lang="bg-BG" dirty="0" smtClean="0"/>
              <a:t>да се пропуснат теми, които се дублират с други дисциплини</a:t>
            </a:r>
          </a:p>
          <a:p>
            <a:pPr lvl="1"/>
            <a:r>
              <a:rPr lang="bg-BG" dirty="0" smtClean="0"/>
              <a:t>да остане повече време за теми, които не са обхванати от други курсове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01231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2. Запознаване със студентите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Запознаване с научните интереси на студентите. </a:t>
            </a:r>
          </a:p>
          <a:p>
            <a:pPr lvl="1"/>
            <a:r>
              <a:rPr lang="bg-BG" dirty="0" smtClean="0"/>
              <a:t> Дава им възможност да споделят нещо за себе си, да се почувстват забелязани. </a:t>
            </a:r>
          </a:p>
          <a:p>
            <a:pPr lvl="1"/>
            <a:r>
              <a:rPr lang="bg-BG" dirty="0" smtClean="0"/>
              <a:t> Дава ценна информация на преподавателя.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0310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3. Съобразяване на съотношението между преподаване и дискутиране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r>
              <a:rPr lang="bg-BG" dirty="0" smtClean="0"/>
              <a:t>Поддържа студентите будни и активни по време на занятия</a:t>
            </a:r>
          </a:p>
          <a:p>
            <a:r>
              <a:rPr lang="bg-BG" dirty="0" smtClean="0"/>
              <a:t>Подпомага усвояването на материала</a:t>
            </a:r>
          </a:p>
          <a:p>
            <a:r>
              <a:rPr lang="bg-BG" dirty="0" smtClean="0"/>
              <a:t>Гарантира на самият преподавател повече пространство за разясняване на материала и задълбочаване в материята.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0780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4. „</a:t>
            </a:r>
            <a:r>
              <a:rPr lang="bg-BG" dirty="0" err="1" smtClean="0"/>
              <a:t>Преживелищни</a:t>
            </a:r>
            <a:r>
              <a:rPr lang="bg-BG" dirty="0" smtClean="0"/>
              <a:t>“ упражнения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Упражнения, които са свързани не само с определено знание, но с определено преживяване на студентите. </a:t>
            </a:r>
          </a:p>
          <a:p>
            <a:r>
              <a:rPr lang="bg-BG" dirty="0" smtClean="0"/>
              <a:t>Задачи и техники, които им помагат да „преживеят“ материала по различен начин, под друг ъгъл.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1504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5. Обогатяване на материала с известно количество „емоционално“ съдържание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743200"/>
            <a:ext cx="10100263" cy="3136392"/>
          </a:xfrm>
        </p:spPr>
        <p:txBody>
          <a:bodyPr/>
          <a:lstStyle/>
          <a:p>
            <a:r>
              <a:rPr lang="bg-BG" dirty="0" smtClean="0"/>
              <a:t>Психология на личността – моменти от биографиите на авторите.</a:t>
            </a:r>
          </a:p>
          <a:p>
            <a:r>
              <a:rPr lang="bg-BG" dirty="0" err="1" smtClean="0"/>
              <a:t>Тестология</a:t>
            </a:r>
            <a:r>
              <a:rPr lang="bg-BG" dirty="0" smtClean="0"/>
              <a:t> – случаи от практиката с емоционална натовареност. </a:t>
            </a:r>
          </a:p>
          <a:p>
            <a:r>
              <a:rPr lang="bg-BG" dirty="0" smtClean="0"/>
              <a:t>Организационно поведение – истории за реални компании, провокиращи емоции.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9872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5. Гост-лектори от практиката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Като акцент – за една или дори половин лекция.</a:t>
            </a:r>
          </a:p>
          <a:p>
            <a:r>
              <a:rPr lang="bg-BG" dirty="0" smtClean="0"/>
              <a:t>Обикновено работи по-добре към края на курса.</a:t>
            </a:r>
          </a:p>
        </p:txBody>
      </p:sp>
    </p:spTree>
    <p:extLst>
      <p:ext uri="{BB962C8B-B14F-4D97-AF65-F5344CB8AC3E}">
        <p14:creationId xmlns:p14="http://schemas.microsoft.com/office/powerpoint/2010/main" val="1952405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6. Предвидено време за преговор и за обсъждане на резултатите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Дава на студентите сигурност, че са оценени справедливо.</a:t>
            </a:r>
          </a:p>
          <a:p>
            <a:r>
              <a:rPr lang="bg-BG" dirty="0" smtClean="0"/>
              <a:t>Помага за затвърждаване и усвояване на знанията.</a:t>
            </a:r>
          </a:p>
          <a:p>
            <a:r>
              <a:rPr lang="bg-BG" dirty="0" smtClean="0"/>
              <a:t>Помага на преподавателя да осъзнае по-добре затрудненията на студентите и причините за тях.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3428746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281</TotalTime>
  <Words>408</Words>
  <Application>Microsoft Office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Corbel</vt:lpstr>
      <vt:lpstr>Gill Sans MT</vt:lpstr>
      <vt:lpstr>Impact</vt:lpstr>
      <vt:lpstr>Badge</vt:lpstr>
      <vt:lpstr>Дизайн на курс</vt:lpstr>
      <vt:lpstr>Профил на дисциплините </vt:lpstr>
      <vt:lpstr>1. Съставяне на конспект</vt:lpstr>
      <vt:lpstr>2. Запознаване със студентите</vt:lpstr>
      <vt:lpstr>3. Съобразяване на съотношението между преподаване и дискутиране</vt:lpstr>
      <vt:lpstr>4. „Преживелищни“ упражнения</vt:lpstr>
      <vt:lpstr>5. Обогатяване на материала с известно количество „емоционално“ съдържание</vt:lpstr>
      <vt:lpstr>5. Гост-лектори от практиката</vt:lpstr>
      <vt:lpstr>6. Предвидено време за преговор и за обсъждане на резултатите</vt:lpstr>
      <vt:lpstr>Благодаря за вниманието!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Дизайн на курс</dc:title>
  <dc:creator>Petar Iankov</dc:creator>
  <cp:lastModifiedBy>Petar Iankov</cp:lastModifiedBy>
  <cp:revision>11</cp:revision>
  <dcterms:created xsi:type="dcterms:W3CDTF">2021-03-17T08:46:55Z</dcterms:created>
  <dcterms:modified xsi:type="dcterms:W3CDTF">2021-04-02T14:21:14Z</dcterms:modified>
</cp:coreProperties>
</file>