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1"/>
  </p:notesMasterIdLst>
  <p:sldIdLst>
    <p:sldId id="397" r:id="rId2"/>
    <p:sldId id="320" r:id="rId3"/>
    <p:sldId id="398" r:id="rId4"/>
    <p:sldId id="374" r:id="rId5"/>
    <p:sldId id="375" r:id="rId6"/>
    <p:sldId id="373" r:id="rId7"/>
    <p:sldId id="377" r:id="rId8"/>
    <p:sldId id="378" r:id="rId9"/>
    <p:sldId id="382" r:id="rId10"/>
    <p:sldId id="399" r:id="rId11"/>
    <p:sldId id="400" r:id="rId12"/>
    <p:sldId id="379" r:id="rId13"/>
    <p:sldId id="383" r:id="rId14"/>
    <p:sldId id="384" r:id="rId15"/>
    <p:sldId id="385" r:id="rId16"/>
    <p:sldId id="360" r:id="rId17"/>
    <p:sldId id="411" r:id="rId18"/>
    <p:sldId id="362" r:id="rId19"/>
    <p:sldId id="386" r:id="rId20"/>
    <p:sldId id="387" r:id="rId21"/>
    <p:sldId id="408" r:id="rId22"/>
    <p:sldId id="361" r:id="rId23"/>
    <p:sldId id="367" r:id="rId24"/>
    <p:sldId id="388" r:id="rId25"/>
    <p:sldId id="389" r:id="rId26"/>
    <p:sldId id="407" r:id="rId27"/>
    <p:sldId id="368" r:id="rId28"/>
    <p:sldId id="412" r:id="rId29"/>
    <p:sldId id="390" r:id="rId30"/>
    <p:sldId id="391" r:id="rId31"/>
    <p:sldId id="401" r:id="rId32"/>
    <p:sldId id="404" r:id="rId33"/>
    <p:sldId id="405" r:id="rId34"/>
    <p:sldId id="406" r:id="rId35"/>
    <p:sldId id="409" r:id="rId36"/>
    <p:sldId id="393" r:id="rId37"/>
    <p:sldId id="410" r:id="rId38"/>
    <p:sldId id="395" r:id="rId39"/>
    <p:sldId id="396" r:id="rId40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3F17EA-135B-4C49-BFEC-5224626A4F8E}">
          <p14:sldIdLst>
            <p14:sldId id="397"/>
            <p14:sldId id="320"/>
            <p14:sldId id="398"/>
            <p14:sldId id="374"/>
            <p14:sldId id="375"/>
            <p14:sldId id="373"/>
            <p14:sldId id="377"/>
            <p14:sldId id="378"/>
            <p14:sldId id="382"/>
            <p14:sldId id="399"/>
            <p14:sldId id="400"/>
            <p14:sldId id="379"/>
            <p14:sldId id="383"/>
            <p14:sldId id="384"/>
            <p14:sldId id="385"/>
            <p14:sldId id="360"/>
            <p14:sldId id="411"/>
            <p14:sldId id="362"/>
            <p14:sldId id="386"/>
            <p14:sldId id="387"/>
            <p14:sldId id="408"/>
            <p14:sldId id="361"/>
            <p14:sldId id="367"/>
            <p14:sldId id="388"/>
            <p14:sldId id="389"/>
            <p14:sldId id="407"/>
            <p14:sldId id="368"/>
            <p14:sldId id="412"/>
            <p14:sldId id="390"/>
            <p14:sldId id="391"/>
            <p14:sldId id="401"/>
            <p14:sldId id="404"/>
            <p14:sldId id="405"/>
            <p14:sldId id="406"/>
            <p14:sldId id="409"/>
            <p14:sldId id="393"/>
            <p14:sldId id="410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73008" autoAdjust="0"/>
  </p:normalViewPr>
  <p:slideViewPr>
    <p:cSldViewPr>
      <p:cViewPr varScale="1">
        <p:scale>
          <a:sx n="78" d="100"/>
          <a:sy n="78" d="100"/>
        </p:scale>
        <p:origin x="20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4A321A0D-881E-4397-865F-E7BCB13E632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278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6868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43115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44615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21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59828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791573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35659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9075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3578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573606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1189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7724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9620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9547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203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1067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8063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43930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895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9628" y="859582"/>
            <a:ext cx="6408712" cy="3960440"/>
          </a:xfrm>
        </p:spPr>
        <p:txBody>
          <a:bodyPr>
            <a:normAutofit fontScale="90000"/>
          </a:bodyPr>
          <a:lstStyle/>
          <a:p>
            <a:r>
              <a:rPr lang="en-US" altLang="bg-BG" sz="3600" b="1" dirty="0" smtClean="0">
                <a:solidFill>
                  <a:srgbClr val="C00000"/>
                </a:solidFill>
              </a:rPr>
              <a:t>CITB709 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Информационни системи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/>
            </a:r>
            <a:br>
              <a:rPr lang="bg-BG" altLang="bg-BG" sz="3200" b="1" dirty="0" smtClean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altLang="bg-BG" sz="3200" dirty="0" smtClean="0"/>
              <a:t> </a:t>
            </a:r>
            <a:r>
              <a:rPr lang="bg-BG" altLang="bg-BG" sz="3600" b="1" cap="small" dirty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Тема </a:t>
            </a:r>
            <a:r>
              <a:rPr lang="en-US" altLang="bg-BG" sz="3600" b="1" cap="small" dirty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3</a:t>
            </a:r>
            <a:r>
              <a:rPr lang="bg-BG" altLang="bg-BG" sz="3600" b="1" cap="small" dirty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: Класификация на информационните  системи по нива на управление</a:t>
            </a:r>
            <a:r>
              <a:rPr lang="ru-RU" altLang="bg-BG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bg-BG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9628" y="4149080"/>
            <a:ext cx="6146800" cy="14859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/>
              <a:t>Ю</a:t>
            </a:r>
            <a:r>
              <a:rPr lang="bg-BG" altLang="bg-BG" sz="2800" cap="none" dirty="0" smtClean="0"/>
              <a:t>лиана </a:t>
            </a:r>
            <a:r>
              <a:rPr lang="bg-BG" altLang="bg-BG" sz="2800" cap="none" dirty="0"/>
              <a:t>П</a:t>
            </a:r>
            <a:r>
              <a:rPr lang="bg-BG" altLang="bg-BG" sz="2800" cap="none" dirty="0" smtClean="0"/>
              <a:t>енева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 smtClean="0"/>
              <a:t>департамент “Информатика”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bg-BG" sz="2800" cap="none" dirty="0" smtClean="0"/>
              <a:t>july_peneva@abv.bg</a:t>
            </a:r>
            <a:endParaRPr lang="bg-BG" altLang="bg-BG" sz="2800" cap="non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Юлиана Пенева</a:t>
            </a:r>
            <a:endParaRPr kumimoji="0" lang="bg-BG" altLang="bg-BG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CITB709 -</a:t>
            </a:r>
            <a:r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1</a:t>
            </a:r>
            <a:endParaRPr kumimoji="0" lang="bg-BG" altLang="bg-BG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9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Видове решения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7467600" cy="489654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endParaRPr lang="en-US" dirty="0" smtClean="0"/>
          </a:p>
          <a:p>
            <a:pPr marL="365760" lvl="1" indent="0">
              <a:buNone/>
            </a:pPr>
            <a:r>
              <a:rPr lang="bg-BG" sz="2400" dirty="0"/>
              <a:t> </a:t>
            </a:r>
          </a:p>
          <a:p>
            <a:endParaRPr lang="bg-BG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</a:t>
            </a:r>
            <a:r>
              <a:rPr lang="bg-BG" altLang="bg-BG" smtClean="0">
                <a:solidFill>
                  <a:srgbClr val="575F6D"/>
                </a:solidFill>
              </a:rPr>
              <a:t>тема 3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10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6" y="1474223"/>
            <a:ext cx="6860347" cy="41870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6720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Видове решения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7467600" cy="489654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endParaRPr lang="en-US" dirty="0" smtClean="0"/>
          </a:p>
          <a:p>
            <a:pPr marL="365760" lvl="1" indent="0">
              <a:buNone/>
            </a:pPr>
            <a:r>
              <a:rPr lang="bg-BG" sz="2400" dirty="0"/>
              <a:t> </a:t>
            </a:r>
          </a:p>
          <a:p>
            <a:endParaRPr lang="bg-BG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</a:t>
            </a:r>
            <a:r>
              <a:rPr lang="bg-BG" altLang="bg-BG" smtClean="0">
                <a:solidFill>
                  <a:srgbClr val="575F6D"/>
                </a:solidFill>
              </a:rPr>
              <a:t>тема 3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11</a:t>
            </a:fld>
            <a:endParaRPr lang="bg-BG" alt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6888"/>
            <a:ext cx="6245639" cy="46842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9170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580926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Видове 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467600" cy="475853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Оптимални</a:t>
            </a:r>
          </a:p>
          <a:p>
            <a:pPr marL="64008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/>
              <a:t>Това е най-доброто възможно решение, получено с помощта на математически методи</a:t>
            </a:r>
            <a:r>
              <a:rPr lang="bg-BG" cap="none" dirty="0" smtClean="0"/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Евристични</a:t>
            </a:r>
          </a:p>
          <a:p>
            <a:pPr marL="64008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/>
              <a:t>Евристичното решение е добро, но не оптимално решение, взето въз основа на натрупан предишен опит. Намирането му спестява време и ресурси. </a:t>
            </a:r>
          </a:p>
          <a:p>
            <a:pPr lvl="1"/>
            <a:endParaRPr lang="bg-BG" sz="2400" cap="none" dirty="0" smtClean="0"/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Евристики това са общоприети процедури за намиране на сравнително добро и приемливо решение.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69915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130100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Връзка </a:t>
            </a:r>
            <a:r>
              <a:rPr lang="bg-BG" sz="3200" b="1" dirty="0">
                <a:solidFill>
                  <a:srgbClr val="C00000"/>
                </a:solidFill>
              </a:rPr>
              <a:t>между характеристиките на информацията, нивата на мениджмънт и типовете решения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12768" cy="345638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5860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885094" cy="973508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КЛАСИФИКАЦИЯ НА ИНФОРМАЦИОННИТЕ СИСТЕМИ </a:t>
            </a:r>
            <a:r>
              <a:rPr lang="bg-BG" sz="3200" b="1" dirty="0" smtClean="0">
                <a:solidFill>
                  <a:srgbClr val="C00000"/>
                </a:solidFill>
              </a:rPr>
              <a:t>ПО НИВА </a:t>
            </a:r>
            <a:r>
              <a:rPr lang="bg-BG" sz="3200" b="1" dirty="0">
                <a:solidFill>
                  <a:srgbClr val="C00000"/>
                </a:solidFill>
              </a:rPr>
              <a:t>НА УПРАВЛЕНИЕ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844824"/>
            <a:ext cx="7787208" cy="339713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Отразява връзката на ИС с нивата на вземане на мениджърски решения.</a:t>
            </a: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Определя предназначението на ИС  специфичните информационни потребности и изисквания за всяко ниво. </a:t>
            </a: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Свързана е с наличието на определени </a:t>
            </a:r>
            <a:r>
              <a:rPr lang="bg-BG" altLang="bg-BG" sz="2800" cap="none" dirty="0" smtClean="0">
                <a:solidFill>
                  <a:srgbClr val="002060"/>
                </a:solidFill>
              </a:rPr>
              <a:t>информационни технологии. </a:t>
            </a:r>
          </a:p>
          <a:p>
            <a:endParaRPr 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3626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09" y="487021"/>
            <a:ext cx="8867328" cy="130100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C00000"/>
                </a:solidFill>
              </a:rPr>
              <a:t>КЛАСИФИКАЦИЯ НА </a:t>
            </a:r>
            <a:r>
              <a:rPr lang="bg-BG" sz="3200" b="1" dirty="0" smtClean="0">
                <a:solidFill>
                  <a:srgbClr val="C00000"/>
                </a:solidFill>
              </a:rPr>
              <a:t>ИНФОРМАЦИОННИТЕ </a:t>
            </a:r>
            <a:r>
              <a:rPr lang="bg-BG" sz="3200" b="1" dirty="0">
                <a:solidFill>
                  <a:srgbClr val="C00000"/>
                </a:solidFill>
              </a:rPr>
              <a:t>СИСТЕМИ </a:t>
            </a:r>
            <a:r>
              <a:rPr lang="bg-BG" sz="3200" b="1" dirty="0" smtClean="0">
                <a:solidFill>
                  <a:srgbClr val="C00000"/>
                </a:solidFill>
              </a:rPr>
              <a:t>ПО </a:t>
            </a:r>
            <a:r>
              <a:rPr lang="bg-BG" sz="3200" b="1" dirty="0">
                <a:solidFill>
                  <a:srgbClr val="C00000"/>
                </a:solidFill>
              </a:rPr>
              <a:t>НИВА НА УПРАВЛЕНИЕ</a:t>
            </a:r>
            <a:endParaRPr lang="bg-BG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9" y="2503503"/>
            <a:ext cx="4151493" cy="26642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cap="none" dirty="0" smtClean="0">
                <a:solidFill>
                  <a:prstClr val="black"/>
                </a:solidFill>
              </a:rPr>
              <a:t>Всяка организация се състои от три нива: стратегическо, управленско, оперативно.</a:t>
            </a:r>
          </a:p>
          <a:p>
            <a:pPr marL="457200" lvl="0" indent="-4572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cap="none" dirty="0" smtClean="0">
                <a:solidFill>
                  <a:prstClr val="black"/>
                </a:solidFill>
              </a:rPr>
              <a:t>Основни функционални области: продажби и маркетинг, производство, финанси, счетоводство и човешки ресурси. </a:t>
            </a:r>
          </a:p>
          <a:p>
            <a:pPr marL="457200" lvl="0" indent="-4572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cap="none" dirty="0" smtClean="0">
                <a:solidFill>
                  <a:prstClr val="black"/>
                </a:solidFill>
              </a:rPr>
              <a:t>Всяко ниво се обслужва от определени типове информационни системи.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8908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001470" cy="1307233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КЛАСИФИКАЦИЯ НА ИНФОРМАЦИОННИТЕ СИСТЕМИ ПО </a:t>
            </a:r>
            <a:r>
              <a:rPr lang="bg-BG" sz="3200" b="1" dirty="0" smtClean="0">
                <a:solidFill>
                  <a:srgbClr val="C00000"/>
                </a:solidFill>
              </a:rPr>
              <a:t>НИВА </a:t>
            </a:r>
            <a:r>
              <a:rPr lang="bg-BG" sz="3200" b="1" dirty="0">
                <a:solidFill>
                  <a:srgbClr val="C00000"/>
                </a:solidFill>
              </a:rPr>
              <a:t>НА УПРАВЛЕНИЕ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1" y="1783905"/>
            <a:ext cx="8496944" cy="4464496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Системи, автоматизиращи офис дейностите и съвместната работа  - обслужват всички нива на управление и осигуряват интегрирането на </a:t>
            </a:r>
            <a:r>
              <a:rPr lang="bg-BG" altLang="bg-BG" sz="2200" cap="none" dirty="0" err="1" smtClean="0"/>
              <a:t>новополучените</a:t>
            </a:r>
            <a:r>
              <a:rPr lang="bg-BG" altLang="bg-BG" sz="2200" cap="none" dirty="0" smtClean="0"/>
              <a:t> знания в бизнеса.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Системи, обработващи транзакции (TPS – </a:t>
            </a:r>
            <a:r>
              <a:rPr lang="bg-BG" altLang="bg-BG" sz="2200" cap="none" dirty="0" err="1" smtClean="0"/>
              <a:t>transaction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processing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systems</a:t>
            </a:r>
            <a:r>
              <a:rPr lang="bg-BG" altLang="bg-BG" sz="2200" cap="none" dirty="0" smtClean="0"/>
              <a:t>) – обслужват операционното ниво на управление.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Управленски информационни системи (</a:t>
            </a:r>
            <a:r>
              <a:rPr lang="bg-BG" altLang="bg-BG" sz="2200" cap="none" dirty="0" err="1" smtClean="0"/>
              <a:t>management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information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systems</a:t>
            </a:r>
            <a:r>
              <a:rPr lang="bg-BG" altLang="bg-BG" sz="2200" cap="none" dirty="0" smtClean="0"/>
              <a:t>)– обслужват тактическото ниво на управление.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Системи, подпомагащи вземането на решения (</a:t>
            </a:r>
            <a:r>
              <a:rPr lang="bg-BG" altLang="bg-BG" sz="2200" cap="none" dirty="0" err="1" smtClean="0"/>
              <a:t>decision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support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systems</a:t>
            </a:r>
            <a:r>
              <a:rPr lang="bg-BG" altLang="bg-BG" sz="2200" cap="none" dirty="0" smtClean="0"/>
              <a:t>) - обслужват тактическото ниво на управление.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Системи, подпомагащи изпълнителния директор (</a:t>
            </a:r>
            <a:r>
              <a:rPr lang="bg-BG" altLang="bg-BG" sz="2200" cap="none" dirty="0" err="1" smtClean="0"/>
              <a:t>executive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support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systems</a:t>
            </a:r>
            <a:r>
              <a:rPr lang="bg-BG" altLang="bg-BG" sz="2200" cap="none" dirty="0" smtClean="0"/>
              <a:t>)- обслужват стратегическото  ниво на управление.</a:t>
            </a:r>
            <a:endParaRPr lang="bg-BG" sz="22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16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16287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16632"/>
            <a:ext cx="7931224" cy="868958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C00000"/>
                </a:solidFill>
              </a:rPr>
              <a:t>КЛАСИФИКАЦИЯ НА ИНФОРМАЦИОННИТЕ СИСТЕМИ ПО НИВА НА УПРАВЛЕНИЕ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17</a:t>
            </a:fld>
            <a:endParaRPr lang="bg-BG" alt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5162" y="1271190"/>
            <a:ext cx="7500581" cy="461208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73074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" y="546358"/>
            <a:ext cx="9036496" cy="115212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автоматизиращи офис дейностите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и системи за съвместна работа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56316"/>
            <a:ext cx="7703093" cy="4032448"/>
          </a:xfrm>
        </p:spPr>
        <p:txBody>
          <a:bodyPr>
            <a:normAutofit lnSpcReduction="10000"/>
          </a:bodyPr>
          <a:lstStyle/>
          <a:p>
            <a:pPr marL="609600" lvl="0" indent="-6096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Системите, автоматизиращи офис дейностите улесняват ежедневните задачи, за обработване на информация в бизнес организациите. Предоставят средства за текстообработка, анализ на данните, комуникация .......</a:t>
            </a:r>
          </a:p>
          <a:p>
            <a:pPr marL="609600" lvl="0" indent="-6096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Системите за съвместна работа </a:t>
            </a:r>
            <a:r>
              <a:rPr lang="ru-RU" sz="2400" cap="none" dirty="0" smtClean="0"/>
              <a:t>(</a:t>
            </a:r>
            <a:r>
              <a:rPr lang="en-US" sz="2400" cap="none" dirty="0" smtClean="0"/>
              <a:t>collaboration systems</a:t>
            </a:r>
            <a:r>
              <a:rPr lang="ru-RU" sz="2400" cap="none" dirty="0" smtClean="0"/>
              <a:t>) </a:t>
            </a:r>
            <a:r>
              <a:rPr lang="bg-BG" sz="2400" cap="none" dirty="0" smtClean="0"/>
              <a:t>подпомагат обмена и споделянето на информация в различни форми. 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Биват:</a:t>
            </a:r>
          </a:p>
          <a:p>
            <a:pPr marL="1531620" lvl="3" indent="-342900">
              <a:lnSpc>
                <a:spcPct val="80000"/>
              </a:lnSpc>
              <a:buClr>
                <a:srgbClr val="C00000"/>
              </a:buClr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системи за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телеконференции – разнообразни технологични 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решения </a:t>
            </a:r>
            <a:r>
              <a:rPr lang="en-US" sz="2200" cap="none" dirty="0" smtClean="0"/>
              <a:t>Zoom</a:t>
            </a:r>
            <a:r>
              <a:rPr lang="bg-BG" sz="2200" cap="none" dirty="0" smtClean="0"/>
              <a:t>, </a:t>
            </a:r>
            <a:r>
              <a:rPr lang="en-US" sz="2200" cap="none" dirty="0" smtClean="0"/>
              <a:t>Skype</a:t>
            </a:r>
            <a:r>
              <a:rPr lang="bg-BG" sz="2200" cap="none" dirty="0" smtClean="0"/>
              <a:t>,</a:t>
            </a:r>
            <a:r>
              <a:rPr lang="en-US" sz="2200" cap="none" dirty="0" smtClean="0"/>
              <a:t> </a:t>
            </a:r>
            <a:r>
              <a:rPr lang="en-US" sz="2200" cap="none" dirty="0" err="1" smtClean="0"/>
              <a:t>Webex</a:t>
            </a:r>
            <a:r>
              <a:rPr lang="bg-BG" sz="2200" cap="none" dirty="0" smtClean="0"/>
              <a:t>, </a:t>
            </a:r>
            <a:r>
              <a:rPr lang="en-US" sz="2200" cap="none" dirty="0" smtClean="0"/>
              <a:t>Telepresence</a:t>
            </a:r>
            <a:r>
              <a:rPr lang="bg-BG" sz="2200" cap="none" dirty="0" smtClean="0"/>
              <a:t>…………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;</a:t>
            </a:r>
          </a:p>
          <a:p>
            <a:pPr marL="1531620" lvl="3" indent="-342900">
              <a:lnSpc>
                <a:spcPct val="80000"/>
              </a:lnSpc>
              <a:buClr>
                <a:srgbClr val="C00000"/>
              </a:buClr>
            </a:pPr>
            <a:r>
              <a:rPr lang="bg-BG" altLang="bg-BG" sz="2200" cap="none" dirty="0" err="1" smtClean="0">
                <a:solidFill>
                  <a:prstClr val="black"/>
                </a:solidFill>
              </a:rPr>
              <a:t>групуер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;</a:t>
            </a:r>
          </a:p>
          <a:p>
            <a:pPr marL="1531620" lvl="3" indent="-342900">
              <a:lnSpc>
                <a:spcPct val="80000"/>
              </a:lnSpc>
              <a:buClr>
                <a:srgbClr val="C00000"/>
              </a:buClr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системи, работещи със знания.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41680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1143" cy="1084982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автоматизиращи офис дейностите и системи за съвместна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работа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488" y="1428993"/>
            <a:ext cx="7971967" cy="48245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Групуер</a:t>
            </a:r>
            <a:r>
              <a:rPr lang="en-US" sz="2400" cap="none" dirty="0" smtClean="0"/>
              <a:t> (groupware)</a:t>
            </a:r>
            <a:r>
              <a:rPr lang="bg-BG" sz="2400" cap="none" dirty="0" smtClean="0"/>
              <a:t> </a:t>
            </a:r>
            <a:r>
              <a:rPr lang="bg-BG" sz="2400" cap="none" dirty="0" smtClean="0"/>
              <a:t>- софтуер, подпомагащ съвместната работа в организацията чрез споделяне на информация по локална мрежа и управление на вътрешните </a:t>
            </a:r>
            <a:r>
              <a:rPr lang="bg-BG" sz="2400" cap="none" dirty="0" smtClean="0"/>
              <a:t>потоци</a:t>
            </a:r>
            <a:r>
              <a:rPr lang="en-US" sz="2400" cap="none" dirty="0" smtClean="0"/>
              <a:t>: 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Дейности</a:t>
            </a:r>
            <a:r>
              <a:rPr lang="bg-BG" sz="2400" cap="none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насрочване на срещи;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отпускане на ресурси;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електронна поща, календар и информационни бюлетини;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защита на документите чрез пароли;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телефонни услуги;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разпределение на файлове</a:t>
            </a:r>
            <a:r>
              <a:rPr lang="bg-BG" sz="2400" cap="none" dirty="0" smtClean="0"/>
              <a:t>.</a:t>
            </a:r>
            <a:endParaRPr lang="en-US" sz="2400" cap="none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sz="2400" cap="none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35252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66" y="425899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rgbClr val="C00000"/>
                </a:solidFill>
              </a:rPr>
              <a:t>Съдържание </a:t>
            </a:r>
            <a:endParaRPr lang="bg-BG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7128792" cy="4320480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Нива на управление в организацията.</a:t>
            </a:r>
          </a:p>
          <a:p>
            <a:pPr marL="990600" lvl="1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Видове решения.</a:t>
            </a:r>
          </a:p>
          <a:p>
            <a:pPr marL="990600" lvl="1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Класификация на информационните системи по нива на управление 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</a:pPr>
            <a:r>
              <a:rPr lang="bg-BG" sz="2400" cap="none" dirty="0" smtClean="0"/>
              <a:t>системи за оперативно управление;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</a:pPr>
            <a:r>
              <a:rPr lang="bg-BG" sz="2400" cap="none" dirty="0" smtClean="0"/>
              <a:t>системи за тактическо управление;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</a:pPr>
            <a:r>
              <a:rPr lang="bg-BG" sz="2400" cap="none" dirty="0" smtClean="0"/>
              <a:t>системи за стратегическо управление.</a:t>
            </a:r>
          </a:p>
          <a:p>
            <a:pPr marL="880110" lvl="1" indent="-514350"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Характеристики на отделните видове информационни системи. </a:t>
            </a:r>
          </a:p>
          <a:p>
            <a:pPr lvl="4">
              <a:buClr>
                <a:srgbClr val="FE8637"/>
              </a:buClr>
            </a:pPr>
            <a:endParaRPr lang="bg-BG" sz="2400" dirty="0"/>
          </a:p>
          <a:p>
            <a:pPr lvl="4">
              <a:buClr>
                <a:srgbClr val="FE8637"/>
              </a:buClr>
            </a:pPr>
            <a:endParaRPr lang="bg-BG" sz="2400" dirty="0"/>
          </a:p>
          <a:p>
            <a:pPr marL="990600" lvl="1" indent="-533400">
              <a:buClr>
                <a:srgbClr val="FE8637"/>
              </a:buClr>
              <a:buFontTx/>
              <a:buAutoNum type="arabicPeriod"/>
            </a:pPr>
            <a:endParaRPr lang="bg-BG" altLang="bg-BG" sz="28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1074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" y="24165"/>
            <a:ext cx="9145016" cy="988267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автоматизиращи офис дейностите и системи за съвместна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работа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467600" cy="468652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sz="2200" cap="none" dirty="0" smtClean="0"/>
              <a:t>Видове: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200" cap="none" dirty="0" smtClean="0"/>
              <a:t>средства за електронна комуникация – електронна и гласова поща, факс, публикуване в Web пространството.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200" cap="none" dirty="0" smtClean="0"/>
              <a:t>средства за електронни съвещания –интернет форуми, различни системи за аудио, видео и телеконференции.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200" cap="none" dirty="0" smtClean="0"/>
              <a:t>средства за управление на съвместната работа – системите за управление на проекти, за изграждане на график на отделните дейности, за работа със знания, електронни календари ......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cap="none" dirty="0" smtClean="0"/>
              <a:t>Софтуерът, подпомагащ съвместната работа може да бъде и </a:t>
            </a:r>
            <a:r>
              <a:rPr lang="en-US" sz="2200" cap="none" dirty="0" smtClean="0"/>
              <a:t>web</a:t>
            </a:r>
            <a:r>
              <a:rPr lang="bg-BG" sz="2200" cap="none" dirty="0" smtClean="0"/>
              <a:t> базиран -  </a:t>
            </a:r>
            <a:r>
              <a:rPr lang="bg-BG" sz="2200" cap="none" dirty="0" err="1" smtClean="0"/>
              <a:t>Lotus</a:t>
            </a:r>
            <a:r>
              <a:rPr lang="bg-BG" sz="2200" cap="none" dirty="0" smtClean="0"/>
              <a:t> </a:t>
            </a:r>
            <a:r>
              <a:rPr lang="bg-BG" sz="2200" cap="none" dirty="0" err="1" smtClean="0"/>
              <a:t>Notes</a:t>
            </a:r>
            <a:r>
              <a:rPr lang="bg-BG" sz="2200" cap="none" dirty="0" smtClean="0"/>
              <a:t> </a:t>
            </a:r>
            <a:r>
              <a:rPr lang="bg-BG" sz="2200" cap="none" dirty="0"/>
              <a:t>и</a:t>
            </a:r>
            <a:r>
              <a:rPr lang="bg-BG" sz="2200" cap="none" dirty="0" smtClean="0"/>
              <a:t> Microsoft Exchange. </a:t>
            </a:r>
            <a:endParaRPr 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2292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" y="24165"/>
            <a:ext cx="9145016" cy="988267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автоматизиращи офис дейностите и системи за съвместна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работа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1588" y="1172994"/>
            <a:ext cx="7020371" cy="456187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7291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86" y="315437"/>
            <a:ext cx="7571184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обработващи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трансакции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3743" y="839853"/>
            <a:ext cx="8458669" cy="6048672"/>
          </a:xfrm>
        </p:spPr>
        <p:txBody>
          <a:bodyPr>
            <a:noAutofit/>
          </a:bodyPr>
          <a:lstStyle/>
          <a:p>
            <a:pPr marL="533400" lvl="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Основни системи - обслужват оперативното ниво на управление, събират и съхраняват данни</a:t>
            </a:r>
            <a:r>
              <a:rPr lang="ru-RU" altLang="bg-BG" sz="2200" cap="none" dirty="0" smtClean="0">
                <a:solidFill>
                  <a:prstClr val="black"/>
                </a:solidFill>
              </a:rPr>
              <a:t>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за транзакциите. 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200" cap="none" dirty="0" smtClean="0">
                <a:solidFill>
                  <a:srgbClr val="002060"/>
                </a:solidFill>
              </a:rPr>
              <a:t>Трансакция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- произволна дейност, отнасяща се до функционирането на дадена организация; бизнес събитие, което генерира данни или модифицира данните, съхранени в информационната система. 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За потребителите транзакциите поддържат осъществяването на всекидневната дейност на организацията и осигуряват възможност за нейното контролиране. 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Трансакциите се характеризират с големия си брой.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sz="2200" cap="none" dirty="0" smtClean="0"/>
              <a:t>Приложения, при които много потребители работят едновременно като паралелно изпращат различни заявки, се наричат </a:t>
            </a:r>
            <a:r>
              <a:rPr lang="bg-BG" sz="2200" i="1" cap="none" dirty="0" smtClean="0"/>
              <a:t>системи, обработващи интерактивни трансакции </a:t>
            </a:r>
            <a:r>
              <a:rPr lang="bg-BG" sz="2200" cap="none" dirty="0" smtClean="0"/>
              <a:t>(</a:t>
            </a:r>
            <a:r>
              <a:rPr lang="en-US" sz="2200" cap="none" dirty="0" smtClean="0"/>
              <a:t>OLTP</a:t>
            </a:r>
            <a:r>
              <a:rPr lang="bg-BG" sz="2200" cap="none" dirty="0" smtClean="0"/>
              <a:t> - </a:t>
            </a:r>
            <a:r>
              <a:rPr lang="en-US" sz="2200" cap="none" dirty="0" smtClean="0"/>
              <a:t>on</a:t>
            </a:r>
            <a:r>
              <a:rPr lang="bg-BG" sz="2200" cap="none" dirty="0" smtClean="0"/>
              <a:t>-</a:t>
            </a:r>
            <a:r>
              <a:rPr lang="en-US" sz="2200" cap="none" dirty="0" smtClean="0"/>
              <a:t>line transaction processing systems</a:t>
            </a:r>
            <a:r>
              <a:rPr lang="bg-BG" sz="2200" cap="none" dirty="0" smtClean="0"/>
              <a:t>). 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en-US" sz="2200" cap="none" dirty="0" smtClean="0"/>
              <a:t>OLTP</a:t>
            </a:r>
            <a:r>
              <a:rPr lang="bg-BG" sz="2200" cap="none" dirty="0" smtClean="0"/>
              <a:t> системите са особено важни за електронната търговия.</a:t>
            </a:r>
            <a:endParaRPr 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0616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обработващи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трансакции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7467600" cy="4752528"/>
          </a:xfrm>
        </p:spPr>
        <p:txBody>
          <a:bodyPr>
            <a:noAutofit/>
          </a:bodyPr>
          <a:lstStyle/>
          <a:p>
            <a:pPr marL="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 smtClean="0"/>
              <a:t>Дейностите, отнасящи се до обработката на </a:t>
            </a:r>
            <a:r>
              <a:rPr lang="bg-BG" altLang="bg-BG" sz="2400" cap="none" dirty="0" smtClean="0"/>
              <a:t>трансакциите </a:t>
            </a:r>
            <a:r>
              <a:rPr lang="bg-BG" altLang="bg-BG" sz="2400" cap="none" dirty="0" smtClean="0"/>
              <a:t>са еднотипни: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200" cap="none" dirty="0" smtClean="0"/>
              <a:t>събиране на данни – това е процеса на обхващане на всички данни, необходими за завършването на една или повече транзакции.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200" cap="none" dirty="0" smtClean="0"/>
              <a:t>обработка на данните – това е процеса на трансформация на данните в информация.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200" cap="none" dirty="0" smtClean="0"/>
              <a:t>произвеждане на документи – това е крайна стъпка при изпълнението на всяка транзакция.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/>
              <a:t>С</a:t>
            </a:r>
            <a:r>
              <a:rPr lang="bg-BG" altLang="bg-BG" sz="2400" cap="none" dirty="0" smtClean="0"/>
              <a:t>истемите, обработващи </a:t>
            </a:r>
            <a:r>
              <a:rPr lang="bg-BG" altLang="bg-BG" sz="2400" cap="none" dirty="0" smtClean="0"/>
              <a:t>трансакции </a:t>
            </a:r>
            <a:r>
              <a:rPr lang="bg-BG" altLang="bg-BG" sz="2400" cap="none" dirty="0" smtClean="0"/>
              <a:t>са първите автоматизирани информационни системи.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5202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0" y="332656"/>
            <a:ext cx="7704856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обработващи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трансакции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1215" y="980728"/>
            <a:ext cx="7859216" cy="490254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sz="2200" cap="none" dirty="0" smtClean="0"/>
              <a:t>Трансакциите могат да се обработват по два начина: </a:t>
            </a:r>
            <a:r>
              <a:rPr lang="bg-BG" sz="2200" cap="none" dirty="0" smtClean="0">
                <a:solidFill>
                  <a:srgbClr val="7030A0"/>
                </a:solidFill>
              </a:rPr>
              <a:t>групово</a:t>
            </a:r>
            <a:r>
              <a:rPr lang="bg-BG" sz="2200" cap="none" dirty="0" smtClean="0"/>
              <a:t> и в </a:t>
            </a:r>
            <a:r>
              <a:rPr lang="bg-BG" sz="2200" cap="none" dirty="0" smtClean="0">
                <a:solidFill>
                  <a:srgbClr val="7030A0"/>
                </a:solidFill>
              </a:rPr>
              <a:t>реално време</a:t>
            </a:r>
            <a:r>
              <a:rPr lang="bg-BG" sz="2200" cap="none" dirty="0" smtClean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sz="2200" cap="none" dirty="0" smtClean="0"/>
              <a:t>Системите за обработване на трансакции поддържат извършването на рутинни действия в организацията.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sz="2200" cap="none" dirty="0" smtClean="0"/>
              <a:t>Те повишават бързината и точността на обработката на информацията чрез поддържане на база от данни, до която има директен достъп.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sz="2200" cap="none" dirty="0" smtClean="0"/>
              <a:t>Системите за обработване на трансакции осигуряват информация за планирането и вземането на решения, както и за другите типове информационни системи.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sz="2200" cap="none" dirty="0" smtClean="0"/>
              <a:t>С тяхна помощ мениджърите могат да проследят вътрешното състояние на организацията в дадена функционална област. </a:t>
            </a:r>
            <a:endParaRPr lang="bg-BG" alt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4975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28" y="519773"/>
            <a:ext cx="7931224" cy="580926"/>
          </a:xfrm>
        </p:spPr>
        <p:txBody>
          <a:bodyPr>
            <a:noAutofit/>
          </a:bodyPr>
          <a:lstStyle/>
          <a:p>
            <a:r>
              <a:rPr lang="bg-BG" altLang="bg-BG" sz="3200" b="1" dirty="0">
                <a:solidFill>
                  <a:srgbClr val="C00000"/>
                </a:solidFill>
              </a:rPr>
              <a:t>Системи, обработващи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трансакции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909" y="1556792"/>
            <a:ext cx="7467600" cy="4326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Примери на системи за обработване на трансакции</a:t>
            </a:r>
            <a:endParaRPr lang="bg-BG" sz="2400" cap="none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25</a:t>
            </a:fld>
            <a:endParaRPr lang="bg-BG" altLang="bg-BG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94748"/>
              </p:ext>
            </p:extLst>
          </p:nvPr>
        </p:nvGraphicFramePr>
        <p:xfrm>
          <a:off x="611560" y="2185184"/>
          <a:ext cx="7230129" cy="1655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Arial Narrow"/>
                          <a:ea typeface="Times New Roman"/>
                        </a:rPr>
                        <a:t>Продажби и маркетинг</a:t>
                      </a: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Arial Narrow"/>
                          <a:ea typeface="Times New Roman"/>
                        </a:rPr>
                        <a:t>Производство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Arial Narrow"/>
                          <a:ea typeface="Times New Roman"/>
                        </a:rPr>
                        <a:t>Финанси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Arial Narrow"/>
                          <a:ea typeface="Times New Roman"/>
                        </a:rPr>
                        <a:t>Счетоводство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Arial Narrow"/>
                          <a:ea typeface="Times New Roman"/>
                        </a:rPr>
                        <a:t>Човешки ресурси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Продажба на поръчани стоки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Контрол на машините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Управление на паричната наличност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Изчисляване на заплати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Компенсации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Комисионни по продажбите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/>
                          <a:ea typeface="Times New Roman"/>
                        </a:rPr>
                        <a:t>Създаване на график за работа на инсталациите</a:t>
                      </a: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Търговия с ценни книжа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Осчетоводяване на сметките 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Обучение и развитие на кадрите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4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Проучване на пазарите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/>
                          <a:ea typeface="Times New Roman"/>
                        </a:rPr>
                        <a:t>Контролиране движението на материалите</a:t>
                      </a: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/>
                          <a:ea typeface="Times New Roman"/>
                        </a:rPr>
                        <a:t>Главна счетоводна книга</a:t>
                      </a:r>
                      <a:endParaRPr lang="bg-BG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/>
                          <a:ea typeface="Times New Roman"/>
                        </a:rPr>
                        <a:t>Архив на служителите</a:t>
                      </a: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94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28" y="519773"/>
            <a:ext cx="7931224" cy="580926"/>
          </a:xfrm>
        </p:spPr>
        <p:txBody>
          <a:bodyPr>
            <a:noAutofit/>
          </a:bodyPr>
          <a:lstStyle/>
          <a:p>
            <a:r>
              <a:rPr lang="bg-BG" altLang="bg-BG" sz="3200" b="1" dirty="0">
                <a:solidFill>
                  <a:srgbClr val="C00000"/>
                </a:solidFill>
              </a:rPr>
              <a:t>Системи, обработващи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трансакции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8939" y="1448780"/>
            <a:ext cx="6484813" cy="443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2400" cap="none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26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1300717"/>
            <a:ext cx="6192113" cy="45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6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93610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Управленски информационни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системи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1393" y="1196752"/>
            <a:ext cx="7859216" cy="52772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600" cap="none" dirty="0" smtClean="0"/>
              <a:t>Осигуряват обобщена информация и измерване на производителността за следене на резултатите.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600" cap="none" dirty="0" smtClean="0"/>
              <a:t>Генерират периодични (седмични, месечни, годишни и др.) </a:t>
            </a:r>
            <a:r>
              <a:rPr lang="bg-BG" altLang="bg-BG" sz="2600" cap="none" dirty="0" smtClean="0"/>
              <a:t>отчети </a:t>
            </a:r>
            <a:r>
              <a:rPr lang="bg-BG" altLang="bg-BG" sz="2600" cap="none" dirty="0" smtClean="0"/>
              <a:t>за дейността на организацията като обобщават информацията, събрана от системите за обработване на транзакции.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600" cap="none" dirty="0" smtClean="0"/>
              <a:t>Използват се при вземането на</a:t>
            </a:r>
            <a:r>
              <a:rPr lang="bg-BG" altLang="bg-BG" sz="2600" b="1" cap="none" dirty="0" smtClean="0"/>
              <a:t> </a:t>
            </a:r>
            <a:r>
              <a:rPr lang="bg-BG" altLang="bg-BG" sz="2600" cap="none" dirty="0" smtClean="0"/>
              <a:t>структурирани решения.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600" cap="none" dirty="0" smtClean="0"/>
              <a:t>Обслужват административните дейности, планирането и вземането на решения.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sz="2600" cap="none" dirty="0" smtClean="0"/>
              <a:t>Управленските информационни системи не са гъвкави и имат много малко заложени възможности за анализ.</a:t>
            </a:r>
            <a:r>
              <a:rPr lang="bg-BG" altLang="bg-BG" sz="2600" cap="none" dirty="0" smtClean="0"/>
              <a:t> 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9742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28" y="260648"/>
            <a:ext cx="7931224" cy="840051"/>
          </a:xfrm>
        </p:spPr>
        <p:txBody>
          <a:bodyPr>
            <a:noAutofit/>
          </a:bodyPr>
          <a:lstStyle/>
          <a:p>
            <a:r>
              <a:rPr lang="bg-BG" altLang="bg-BG" sz="3200" b="1" dirty="0">
                <a:solidFill>
                  <a:srgbClr val="C00000"/>
                </a:solidFill>
              </a:rPr>
              <a:t>Управленски информационни системи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6905" y="1287510"/>
            <a:ext cx="5581399" cy="4847387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0152" y="6248401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8663" y="6161070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1491" y="6248401"/>
            <a:ext cx="573161" cy="365125"/>
          </a:xfrm>
        </p:spPr>
        <p:txBody>
          <a:bodyPr/>
          <a:lstStyle/>
          <a:p>
            <a:fld id="{82401351-1BA9-4686-AC88-3EA916EB8C79}" type="slidenum">
              <a:rPr lang="bg-BG" altLang="bg-BG" smtClean="0"/>
              <a:pPr/>
              <a:t>28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70171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20880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1342"/>
            <a:ext cx="7715200" cy="4464496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Подпомагат аналитичната работа на мениджърите в ситуации когато няма ясно формулирани критерии за успех.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Те поддържат интерактивен процес на вземане на решения като позволяват на потребителите им да решат доколко да използват предоставените им заключения.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Подпомагат вземането на полуструктурирани и неструктурирани решения - уникални за всяка ситуация.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045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49" y="737734"/>
            <a:ext cx="7730244" cy="580926"/>
          </a:xfrm>
        </p:spPr>
        <p:txBody>
          <a:bodyPr>
            <a:noAutofit/>
          </a:bodyPr>
          <a:lstStyle/>
          <a:p>
            <a:r>
              <a:rPr lang="bg-BG" altLang="bg-BG" sz="3200" b="1" dirty="0">
                <a:solidFill>
                  <a:srgbClr val="C00000"/>
                </a:solidFill>
              </a:rPr>
              <a:t>Нива на управление в организацията</a:t>
            </a:r>
            <a:endParaRPr lang="bg-BG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7128792" cy="4320480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endParaRPr lang="en-US" altLang="bg-BG" sz="2400" cap="none" dirty="0" smtClean="0"/>
          </a:p>
          <a:p>
            <a:pPr lvl="4">
              <a:buClr>
                <a:srgbClr val="FE8637"/>
              </a:buClr>
            </a:pPr>
            <a:endParaRPr lang="bg-BG" sz="2400" dirty="0"/>
          </a:p>
          <a:p>
            <a:pPr lvl="4">
              <a:buClr>
                <a:srgbClr val="FE8637"/>
              </a:buClr>
            </a:pPr>
            <a:endParaRPr lang="bg-BG" sz="2400" dirty="0"/>
          </a:p>
          <a:p>
            <a:pPr marL="990600" lvl="1" indent="-533400">
              <a:buClr>
                <a:srgbClr val="FE8637"/>
              </a:buClr>
              <a:buFontTx/>
              <a:buAutoNum type="arabicPeriod"/>
            </a:pPr>
            <a:endParaRPr lang="bg-BG" altLang="bg-BG" sz="28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5" y="1691467"/>
            <a:ext cx="7275676" cy="38946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3936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88" y="260648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288" y="1418780"/>
            <a:ext cx="7467600" cy="44644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 startAt="4"/>
            </a:pPr>
            <a:r>
              <a:rPr lang="bg-BG" altLang="bg-BG" sz="2400" cap="none" dirty="0" smtClean="0"/>
              <a:t>Техниките за подпомагане вземането на решения биват:</a:t>
            </a:r>
          </a:p>
          <a:p>
            <a:pPr marL="107442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400" cap="none" dirty="0" smtClean="0"/>
              <a:t>ориентирани към използването на модел – симулация, оптимизация;</a:t>
            </a:r>
          </a:p>
          <a:p>
            <a:pPr marL="107442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400" cap="none" dirty="0" smtClean="0"/>
              <a:t>ориентирани към използването на данни – </a:t>
            </a:r>
            <a:r>
              <a:rPr lang="en-US" altLang="bg-BG" sz="2400" cap="none" dirty="0" smtClean="0"/>
              <a:t>OLAP</a:t>
            </a:r>
            <a:r>
              <a:rPr lang="ru-RU" altLang="bg-BG" sz="2400" cap="none" dirty="0" smtClean="0"/>
              <a:t>, </a:t>
            </a:r>
            <a:r>
              <a:rPr lang="en-US" altLang="bg-BG" sz="2400" cap="none" dirty="0" smtClean="0"/>
              <a:t>data mining</a:t>
            </a:r>
            <a:r>
              <a:rPr lang="bg-BG" altLang="bg-BG" sz="2400" cap="none" dirty="0" smtClean="0"/>
              <a:t>;</a:t>
            </a:r>
          </a:p>
          <a:p>
            <a:pPr marL="107442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400" cap="none" dirty="0" smtClean="0"/>
              <a:t>от областта на изкуствения интелект – експертни системи, невронни мрежи, размита логика, интелигентни агенти.</a:t>
            </a:r>
          </a:p>
          <a:p>
            <a:pPr marL="609600" indent="-609600"/>
            <a:endParaRPr lang="bg-BG" altLang="bg-BG" cap="none" dirty="0" smtClean="0"/>
          </a:p>
          <a:p>
            <a:pPr marL="609600" indent="-609600">
              <a:buFontTx/>
              <a:buAutoNum type="arabicPeriod"/>
            </a:pP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47331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88" y="260648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288" y="1628454"/>
            <a:ext cx="8160184" cy="46025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bg-BG" altLang="bg-BG" sz="3000" cap="none" dirty="0" smtClean="0">
                <a:solidFill>
                  <a:srgbClr val="002060"/>
                </a:solidFill>
              </a:rPr>
              <a:t>Ориентирани </a:t>
            </a:r>
            <a:r>
              <a:rPr lang="bg-BG" altLang="bg-BG" sz="3000" cap="none" dirty="0">
                <a:solidFill>
                  <a:srgbClr val="002060"/>
                </a:solidFill>
              </a:rPr>
              <a:t>към използването на </a:t>
            </a:r>
            <a:r>
              <a:rPr lang="bg-BG" altLang="bg-BG" sz="3000" cap="none" dirty="0" smtClean="0">
                <a:solidFill>
                  <a:srgbClr val="002060"/>
                </a:solidFill>
              </a:rPr>
              <a:t>модел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bg-BG" altLang="bg-BG" sz="900" cap="none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Симулация – създава се математически </a:t>
            </a:r>
            <a:r>
              <a:rPr lang="bg-BG" altLang="bg-BG" sz="2600" cap="none" dirty="0"/>
              <a:t>модел на ситуацията, определят се основните променливи на решението</a:t>
            </a:r>
            <a:r>
              <a:rPr lang="bg-BG" altLang="bg-BG" sz="2600" cap="none" dirty="0" smtClean="0"/>
              <a:t>, моделът се валидира при различни начални условия. Изследват се различни алтернативи за дадена ситуация.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bg-BG" altLang="bg-BG" sz="2600" cap="non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2"/>
            </a:pPr>
            <a:r>
              <a:rPr lang="bg-BG" altLang="bg-BG" sz="2600" cap="none" dirty="0" smtClean="0"/>
              <a:t>Оптимизация - създава се математически модел на ситуацията, но потребителят задава оптимизационни критерии и ограничения за да се намери оптималното решение.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2"/>
            </a:pPr>
            <a:endParaRPr lang="bg-BG" altLang="bg-BG" sz="2600" cap="non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И двата вида техники са подходящи за отвор на въпроси от типа “какво-ако”.</a:t>
            </a:r>
          </a:p>
          <a:p>
            <a:pPr marL="609600" indent="-609600">
              <a:buFontTx/>
              <a:buAutoNum type="arabicPeriod"/>
            </a:pP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91359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73" y="11124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773504"/>
            <a:ext cx="8820472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bg-BG" altLang="bg-BG" sz="3100" cap="none" dirty="0" smtClean="0">
                <a:solidFill>
                  <a:srgbClr val="002060"/>
                </a:solidFill>
              </a:rPr>
              <a:t>Ориентирани към използването на данни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Концентрират се върху анализ на данните и извличане на извадки, които да подпомогнат намирането на по-добро решение. 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Data </a:t>
            </a:r>
            <a:r>
              <a:rPr lang="bg-BG" altLang="bg-BG" sz="2600" cap="none" dirty="0" err="1" smtClean="0"/>
              <a:t>Warehouse</a:t>
            </a:r>
            <a:r>
              <a:rPr lang="bg-BG" altLang="bg-BG" sz="2600" cap="none" dirty="0" smtClean="0"/>
              <a:t> (DW) се дефинира като множество от интегрирани, тематично ориентирани, устойчиви множества от данни, проектирани за поддържането на процеса “вземане на решения” (</a:t>
            </a:r>
            <a:r>
              <a:rPr lang="bg-BG" altLang="bg-BG" sz="2600" cap="none" dirty="0" err="1" smtClean="0"/>
              <a:t>Inmon</a:t>
            </a:r>
            <a:r>
              <a:rPr lang="bg-BG" altLang="bg-BG" sz="2600" cap="none" dirty="0" smtClean="0"/>
              <a:t>, 1993), където всяка единица от данни е смислена в определен момент от време.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Тематичната  ориентираност означава, че масивите от данни са свързани с отделни обекти на организацията – например клиенти, продажби, стоки, а не с отделни приложения. 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DW съществува отделно от останалите оперативни бази на организацията.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DW представлява информационен масив, който съдържа както атомарни, така и силно обобщени данни. Данните са интегрирани, понеже произлизат от различни приложения и източници. </a:t>
            </a:r>
          </a:p>
          <a:p>
            <a:pPr marL="609600" indent="-60960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bg-BG" altLang="bg-BG" sz="2600" cap="none" dirty="0" smtClean="0"/>
              <a:t>DW осигурява управление и анализ на данните, свързани с цялостната дейност на организацията.</a:t>
            </a:r>
          </a:p>
          <a:p>
            <a:pPr marL="609600" indent="-609600">
              <a:spcBef>
                <a:spcPts val="0"/>
              </a:spcBef>
            </a:pPr>
            <a:endParaRPr lang="bg-BG" altLang="bg-BG" cap="none" dirty="0" smtClean="0"/>
          </a:p>
          <a:p>
            <a:pPr marL="609600" indent="-609600">
              <a:buFontTx/>
              <a:buAutoNum type="arabicPeriod"/>
            </a:pP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6052406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32" y="6248401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6641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15" y="116632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00693"/>
            <a:ext cx="8568786" cy="51956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Ориентирани </a:t>
            </a:r>
            <a:r>
              <a:rPr lang="bg-BG" altLang="bg-BG" sz="2600" cap="none" dirty="0">
                <a:solidFill>
                  <a:srgbClr val="002060"/>
                </a:solidFill>
              </a:rPr>
              <a:t>към използването на </a:t>
            </a:r>
            <a:r>
              <a:rPr lang="bg-BG" altLang="bg-BG" sz="2600" cap="none" dirty="0" smtClean="0">
                <a:solidFill>
                  <a:srgbClr val="002060"/>
                </a:solidFill>
              </a:rPr>
              <a:t>данни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altLang="bg-BG" sz="2200" cap="none" dirty="0" smtClean="0"/>
              <a:t>Данните в Data </a:t>
            </a:r>
            <a:r>
              <a:rPr lang="bg-BG" altLang="bg-BG" sz="2200" cap="none" dirty="0" err="1" smtClean="0"/>
              <a:t>Warehouse</a:t>
            </a:r>
            <a:r>
              <a:rPr lang="bg-BG" altLang="bg-BG" sz="2200" cap="none" dirty="0" smtClean="0"/>
              <a:t> се разглеждат с голямо разнообразие от средства – от OLAP средства до Data </a:t>
            </a:r>
            <a:r>
              <a:rPr lang="bg-BG" altLang="bg-BG" sz="2200" cap="none" dirty="0" err="1" smtClean="0"/>
              <a:t>Mining</a:t>
            </a:r>
            <a:r>
              <a:rPr lang="bg-BG" altLang="bg-BG" sz="2200" cap="none" dirty="0" smtClean="0"/>
              <a:t> софтуер.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altLang="bg-BG" sz="2200" cap="none" dirty="0" smtClean="0"/>
              <a:t>Понятието OLAP обхваща технологията, която позволява използването на информацията, съхранена в Data </a:t>
            </a:r>
            <a:r>
              <a:rPr lang="bg-BG" altLang="bg-BG" sz="2200" cap="none" dirty="0" err="1" smtClean="0"/>
              <a:t>Warehouse</a:t>
            </a:r>
            <a:r>
              <a:rPr lang="bg-BG" altLang="bg-BG" sz="2200" cap="none" dirty="0" smtClean="0"/>
              <a:t>. Включва средства за интерактивен анализ на данните, които се извличат от различни бази и се обобщават за нуждите на даден потребител.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altLang="bg-BG" sz="2200" cap="none" dirty="0" smtClean="0"/>
              <a:t>OLAP средствата предоставят възможности за представяне на данните в различни разрези, без да ги актуализират. Те са значително по-сложни от традиционните системи за обработване на транзакции, които се използват главно за четене и обновяване на данни от базата. 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altLang="bg-BG" sz="2200" cap="none" dirty="0" smtClean="0"/>
              <a:t>Софтуерът от тип Data </a:t>
            </a:r>
            <a:r>
              <a:rPr lang="bg-BG" altLang="bg-BG" sz="2200" cap="none" dirty="0" err="1" smtClean="0"/>
              <a:t>Mining</a:t>
            </a:r>
            <a:r>
              <a:rPr lang="bg-BG" altLang="bg-BG" sz="2200" cap="none" dirty="0" smtClean="0"/>
              <a:t> се използва също за анализ на данните, но обхваща технологии, позволяващи да се откриват неявни шаблони и взаимодействия в различни извадки. </a:t>
            </a:r>
          </a:p>
          <a:p>
            <a:pPr marL="609600" indent="-609600"/>
            <a:endParaRPr lang="bg-BG" altLang="bg-BG" cap="none" dirty="0" smtClean="0"/>
          </a:p>
          <a:p>
            <a:pPr marL="609600" indent="-609600"/>
            <a:endParaRPr lang="bg-BG" altLang="bg-BG" cap="none" dirty="0" smtClean="0"/>
          </a:p>
          <a:p>
            <a:pPr marL="609600" indent="-609600">
              <a:buFontTx/>
              <a:buAutoNum type="arabicPeriod"/>
            </a:pP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2371" y="605240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4962" y="6052406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5855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15" y="116632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00693"/>
            <a:ext cx="8568786" cy="41725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Техники от областта на изкуствения интелект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endParaRPr lang="bg-BG" altLang="bg-BG" sz="8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Биват експертни системи, невронни мрежи, размита логика, интелигентни агенти.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Трудно приложими.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sz="2400" cap="none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/>
              <a:t>Основна характеристика на системите, подпомагащи вземането на решения е, че те осигуряват средства за анализ на данните, изграждане на модели, оценяване на алтернативи. </a:t>
            </a:r>
          </a:p>
          <a:p>
            <a:pPr marL="609600" indent="-609600">
              <a:buFontTx/>
              <a:buAutoNum type="arabicPeriod"/>
            </a:pP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2371" y="605240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4962" y="6052406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9129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15" y="116632"/>
            <a:ext cx="7704856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Системи, подпомагащи вземането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5720" y="1073433"/>
            <a:ext cx="6007421" cy="49924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2371" y="605240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4962" y="6052406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3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23140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012974"/>
          </a:xfrm>
        </p:spPr>
        <p:txBody>
          <a:bodyPr>
            <a:noAutofit/>
          </a:bodyPr>
          <a:lstStyle/>
          <a:p>
            <a:pPr algn="ctr"/>
            <a:r>
              <a:rPr lang="ru-RU" altLang="bg-BG" sz="3200" b="1" dirty="0">
                <a:solidFill>
                  <a:srgbClr val="C00000"/>
                </a:solidFill>
              </a:rPr>
              <a:t>Системи, подпомагащи </a:t>
            </a:r>
            <a:r>
              <a:rPr lang="ru-RU" altLang="bg-BG" sz="3200" b="1" dirty="0" smtClean="0">
                <a:solidFill>
                  <a:srgbClr val="C00000"/>
                </a:solidFill>
              </a:rPr>
              <a:t>РАБОТАТА НА изпълнителния директор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0208" y="1143997"/>
            <a:ext cx="7694240" cy="5349208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Интерактивни системи с възможности на мениджърите за достъп до информация, с цел проследяване на оперативните резултати и общите бизнес условия.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Обслужват стратегическото ниво на организацията - позволяват извличането на необходимата информация във всевъзможна форми и по всяко време.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Осигуряват възможност за вземането на неструктурирани или нерутинни решения, за които няма съгласувана процедура, като анализират причините за възникване на изключения и изненадващи събития.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Данните в тях се зареждат периодично от другите системи на по-долни нива, от вътрешни и външни за организацията бази.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65765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012974"/>
          </a:xfrm>
        </p:spPr>
        <p:txBody>
          <a:bodyPr>
            <a:noAutofit/>
          </a:bodyPr>
          <a:lstStyle/>
          <a:p>
            <a:pPr algn="ctr"/>
            <a:r>
              <a:rPr lang="ru-RU" altLang="bg-BG" sz="3200" b="1" dirty="0">
                <a:solidFill>
                  <a:srgbClr val="C00000"/>
                </a:solidFill>
              </a:rPr>
              <a:t>Системи, подпомагащи </a:t>
            </a:r>
            <a:r>
              <a:rPr lang="ru-RU" altLang="bg-BG" sz="3200" b="1" dirty="0" smtClean="0">
                <a:solidFill>
                  <a:srgbClr val="C00000"/>
                </a:solidFill>
              </a:rPr>
              <a:t>РАБОТАТА НА изпълнителния директор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0208" y="1143997"/>
            <a:ext cx="7694240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Модел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37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57" y="1606251"/>
            <a:ext cx="6204364" cy="43391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2605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Връзки между отделните видове системи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3940"/>
            <a:ext cx="5832648" cy="460651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21412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30" y="260648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Връзки между отделните видове системи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1722" y="1412776"/>
            <a:ext cx="7856017" cy="367240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36278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476672"/>
            <a:ext cx="7643192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200" b="1" cap="all" dirty="0">
                <a:solidFill>
                  <a:srgbClr val="C00000"/>
                </a:solidFill>
                <a:ea typeface="+mn-ea"/>
                <a:cs typeface="+mn-cs"/>
              </a:rPr>
              <a:t>Нива на управление в организацията</a:t>
            </a:r>
            <a:endParaRPr lang="bg-BG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241302"/>
            <a:ext cx="7859216" cy="470797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cap="none" dirty="0" smtClean="0">
                <a:solidFill>
                  <a:srgbClr val="002060"/>
                </a:solidFill>
              </a:rPr>
              <a:t>Стратегическо ниво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Три дейности – планиране (дългосрочно и краткосрочно), контрол на управлението (регулира организацията така, че нейните дейности да останат съвместими с целите в приетия план) и анализ на критичните проблеми.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Те се извършват от най-висшата управленска администрация и се занимават с широко обхватни въпроси.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/>
              <a:t>Засягат развитието на организацията за дълъг период от време.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7801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860978" cy="76470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cap="all" dirty="0">
                <a:solidFill>
                  <a:srgbClr val="C00000"/>
                </a:solidFill>
                <a:ea typeface="+mn-ea"/>
                <a:cs typeface="+mn-cs"/>
              </a:rPr>
              <a:t>Нива на управление в организацията</a:t>
            </a:r>
            <a:endParaRPr lang="bg-BG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427168" cy="4608512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sz="2800" cap="none" dirty="0" smtClean="0">
                <a:solidFill>
                  <a:srgbClr val="002060"/>
                </a:solidFill>
              </a:rPr>
              <a:t>Стратегическо ниво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bg-BG" sz="2400" cap="none" dirty="0" smtClean="0">
                <a:solidFill>
                  <a:prstClr val="black"/>
                </a:solidFill>
              </a:rPr>
              <a:t>Необходима информация – отнася се към бъдещето напр. за развитието на пазарните отношения, за моделите на разходите и др., за външни спрямо фирмата обекти от източници като маркетингови обзори, търговски публикации, демографски изследвания, правителствени доклади и поръчани изследвания от специалисти; силно обобщена и несигурна.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bg-BG" sz="2400" cap="none" dirty="0" smtClean="0">
                <a:solidFill>
                  <a:prstClr val="black"/>
                </a:solidFill>
              </a:rPr>
              <a:t>Информационната система доставя силно обобщени данни, които да могат да се използват при създаването на прогнози.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92110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38136"/>
            <a:ext cx="8075240" cy="798091"/>
          </a:xfrm>
        </p:spPr>
        <p:txBody>
          <a:bodyPr>
            <a:noAutofit/>
          </a:bodyPr>
          <a:lstStyle/>
          <a:p>
            <a:pPr algn="ctr"/>
            <a:r>
              <a:rPr lang="bg-BG" altLang="bg-BG" sz="2800" b="1" cap="all" dirty="0">
                <a:solidFill>
                  <a:srgbClr val="C00000"/>
                </a:solidFill>
              </a:rPr>
              <a:t>Нива на управление в организацията</a:t>
            </a:r>
            <a:endParaRPr lang="bg-BG" sz="28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782" y="1052736"/>
            <a:ext cx="7992888" cy="48965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sz="3300" cap="none" dirty="0" smtClean="0">
                <a:solidFill>
                  <a:srgbClr val="002060"/>
                </a:solidFill>
              </a:rPr>
              <a:t>Тактическо ниво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2600" cap="none" dirty="0" smtClean="0"/>
              <a:t>Дейности – техническа (изпълнява се от специалисти, свързана с конкретното производство), тактическо планиране (разпределянето на ресурсите между бюджетите на отделите, средно срочно планиране и прогнозиране на производството, както и средно срочно планиране на паричните потоци).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2600" cap="none" dirty="0" smtClean="0"/>
              <a:t>Информацията за решенията на тактическо ниво засяга средни срокове - между текущия момент и момент след няколко месеца или след година, генерира се главно вътре в организацията, с по-висока степен на определеност.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2600" cap="none" dirty="0" smtClean="0"/>
              <a:t>Изискванията на специалистите към информационната система зависят от конкретното производство.</a:t>
            </a:r>
            <a:endParaRPr lang="bg-BG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13822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cap="all" dirty="0">
                <a:solidFill>
                  <a:srgbClr val="C00000"/>
                </a:solidFill>
              </a:rPr>
              <a:t>Нива на управление в организацията</a:t>
            </a:r>
            <a:endParaRPr lang="bg-BG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412776"/>
            <a:ext cx="7859216" cy="489654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cap="none" dirty="0" smtClean="0">
                <a:solidFill>
                  <a:schemeClr val="accent2"/>
                </a:solidFill>
              </a:rPr>
              <a:t>Оперативно ниво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Дейност - следене на работата на изпълнителния персонал.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Решенията в тази област са предназначени да осигурят ефективното и резултатно използване на съществуващите ресурси, за да се реализират бюджетните цели.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Оперативните мениджъри използват сумарни справки от информационната система.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Информацията за оперативното планиране и управление се генерира почти изцяло вътре в организацията и е силно детайлизирана, сигурна и приложима веднага. </a:t>
            </a:r>
            <a:endParaRPr lang="bg-BG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7558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53" y="62068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Видове решения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1070" y="1556792"/>
            <a:ext cx="7467600" cy="518571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200" cap="none" dirty="0" smtClean="0"/>
              <a:t>Структурирани или програмируеми - използва  се правило, процедура или количествен метод, те лесно се алгоритмизират, обикновено се вземат ежедневно от оперативните мениджъри, които изискват  вътрешни за организацията отчети, съдържащи текуща и силно детайлизирана информация.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200" cap="none" dirty="0" smtClean="0"/>
              <a:t>Полуструктурирани - налице са ситуации, налагащи вземането на решение, за което няма точно определен алгоритъм, макар че процедурата в общи линии е ясна, вземат се на тактическо ниво и изискват информация както от оперативния, така и от стратегическия мениджмънт.</a:t>
            </a:r>
          </a:p>
          <a:p>
            <a:pPr marL="0" indent="0">
              <a:buNone/>
            </a:pPr>
            <a:r>
              <a:rPr lang="bg-BG" sz="2200" dirty="0"/>
              <a:t> </a:t>
            </a:r>
          </a:p>
          <a:p>
            <a:endParaRPr lang="bg-BG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3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38911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5" y="62068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Видове решения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351857"/>
            <a:ext cx="7467600" cy="4597423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C00000"/>
              </a:buClr>
              <a:buFont typeface="+mj-lt"/>
              <a:buAutoNum type="arabicPeriod" startAt="3"/>
            </a:pPr>
            <a:r>
              <a:rPr lang="bg-BG" sz="2400" cap="none" dirty="0" smtClean="0"/>
              <a:t>Неструктурирани или непрограмируеми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при тях възникват неочаквани ситуации, при които няма точно определено правило или процедура за прилагане и резултатите трудно подлежат на някакво измерване</a:t>
            </a:r>
            <a:r>
              <a:rPr lang="bg-BG" sz="2400" cap="none" dirty="0"/>
              <a:t>;</a:t>
            </a:r>
            <a:endParaRPr lang="en-US" sz="2400" cap="none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всяко непрограмируемо решение съдържа уникални характеристики, за които приложението на правила и процедури не е толкова очевидно;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 за подпомагане вземането на такива решения са нужни знанията на експерти.</a:t>
            </a:r>
            <a:r>
              <a:rPr lang="bg-BG" sz="2400" dirty="0"/>
              <a:t> </a:t>
            </a:r>
          </a:p>
          <a:p>
            <a:endParaRPr lang="bg-BG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</a:t>
            </a:r>
            <a:r>
              <a:rPr lang="bg-BG" altLang="bg-BG" smtClean="0">
                <a:solidFill>
                  <a:srgbClr val="575F6D"/>
                </a:solidFill>
              </a:rPr>
              <a:t>тема 3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0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8883</TotalTime>
  <Words>2402</Words>
  <Application>Microsoft Office PowerPoint</Application>
  <PresentationFormat>On-screen Show (4:3)</PresentationFormat>
  <Paragraphs>312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Century Schoolbook</vt:lpstr>
      <vt:lpstr>Times New Roman</vt:lpstr>
      <vt:lpstr>Tw Cen MT</vt:lpstr>
      <vt:lpstr>Droplet</vt:lpstr>
      <vt:lpstr>CITB709 Информационни системи   Тема 3: Класификация на информационните  системи по нива на управление  </vt:lpstr>
      <vt:lpstr>Съдържание </vt:lpstr>
      <vt:lpstr>Нива на управление в организацията</vt:lpstr>
      <vt:lpstr>Нива на управление в организацията</vt:lpstr>
      <vt:lpstr>Нива на управление в организацията</vt:lpstr>
      <vt:lpstr>Нива на управление в организацията</vt:lpstr>
      <vt:lpstr>Нива на управление в организацията</vt:lpstr>
      <vt:lpstr>Видове решения</vt:lpstr>
      <vt:lpstr>Видове решения</vt:lpstr>
      <vt:lpstr>Видове решения</vt:lpstr>
      <vt:lpstr>Видове решения</vt:lpstr>
      <vt:lpstr>Видове решения</vt:lpstr>
      <vt:lpstr>Връзка между характеристиките на информацията, нивата на мениджмънт и типовете решения</vt:lpstr>
      <vt:lpstr>КЛАСИФИКАЦИЯ НА ИНФОРМАЦИОННИТЕ СИСТЕМИ ПО НИВА НА УПРАВЛЕНИЕ</vt:lpstr>
      <vt:lpstr>КЛАСИФИКАЦИЯ НА ИНФОРМАЦИОННИТЕ СИСТЕМИ ПО НИВА НА УПРАВЛЕНИЕ</vt:lpstr>
      <vt:lpstr>КЛАСИФИКАЦИЯ НА ИНФОРМАЦИОННИТЕ СИСТЕМИ ПО НИВА НА УПРАВЛЕНИЕ</vt:lpstr>
      <vt:lpstr>КЛАСИФИКАЦИЯ НА ИНФОРМАЦИОННИТЕ СИСТЕМИ ПО НИВА НА УПРАВЛЕНИЕ</vt:lpstr>
      <vt:lpstr>Системи, автоматизиращи офис дейностите и системи за съвместна работа</vt:lpstr>
      <vt:lpstr>Системи, автоматизиращи офис дейностите и системи за съвместна работа</vt:lpstr>
      <vt:lpstr>Системи, автоматизиращи офис дейностите и системи за съвместна работа</vt:lpstr>
      <vt:lpstr>Системи, автоматизиращи офис дейностите и системи за съвместна работа</vt:lpstr>
      <vt:lpstr>Системи, обработващи трансакции</vt:lpstr>
      <vt:lpstr>Системи, обработващи трансакции</vt:lpstr>
      <vt:lpstr>Системи, обработващи трансакции</vt:lpstr>
      <vt:lpstr>Системи, обработващи трансакции</vt:lpstr>
      <vt:lpstr>Системи, обработващи трансакции</vt:lpstr>
      <vt:lpstr>Управленски информационни системи</vt:lpstr>
      <vt:lpstr>Управленски информационни системи</vt:lpstr>
      <vt:lpstr>Системи, подпомагащи вземането на решения</vt:lpstr>
      <vt:lpstr>Системи, подпомагащи вземането на решения</vt:lpstr>
      <vt:lpstr>Системи, подпомагащи вземането на решения</vt:lpstr>
      <vt:lpstr>Системи, подпомагащи вземането на решения</vt:lpstr>
      <vt:lpstr>Системи, подпомагащи вземането на решения</vt:lpstr>
      <vt:lpstr>Системи, подпомагащи вземането на решения</vt:lpstr>
      <vt:lpstr>Системи, подпомагащи вземането на решения</vt:lpstr>
      <vt:lpstr>Системи, подпомагащи РАБОТАТА НА изпълнителния директор</vt:lpstr>
      <vt:lpstr>Системи, подпомагащи РАБОТАТА НА изпълнителния директор</vt:lpstr>
      <vt:lpstr>Връзки между отделните видове системи </vt:lpstr>
      <vt:lpstr>Връзки между отделните видове системи 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287</cp:revision>
  <dcterms:created xsi:type="dcterms:W3CDTF">2006-09-20T15:43:40Z</dcterms:created>
  <dcterms:modified xsi:type="dcterms:W3CDTF">2021-03-16T09:10:46Z</dcterms:modified>
</cp:coreProperties>
</file>