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52"/>
  </p:notesMasterIdLst>
  <p:sldIdLst>
    <p:sldId id="256" r:id="rId2"/>
    <p:sldId id="257" r:id="rId3"/>
    <p:sldId id="324" r:id="rId4"/>
    <p:sldId id="322" r:id="rId5"/>
    <p:sldId id="326" r:id="rId6"/>
    <p:sldId id="407" r:id="rId7"/>
    <p:sldId id="327" r:id="rId8"/>
    <p:sldId id="329" r:id="rId9"/>
    <p:sldId id="330" r:id="rId10"/>
    <p:sldId id="408" r:id="rId11"/>
    <p:sldId id="409" r:id="rId12"/>
    <p:sldId id="334" r:id="rId13"/>
    <p:sldId id="335" r:id="rId14"/>
    <p:sldId id="336" r:id="rId15"/>
    <p:sldId id="337" r:id="rId16"/>
    <p:sldId id="342" r:id="rId17"/>
    <p:sldId id="410" r:id="rId18"/>
    <p:sldId id="367" r:id="rId19"/>
    <p:sldId id="366" r:id="rId20"/>
    <p:sldId id="411" r:id="rId21"/>
    <p:sldId id="386" r:id="rId22"/>
    <p:sldId id="365" r:id="rId23"/>
    <p:sldId id="385" r:id="rId24"/>
    <p:sldId id="387" r:id="rId25"/>
    <p:sldId id="388" r:id="rId26"/>
    <p:sldId id="412" r:id="rId27"/>
    <p:sldId id="390" r:id="rId28"/>
    <p:sldId id="393" r:id="rId29"/>
    <p:sldId id="391" r:id="rId30"/>
    <p:sldId id="392" r:id="rId31"/>
    <p:sldId id="394" r:id="rId32"/>
    <p:sldId id="395" r:id="rId33"/>
    <p:sldId id="398" r:id="rId34"/>
    <p:sldId id="397" r:id="rId35"/>
    <p:sldId id="431" r:id="rId36"/>
    <p:sldId id="432" r:id="rId37"/>
    <p:sldId id="433" r:id="rId38"/>
    <p:sldId id="434" r:id="rId39"/>
    <p:sldId id="435" r:id="rId40"/>
    <p:sldId id="436" r:id="rId41"/>
    <p:sldId id="442" r:id="rId42"/>
    <p:sldId id="443" r:id="rId43"/>
    <p:sldId id="452" r:id="rId44"/>
    <p:sldId id="453" r:id="rId45"/>
    <p:sldId id="456" r:id="rId46"/>
    <p:sldId id="457" r:id="rId47"/>
    <p:sldId id="454" r:id="rId48"/>
    <p:sldId id="458" r:id="rId49"/>
    <p:sldId id="455" r:id="rId50"/>
    <p:sldId id="459" r:id="rId51"/>
  </p:sldIdLst>
  <p:sldSz cx="9144000" cy="6858000" type="screen4x3"/>
  <p:notesSz cx="6858000" cy="9144000"/>
  <p:defaultTextStyle>
    <a:defPPr>
      <a:defRPr lang="bg-BG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A89991-5C04-49D0-9CA5-8ABF91BB6609}">
          <p14:sldIdLst>
            <p14:sldId id="256"/>
            <p14:sldId id="257"/>
            <p14:sldId id="324"/>
            <p14:sldId id="322"/>
            <p14:sldId id="326"/>
            <p14:sldId id="407"/>
            <p14:sldId id="327"/>
            <p14:sldId id="329"/>
            <p14:sldId id="330"/>
            <p14:sldId id="408"/>
            <p14:sldId id="409"/>
            <p14:sldId id="334"/>
            <p14:sldId id="335"/>
            <p14:sldId id="336"/>
            <p14:sldId id="337"/>
            <p14:sldId id="342"/>
            <p14:sldId id="410"/>
          </p14:sldIdLst>
        </p14:section>
        <p14:section name="Untitled Section" id="{A8ACC236-DE7D-4400-BF03-3BED0DEF3283}">
          <p14:sldIdLst>
            <p14:sldId id="367"/>
            <p14:sldId id="366"/>
            <p14:sldId id="411"/>
            <p14:sldId id="386"/>
            <p14:sldId id="365"/>
            <p14:sldId id="385"/>
            <p14:sldId id="387"/>
            <p14:sldId id="388"/>
            <p14:sldId id="412"/>
            <p14:sldId id="390"/>
            <p14:sldId id="393"/>
            <p14:sldId id="391"/>
            <p14:sldId id="392"/>
            <p14:sldId id="394"/>
            <p14:sldId id="395"/>
            <p14:sldId id="398"/>
            <p14:sldId id="397"/>
            <p14:sldId id="431"/>
            <p14:sldId id="432"/>
            <p14:sldId id="433"/>
            <p14:sldId id="434"/>
            <p14:sldId id="435"/>
            <p14:sldId id="436"/>
            <p14:sldId id="442"/>
            <p14:sldId id="443"/>
            <p14:sldId id="452"/>
            <p14:sldId id="453"/>
            <p14:sldId id="456"/>
            <p14:sldId id="457"/>
            <p14:sldId id="454"/>
            <p14:sldId id="458"/>
            <p14:sldId id="455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36" autoAdjust="0"/>
  </p:normalViewPr>
  <p:slideViewPr>
    <p:cSldViewPr>
      <p:cViewPr varScale="1">
        <p:scale>
          <a:sx n="117" d="100"/>
          <a:sy n="117" d="100"/>
        </p:scale>
        <p:origin x="14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fld id="{26495DE5-75BE-4E7B-A0CE-789DB2C8AC1F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99342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91C52E7-5D25-4C85-9D91-A194228DC1F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FB2A-2AA9-4142-A51D-C37C35B2E10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3D15-DAFC-442B-BFFE-BF0B86074113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851AB4-B1FE-49C4-B59D-5C19BC7D76D2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96DF8B-8287-4E2A-95AE-067ADA0850C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9F6F-E45E-4F39-866B-B7CC007E4527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F828-442A-47D8-B02B-C00314F00624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71A474-520F-4007-A326-D9C29FEB3D14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7941-303E-41ED-8197-89E3231E60E5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E0FC56-755C-44DD-91E4-839BC7BBC507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917333-11B6-4B4C-8E66-B4B49EB8E068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2CFEE5-8C10-446D-84A9-97C30B8F440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332656"/>
            <a:ext cx="6480720" cy="2664296"/>
          </a:xfrm>
        </p:spPr>
        <p:txBody>
          <a:bodyPr>
            <a:noAutofit/>
          </a:bodyPr>
          <a:lstStyle/>
          <a:p>
            <a:pPr marL="357188" algn="ctr"/>
            <a:r>
              <a:rPr lang="en-US" altLang="bg-BG" sz="3200" dirty="0" smtClean="0">
                <a:solidFill>
                  <a:srgbClr val="FE8637">
                    <a:lumMod val="75000"/>
                  </a:srgbClr>
                </a:solidFill>
              </a:rPr>
              <a:t>CITB709 </a:t>
            </a:r>
            <a:r>
              <a:rPr lang="bg-BG" altLang="bg-BG" sz="3200" dirty="0">
                <a:solidFill>
                  <a:srgbClr val="FE8637">
                    <a:lumMod val="75000"/>
                  </a:srgbClr>
                </a:solidFill>
              </a:rPr>
              <a:t>Информационни системи</a:t>
            </a:r>
            <a:r>
              <a:rPr lang="en-US" altLang="bg-BG" sz="3200" dirty="0">
                <a:solidFill>
                  <a:srgbClr val="FE8637">
                    <a:lumMod val="75000"/>
                  </a:srgbClr>
                </a:solidFill>
              </a:rPr>
              <a:t> </a:t>
            </a:r>
            <a:r>
              <a:rPr lang="en-US" altLang="bg-BG" sz="3200" dirty="0" smtClean="0">
                <a:solidFill>
                  <a:srgbClr val="FE8637">
                    <a:lumMod val="75000"/>
                  </a:srgbClr>
                </a:solidFill>
              </a:rPr>
              <a:t/>
            </a:r>
            <a:br>
              <a:rPr lang="en-US" altLang="bg-BG" sz="3200" dirty="0" smtClean="0">
                <a:solidFill>
                  <a:srgbClr val="FE8637">
                    <a:lumMod val="75000"/>
                  </a:srgbClr>
                </a:solidFill>
              </a:rPr>
            </a:br>
            <a:r>
              <a:rPr lang="bg-BG" altLang="bg-BG" sz="3200" dirty="0" smtClean="0"/>
              <a:t/>
            </a:r>
            <a:br>
              <a:rPr lang="bg-BG" altLang="bg-BG" sz="3200" dirty="0" smtClean="0"/>
            </a:br>
            <a:r>
              <a:rPr lang="bg-BG" altLang="bg-BG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en-US" altLang="bg-BG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bg-BG" altLang="bg-BG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Управление на мрежовите ресурси</a:t>
            </a:r>
            <a:endParaRPr lang="bg-BG" altLang="bg-BG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4221088"/>
            <a:ext cx="6146800" cy="1485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 altLang="bg-BG" sz="2800" dirty="0"/>
              <a:t>Юлиана Пенева</a:t>
            </a:r>
          </a:p>
          <a:p>
            <a:pPr>
              <a:lnSpc>
                <a:spcPct val="90000"/>
              </a:lnSpc>
            </a:pPr>
            <a:r>
              <a:rPr lang="bg-BG" altLang="bg-BG" sz="2800" dirty="0"/>
              <a:t>Департамент “Информатика”</a:t>
            </a:r>
          </a:p>
          <a:p>
            <a:pPr>
              <a:lnSpc>
                <a:spcPct val="90000"/>
              </a:lnSpc>
            </a:pPr>
            <a:r>
              <a:rPr lang="en-US" altLang="bg-BG" sz="2800" dirty="0"/>
              <a:t>july_peneva@abv.bg</a:t>
            </a:r>
            <a:endParaRPr lang="bg-BG" altLang="bg-BG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560441" y="116632"/>
            <a:ext cx="7467600" cy="566936"/>
          </a:xfrm>
          <a:ln/>
        </p:spPr>
        <p:txBody>
          <a:bodyPr>
            <a:no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/>
                </a:solidFill>
              </a:rPr>
              <a:t>Интернет – бизнес използване</a:t>
            </a:r>
            <a:endParaRPr lang="en-US" altLang="bg-BG" sz="3200" dirty="0">
              <a:solidFill>
                <a:schemeClr val="accent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pPr>
              <a:buFontTx/>
              <a:buNone/>
            </a:pPr>
            <a:r>
              <a:rPr lang="en-US" altLang="bg-BG"/>
              <a:t>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68C66B5D-FED3-4D70-9812-17AF15BF4CE0}" type="slidenum">
              <a:rPr lang="en-US" altLang="bg-BG" smtClean="0"/>
              <a:pPr/>
              <a:t>10</a:t>
            </a:fld>
            <a:endParaRPr lang="en-US" altLang="bg-BG" dirty="0"/>
          </a:p>
        </p:txBody>
      </p:sp>
      <p:pic>
        <p:nvPicPr>
          <p:cNvPr id="31748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3" y="791954"/>
            <a:ext cx="7239000" cy="543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96810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467600" cy="652934"/>
          </a:xfrm>
          <a:ln/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/>
                </a:solidFill>
              </a:rPr>
              <a:t>Бизнес стойност на интернет</a:t>
            </a:r>
            <a:endParaRPr lang="en-US" altLang="bg-BG" sz="3200" dirty="0">
              <a:solidFill>
                <a:schemeClr val="accent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pPr>
              <a:buFontTx/>
              <a:buNone/>
            </a:pPr>
            <a:r>
              <a:rPr lang="en-US" altLang="bg-BG"/>
              <a:t>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C8E29CA1-4ACF-4FA4-8898-1DB01453BB1C}" type="slidenum">
              <a:rPr lang="en-US" altLang="bg-BG" smtClean="0"/>
              <a:pPr/>
              <a:t>11</a:t>
            </a:fld>
            <a:endParaRPr lang="en-US" altLang="bg-BG" dirty="0"/>
          </a:p>
        </p:txBody>
      </p:sp>
      <p:pic>
        <p:nvPicPr>
          <p:cNvPr id="32772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08" y="908720"/>
            <a:ext cx="5200650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97984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44624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Интранет</a:t>
            </a:r>
            <a:endParaRPr lang="en-US" altLang="bg-BG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7467600" cy="5472608"/>
          </a:xfrm>
        </p:spPr>
        <p:txBody>
          <a:bodyPr>
            <a:normAutofit fontScale="85000" lnSpcReduction="20000"/>
          </a:bodyPr>
          <a:lstStyle/>
          <a:p>
            <a:r>
              <a:rPr lang="bg-BG" sz="2600" dirty="0" smtClean="0"/>
              <a:t>Това е вътрешната частна мрежа на самата организация, която използва Интернет технологии за да осигури среда за комуникация, споделяне, съвместна работа и поддържане на бизнес процесите.</a:t>
            </a:r>
          </a:p>
          <a:p>
            <a:r>
              <a:rPr lang="bg-BG" sz="2600" dirty="0" smtClean="0"/>
              <a:t>Интранет е защитена </a:t>
            </a:r>
            <a:r>
              <a:rPr lang="bg-BG" sz="2600" dirty="0"/>
              <a:t>от достъп на външни за организацията лица (или програми</a:t>
            </a:r>
            <a:r>
              <a:rPr lang="bg-BG" sz="2600" dirty="0" smtClean="0"/>
              <a:t>) – пароли, криптиране, стени.</a:t>
            </a:r>
          </a:p>
          <a:p>
            <a:r>
              <a:rPr lang="bg-BG" sz="2600" dirty="0" smtClean="0"/>
              <a:t>При изграждането Интранет мрежата се използват установено </a:t>
            </a:r>
            <a:r>
              <a:rPr lang="bg-BG" sz="2600" dirty="0"/>
              <a:t>функциониращи в </a:t>
            </a:r>
            <a:r>
              <a:rPr lang="bg-BG" sz="2600" dirty="0" smtClean="0"/>
              <a:t>Интернет протоколи, софтуер и мрежово - архитектурни решения.</a:t>
            </a:r>
          </a:p>
          <a:p>
            <a:pPr>
              <a:spcAft>
                <a:spcPct val="25000"/>
              </a:spcAft>
            </a:pPr>
            <a:r>
              <a:rPr lang="bg-BG" altLang="bg-BG" sz="2600" dirty="0" smtClean="0"/>
              <a:t>Интранет поддържа:</a:t>
            </a:r>
            <a:endParaRPr lang="en-US" altLang="bg-BG" sz="2600" dirty="0"/>
          </a:p>
          <a:p>
            <a:pPr lvl="1">
              <a:spcAft>
                <a:spcPct val="25000"/>
              </a:spcAft>
            </a:pPr>
            <a:r>
              <a:rPr lang="bg-BG" altLang="bg-BG" sz="2600" dirty="0" smtClean="0"/>
              <a:t>комуникации и съвместна работа;</a:t>
            </a:r>
          </a:p>
          <a:p>
            <a:pPr lvl="1">
              <a:spcAft>
                <a:spcPct val="25000"/>
              </a:spcAft>
            </a:pPr>
            <a:r>
              <a:rPr lang="bg-BG" altLang="bg-BG" sz="2600" dirty="0" smtClean="0"/>
              <a:t>бизнес операциите и управлението;</a:t>
            </a:r>
            <a:endParaRPr lang="en-US" altLang="bg-BG" sz="2600" dirty="0"/>
          </a:p>
          <a:p>
            <a:pPr lvl="1">
              <a:spcAft>
                <a:spcPct val="25000"/>
              </a:spcAft>
            </a:pPr>
            <a:r>
              <a:rPr lang="bg-BG" altLang="bg-BG" sz="2600" dirty="0" smtClean="0"/>
              <a:t>публикуване в уеб пространството;</a:t>
            </a:r>
            <a:endParaRPr lang="en-US" altLang="bg-BG" sz="2600" dirty="0"/>
          </a:p>
          <a:p>
            <a:pPr lvl="1"/>
            <a:r>
              <a:rPr lang="bg-BG" altLang="bg-BG" sz="2600" dirty="0"/>
              <a:t>у</a:t>
            </a:r>
            <a:r>
              <a:rPr lang="bg-BG" altLang="bg-BG" sz="2600" dirty="0" smtClean="0"/>
              <a:t>правление на съответен портал.</a:t>
            </a:r>
            <a:endParaRPr lang="en-US" altLang="bg-BG" sz="2600" dirty="0"/>
          </a:p>
          <a:p>
            <a:endParaRPr lang="bg-BG" dirty="0" smtClean="0"/>
          </a:p>
          <a:p>
            <a:endParaRPr lang="en-US" altLang="bg-BG" dirty="0" smtClean="0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44D2CE-F9EC-44CB-9E5F-71C9F103DF1C}" type="slidenum">
              <a:rPr lang="en-US" altLang="bg-BG" smtClean="0">
                <a:solidFill>
                  <a:schemeClr val="bg1"/>
                </a:solidFill>
              </a:rPr>
              <a:pPr/>
              <a:t>12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51633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467600" cy="107099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Интранет като информационен портал</a:t>
            </a:r>
            <a:endParaRPr lang="en-US" altLang="bg-BG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052736"/>
            <a:ext cx="7128792" cy="55072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bg-BG" dirty="0" smtClean="0"/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5EF29B-5C4E-44B7-8CAD-F3393ABA9E8E}" type="slidenum">
              <a:rPr lang="en-US" altLang="bg-BG" smtClean="0">
                <a:solidFill>
                  <a:schemeClr val="bg1"/>
                </a:solidFill>
              </a:rPr>
              <a:pPr/>
              <a:t>13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3"/>
            <a:ext cx="6192688" cy="543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309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7467600" cy="680318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Екстранет</a:t>
            </a:r>
            <a:endParaRPr lang="en-US" altLang="bg-BG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7643192" cy="5637240"/>
          </a:xfrm>
        </p:spPr>
        <p:txBody>
          <a:bodyPr>
            <a:normAutofit fontScale="77500" lnSpcReduction="20000"/>
          </a:bodyPr>
          <a:lstStyle/>
          <a:p>
            <a:r>
              <a:rPr lang="bg-BG" sz="2800" dirty="0" smtClean="0"/>
              <a:t>Екстранет  - част </a:t>
            </a:r>
            <a:r>
              <a:rPr lang="bg-BG" sz="2800" dirty="0"/>
              <a:t>от </a:t>
            </a:r>
            <a:r>
              <a:rPr lang="bg-BG" sz="2800" dirty="0" smtClean="0"/>
              <a:t>Интранет мрежата на конкретна компания, до която имат достъп външни потребители.</a:t>
            </a:r>
          </a:p>
          <a:p>
            <a:r>
              <a:rPr lang="bg-BG" sz="2800" dirty="0" smtClean="0"/>
              <a:t>Представлява частна </a:t>
            </a:r>
            <a:r>
              <a:rPr lang="bg-BG" sz="2800" dirty="0"/>
              <a:t>мрежа, която използва </a:t>
            </a:r>
            <a:r>
              <a:rPr lang="bg-BG" sz="2800" dirty="0" smtClean="0"/>
              <a:t>обществената </a:t>
            </a:r>
            <a:r>
              <a:rPr lang="bg-BG" sz="2800" dirty="0"/>
              <a:t>телекомуникационна система за безопасно споделяне на част от </a:t>
            </a:r>
            <a:r>
              <a:rPr lang="bg-BG" sz="2800" dirty="0" smtClean="0"/>
              <a:t>информацията на организацията.</a:t>
            </a:r>
          </a:p>
          <a:p>
            <a:r>
              <a:rPr lang="bg-BG" sz="2800" dirty="0" smtClean="0"/>
              <a:t>Преимущества – бизнес стойност:</a:t>
            </a:r>
          </a:p>
          <a:p>
            <a:pPr lvl="1"/>
            <a:r>
              <a:rPr lang="bg-BG" sz="2400" dirty="0"/>
              <a:t>п</a:t>
            </a:r>
            <a:r>
              <a:rPr lang="bg-BG" sz="2400" dirty="0" smtClean="0"/>
              <a:t>одобрява се  </a:t>
            </a:r>
            <a:r>
              <a:rPr lang="bg-BG" sz="2400" dirty="0"/>
              <a:t>производителността на компанията чрез автоматизация на </a:t>
            </a:r>
            <a:r>
              <a:rPr lang="bg-BG" sz="2400" dirty="0" smtClean="0"/>
              <a:t>някои процеси</a:t>
            </a:r>
            <a:r>
              <a:rPr lang="bg-BG" sz="2400" dirty="0"/>
              <a:t>, които преди са извършвани „ръчно</a:t>
            </a:r>
            <a:r>
              <a:rPr lang="bg-BG" sz="2400" dirty="0" smtClean="0"/>
              <a:t>”;</a:t>
            </a:r>
          </a:p>
          <a:p>
            <a:pPr lvl="1"/>
            <a:r>
              <a:rPr lang="bg-BG" sz="2400" dirty="0" smtClean="0"/>
              <a:t>позволява </a:t>
            </a:r>
            <a:r>
              <a:rPr lang="bg-BG" sz="2400" dirty="0"/>
              <a:t>организацията или информацията за проектите да се разглежда във време удобно за </a:t>
            </a:r>
            <a:r>
              <a:rPr lang="bg-BG" sz="2400" dirty="0" smtClean="0"/>
              <a:t>бизнес партньорите</a:t>
            </a:r>
            <a:r>
              <a:rPr lang="bg-BG" sz="2400" dirty="0"/>
              <a:t>, </a:t>
            </a:r>
            <a:r>
              <a:rPr lang="bg-BG" sz="2400" dirty="0" smtClean="0"/>
              <a:t>клиентите, </a:t>
            </a:r>
            <a:r>
              <a:rPr lang="bg-BG" sz="2400" dirty="0"/>
              <a:t>служителите или </a:t>
            </a:r>
            <a:r>
              <a:rPr lang="bg-BG" sz="2400" dirty="0" smtClean="0"/>
              <a:t>доставчиците;</a:t>
            </a:r>
          </a:p>
          <a:p>
            <a:pPr lvl="1"/>
            <a:r>
              <a:rPr lang="bg-BG" sz="2400" dirty="0" smtClean="0"/>
              <a:t>информацията </a:t>
            </a:r>
            <a:r>
              <a:rPr lang="bg-BG" sz="2400" dirty="0" smtClean="0"/>
              <a:t>може </a:t>
            </a:r>
            <a:r>
              <a:rPr lang="bg-BG" sz="2400" dirty="0" smtClean="0"/>
              <a:t>да бъде обновявана, променяна или поправяна незабавно;</a:t>
            </a:r>
          </a:p>
          <a:p>
            <a:pPr lvl="1"/>
            <a:r>
              <a:rPr lang="bg-BG" sz="2400" dirty="0" smtClean="0"/>
              <a:t>подобряват се </a:t>
            </a:r>
            <a:r>
              <a:rPr lang="bg-BG" sz="2400" dirty="0"/>
              <a:t>връзките с ключови клиенти, предоставяйки им точна и осъвременена </a:t>
            </a:r>
            <a:r>
              <a:rPr lang="bg-BG" sz="2400" dirty="0" smtClean="0"/>
              <a:t>информация</a:t>
            </a:r>
            <a:r>
              <a:rPr lang="bg-BG" sz="2400" dirty="0"/>
              <a:t>;</a:t>
            </a:r>
            <a:endParaRPr lang="bg-BG" sz="2400" dirty="0" smtClean="0"/>
          </a:p>
          <a:p>
            <a:pPr lvl="1"/>
            <a:r>
              <a:rPr lang="bg-BG" altLang="bg-BG" sz="2400" dirty="0"/>
              <a:t>и</a:t>
            </a:r>
            <a:r>
              <a:rPr lang="bg-BG" altLang="bg-BG" sz="2400" dirty="0" smtClean="0"/>
              <a:t>нтерактивен маркетинг.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9164B5-3DDA-4656-A95F-B10E1E2BC9C9}" type="slidenum">
              <a:rPr lang="en-US" altLang="bg-BG" smtClean="0">
                <a:solidFill>
                  <a:schemeClr val="bg1"/>
                </a:solidFill>
              </a:rPr>
              <a:pPr/>
              <a:t>14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48664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472852" y="11663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Екстранет - свързаност</a:t>
            </a:r>
            <a:endParaRPr lang="en-US" altLang="bg-BG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094" y="908720"/>
            <a:ext cx="783032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altLang="bg-BG" sz="2100" dirty="0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49706D-CB7E-4EB3-97D9-EEA05F596772}" type="slidenum">
              <a:rPr lang="en-US" altLang="bg-BG" smtClean="0">
                <a:solidFill>
                  <a:schemeClr val="bg1"/>
                </a:solidFill>
              </a:rPr>
              <a:pPr/>
              <a:t>15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4" y="836712"/>
            <a:ext cx="77768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160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Телекомуникации</a:t>
            </a:r>
            <a:endParaRPr lang="en-US" altLang="bg-BG" sz="3200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7787208" cy="5832648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Телекомуникацията  представлява обмен на съобщения на значими разстояния с цел общуване.</a:t>
            </a:r>
          </a:p>
          <a:p>
            <a:r>
              <a:rPr lang="bg-BG" dirty="0" smtClean="0"/>
              <a:t>Телекомуникациите са понятие, с което се означават огромна съвкупност от технологии, използвани за предаване на информация на разстояние. Включват: </a:t>
            </a:r>
          </a:p>
          <a:p>
            <a:pPr lvl="1"/>
            <a:r>
              <a:rPr lang="bg-BG" dirty="0" smtClean="0"/>
              <a:t>електрически средства: телеграф, телефон, телекс,....</a:t>
            </a:r>
          </a:p>
          <a:p>
            <a:pPr lvl="1"/>
            <a:r>
              <a:rPr lang="bg-BG" dirty="0" smtClean="0"/>
              <a:t>радиорелейни линии;</a:t>
            </a:r>
          </a:p>
          <a:p>
            <a:pPr lvl="1"/>
            <a:r>
              <a:rPr lang="bg-BG" dirty="0" smtClean="0"/>
              <a:t>оптиковлакнова комуникация и техните асоциирани електронни елементи; </a:t>
            </a:r>
          </a:p>
          <a:p>
            <a:pPr lvl="1"/>
            <a:r>
              <a:rPr lang="bg-BG" dirty="0" smtClean="0"/>
              <a:t>Интернет.</a:t>
            </a:r>
          </a:p>
          <a:p>
            <a:r>
              <a:rPr lang="bg-BG" dirty="0" smtClean="0"/>
              <a:t>Телекомуникациите са основата на съвременните информационни услуги: обикновени телефони, мобилни връзки, позиционни системи, компютърни мрежи, Интернет.</a:t>
            </a:r>
            <a:r>
              <a:rPr lang="bg-BG" dirty="0"/>
              <a:t> </a:t>
            </a:r>
            <a:endParaRPr lang="bg-BG" dirty="0" smtClean="0"/>
          </a:p>
          <a:p>
            <a:r>
              <a:rPr lang="bg-BG" dirty="0" smtClean="0"/>
              <a:t>Основните </a:t>
            </a:r>
            <a:r>
              <a:rPr lang="bg-BG" dirty="0"/>
              <a:t>елементи за осъществяване на телекомуникация са:</a:t>
            </a:r>
          </a:p>
          <a:p>
            <a:pPr lvl="1"/>
            <a:r>
              <a:rPr lang="bg-BG" dirty="0"/>
              <a:t>п</a:t>
            </a:r>
            <a:r>
              <a:rPr lang="bg-BG" dirty="0" smtClean="0"/>
              <a:t>редавател;</a:t>
            </a:r>
            <a:endParaRPr lang="bg-BG" dirty="0"/>
          </a:p>
          <a:p>
            <a:pPr lvl="1"/>
            <a:r>
              <a:rPr lang="bg-BG" dirty="0" smtClean="0"/>
              <a:t>преносна </a:t>
            </a:r>
            <a:r>
              <a:rPr lang="bg-BG" dirty="0"/>
              <a:t>среда и телекомуникационна </a:t>
            </a:r>
            <a:r>
              <a:rPr lang="bg-BG" dirty="0" smtClean="0"/>
              <a:t>мрежа;</a:t>
            </a:r>
            <a:endParaRPr lang="bg-BG" dirty="0"/>
          </a:p>
          <a:p>
            <a:pPr lvl="1"/>
            <a:r>
              <a:rPr lang="bg-BG" dirty="0"/>
              <a:t>п</a:t>
            </a:r>
            <a:r>
              <a:rPr lang="bg-BG" dirty="0" smtClean="0"/>
              <a:t>риемник.</a:t>
            </a:r>
            <a:endParaRPr lang="bg-BG" dirty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>
              <a:effectLst/>
            </a:endParaRP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71A126-F976-4109-B663-093AB0922DDC}" type="slidenum">
              <a:rPr lang="en-US" altLang="bg-BG" smtClean="0">
                <a:solidFill>
                  <a:schemeClr val="bg1"/>
                </a:solidFill>
              </a:rPr>
              <a:pPr/>
              <a:t>16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23037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Телекомуникационна мрежа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5277200"/>
          </a:xfrm>
        </p:spPr>
        <p:txBody>
          <a:bodyPr>
            <a:normAutofit lnSpcReduction="10000"/>
          </a:bodyPr>
          <a:lstStyle/>
          <a:p>
            <a:r>
              <a:rPr lang="bg-BG" dirty="0"/>
              <a:t>Телекомуникационната мрежа е съвкупност от терминали, комуникационни канали и мрежови възли, които свързани заедно осигуряват телекомуникация между потребителите на терминали</a:t>
            </a:r>
            <a:r>
              <a:rPr lang="bg-BG" dirty="0" smtClean="0"/>
              <a:t>.</a:t>
            </a:r>
          </a:p>
          <a:p>
            <a:r>
              <a:rPr lang="bg-BG" altLang="bg-BG" dirty="0" smtClean="0"/>
              <a:t>Компоненти:</a:t>
            </a:r>
          </a:p>
          <a:p>
            <a:pPr lvl="1"/>
            <a:r>
              <a:rPr lang="bg-BG" altLang="bg-BG" dirty="0"/>
              <a:t>т</a:t>
            </a:r>
            <a:r>
              <a:rPr lang="bg-BG" altLang="bg-BG" dirty="0" smtClean="0"/>
              <a:t>ерминали – входно/изходни устройства, които получават или предават данни по мрежите;</a:t>
            </a:r>
            <a:endParaRPr lang="en-US" altLang="bg-BG" dirty="0"/>
          </a:p>
          <a:p>
            <a:pPr lvl="1">
              <a:spcBef>
                <a:spcPct val="40000"/>
              </a:spcBef>
            </a:pPr>
            <a:r>
              <a:rPr lang="bg-BG" altLang="bg-BG" dirty="0"/>
              <a:t>т</a:t>
            </a:r>
            <a:r>
              <a:rPr lang="bg-BG" altLang="bg-BG" dirty="0" smtClean="0"/>
              <a:t>елекомуникационни процесори – устройства, чрез които се осъществява получаването и предаването на данните;</a:t>
            </a:r>
            <a:endParaRPr lang="en-US" altLang="bg-BG" dirty="0"/>
          </a:p>
          <a:p>
            <a:pPr lvl="1">
              <a:spcBef>
                <a:spcPct val="40000"/>
              </a:spcBef>
            </a:pPr>
            <a:r>
              <a:rPr lang="bg-BG" altLang="bg-BG" dirty="0" smtClean="0"/>
              <a:t>комуникационни канали – преносната среда;</a:t>
            </a:r>
            <a:endParaRPr lang="en-US" altLang="bg-BG" dirty="0"/>
          </a:p>
          <a:p>
            <a:pPr lvl="1">
              <a:spcBef>
                <a:spcPct val="40000"/>
              </a:spcBef>
            </a:pPr>
            <a:r>
              <a:rPr lang="bg-BG" altLang="bg-BG" dirty="0"/>
              <a:t>к</a:t>
            </a:r>
            <a:r>
              <a:rPr lang="bg-BG" altLang="bg-BG" dirty="0" smtClean="0"/>
              <a:t>омпютри;</a:t>
            </a:r>
          </a:p>
          <a:p>
            <a:pPr lvl="1">
              <a:spcBef>
                <a:spcPct val="40000"/>
              </a:spcBef>
            </a:pPr>
            <a:r>
              <a:rPr lang="bg-BG" altLang="bg-BG" dirty="0"/>
              <a:t>с</a:t>
            </a:r>
            <a:r>
              <a:rPr lang="bg-BG" altLang="bg-BG" dirty="0" smtClean="0"/>
              <a:t>офтуер за управление на телекомуникациите.</a:t>
            </a:r>
          </a:p>
          <a:p>
            <a:pPr lvl="1">
              <a:spcBef>
                <a:spcPct val="40000"/>
              </a:spcBef>
            </a:pPr>
            <a:endParaRPr lang="en-US" altLang="bg-BG" dirty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17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92203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009129"/>
          </a:xfrm>
        </p:spPr>
        <p:txBody>
          <a:bodyPr>
            <a:noAutofit/>
          </a:bodyPr>
          <a:lstStyle/>
          <a:p>
            <a:pPr algn="ctr"/>
            <a:r>
              <a:rPr lang="bg-BG" sz="3200" dirty="0">
                <a:solidFill>
                  <a:schemeClr val="accent1">
                    <a:lumMod val="75000"/>
                  </a:schemeClr>
                </a:solidFill>
              </a:rPr>
              <a:t>Телекомуникационна </a:t>
            </a:r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мрежа – модел и компоненти</a:t>
            </a:r>
            <a:endParaRPr lang="bg-B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18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endParaRPr lang="bg-BG" dirty="0"/>
          </a:p>
          <a:p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6581"/>
            <a:ext cx="76692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6888074" cy="356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336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62555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>Видове телекомуникационни мрежи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19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7467600" cy="5349208"/>
          </a:xfrm>
        </p:spPr>
        <p:txBody>
          <a:bodyPr/>
          <a:lstStyle/>
          <a:p>
            <a:r>
              <a:rPr lang="bg-BG" dirty="0" smtClean="0"/>
              <a:t>Международни мрежи (</a:t>
            </a:r>
            <a:r>
              <a:rPr lang="en-US" altLang="bg-BG" dirty="0" smtClean="0"/>
              <a:t>Wide </a:t>
            </a:r>
            <a:r>
              <a:rPr lang="en-US" altLang="bg-BG" dirty="0"/>
              <a:t>Area </a:t>
            </a:r>
            <a:r>
              <a:rPr lang="en-US" altLang="bg-BG" dirty="0" smtClean="0"/>
              <a:t>Network</a:t>
            </a:r>
            <a:r>
              <a:rPr lang="bg-BG" altLang="bg-BG" dirty="0" smtClean="0"/>
              <a:t>) – покриват големи географски области</a:t>
            </a:r>
          </a:p>
          <a:p>
            <a:pPr marL="0" indent="0">
              <a:buNone/>
            </a:pPr>
            <a:r>
              <a:rPr lang="en-US" altLang="bg-BG" dirty="0" smtClean="0"/>
              <a:t> </a:t>
            </a:r>
            <a:endParaRPr lang="bg-B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2" y="2035201"/>
            <a:ext cx="7572700" cy="390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401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smtClean="0">
                <a:solidFill>
                  <a:schemeClr val="accent1">
                    <a:lumMod val="75000"/>
                  </a:schemeClr>
                </a:solidFill>
              </a:rPr>
              <a:t>Съдържание</a:t>
            </a:r>
            <a:r>
              <a:rPr lang="bg-BG" altLang="bg-BG" sz="32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bg-BG" alt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52736"/>
            <a:ext cx="7467600" cy="5040560"/>
          </a:xfrm>
        </p:spPr>
        <p:txBody>
          <a:bodyPr>
            <a:normAutofit/>
          </a:bodyPr>
          <a:lstStyle/>
          <a:p>
            <a:pPr marL="990600" lvl="1" indent="-533400">
              <a:lnSpc>
                <a:spcPct val="90000"/>
              </a:lnSpc>
              <a:buFont typeface="+mj-lt"/>
              <a:buAutoNum type="arabicPeriod"/>
            </a:pPr>
            <a:r>
              <a:rPr lang="bg-BG" altLang="bg-BG" sz="2800" dirty="0" smtClean="0"/>
              <a:t>Тенденции в телекомуникациите.</a:t>
            </a:r>
          </a:p>
          <a:p>
            <a:pPr marL="990600" lvl="1" indent="-533400">
              <a:lnSpc>
                <a:spcPct val="90000"/>
              </a:lnSpc>
              <a:buFont typeface="+mj-lt"/>
              <a:buAutoNum type="arabicPeriod"/>
            </a:pPr>
            <a:r>
              <a:rPr lang="bg-BG" altLang="bg-BG" sz="2800" smtClean="0"/>
              <a:t>Телекомуникационни мрежи.</a:t>
            </a:r>
            <a:endParaRPr lang="bg-BG" altLang="bg-BG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72B11F-46C8-40B1-80A5-B24ED91B9F7D}" type="slidenum">
              <a:rPr lang="bg-BG" altLang="bg-BG" smtClean="0"/>
              <a:pPr/>
              <a:t>2</a:t>
            </a:fld>
            <a:endParaRPr lang="bg-BG" alt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136904" cy="68040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>Видове телекомуникационни мрежи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67600" cy="5544616"/>
          </a:xfrm>
        </p:spPr>
        <p:txBody>
          <a:bodyPr/>
          <a:lstStyle/>
          <a:p>
            <a:r>
              <a:rPr lang="bg-BG" dirty="0" smtClean="0"/>
              <a:t>Локални мрежи (Local </a:t>
            </a:r>
            <a:r>
              <a:rPr lang="bg-BG" dirty="0"/>
              <a:t>Area Network — </a:t>
            </a:r>
            <a:r>
              <a:rPr lang="bg-BG" dirty="0" smtClean="0"/>
              <a:t>LAN)-разполагат се в рамките на една сграда и свързват различни устройства (компютри, принтери...)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20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56166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60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08912" cy="78059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>Видове телекомуникационни мрежи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992888" cy="5305800"/>
          </a:xfrm>
        </p:spPr>
        <p:txBody>
          <a:bodyPr>
            <a:normAutofit/>
          </a:bodyPr>
          <a:lstStyle/>
          <a:p>
            <a:r>
              <a:rPr lang="bg-BG" altLang="bg-BG" dirty="0" smtClean="0"/>
              <a:t>Витуални частни мрежи (</a:t>
            </a:r>
            <a:r>
              <a:rPr lang="en-US" altLang="bg-BG" dirty="0" smtClean="0"/>
              <a:t>Virtual </a:t>
            </a:r>
            <a:r>
              <a:rPr lang="en-US" altLang="bg-BG" dirty="0"/>
              <a:t>Private Networks </a:t>
            </a:r>
            <a:r>
              <a:rPr lang="bg-BG" altLang="bg-BG" dirty="0" smtClean="0"/>
              <a:t>- </a:t>
            </a:r>
            <a:r>
              <a:rPr lang="en-US" altLang="bg-BG" dirty="0" smtClean="0"/>
              <a:t>VPN)</a:t>
            </a:r>
            <a:r>
              <a:rPr lang="bg-BG" altLang="bg-BG" dirty="0" smtClean="0"/>
              <a:t> – използват Интернет като опорна </a:t>
            </a:r>
            <a:r>
              <a:rPr lang="en-US" altLang="bg-BG" dirty="0" smtClean="0"/>
              <a:t>(backbone) </a:t>
            </a:r>
            <a:r>
              <a:rPr lang="bg-BG" altLang="bg-BG" dirty="0" smtClean="0"/>
              <a:t>мрежа</a:t>
            </a:r>
            <a:endParaRPr lang="bg-BG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21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32259"/>
            <a:ext cx="5616624" cy="436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69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36904" cy="582713"/>
          </a:xfrm>
        </p:spPr>
        <p:txBody>
          <a:bodyPr>
            <a:noAutofit/>
          </a:bodyPr>
          <a:lstStyle/>
          <a:p>
            <a:pPr algn="ctr" defTabSz="931863"/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>Видове телекомуникационни мрежи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22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7615502" cy="5256584"/>
          </a:xfrm>
        </p:spPr>
        <p:txBody>
          <a:bodyPr/>
          <a:lstStyle/>
          <a:p>
            <a:r>
              <a:rPr lang="bg-BG" dirty="0" smtClean="0"/>
              <a:t>Клиент - сървър</a:t>
            </a:r>
            <a:endParaRPr lang="bg-B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7763405" cy="392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620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62821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>Видове телекомуникационни мрежи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787208" cy="5616624"/>
          </a:xfrm>
        </p:spPr>
        <p:txBody>
          <a:bodyPr>
            <a:normAutofit/>
          </a:bodyPr>
          <a:lstStyle/>
          <a:p>
            <a:pPr>
              <a:spcAft>
                <a:spcPct val="20000"/>
              </a:spcAft>
            </a:pPr>
            <a:r>
              <a:rPr lang="bg-BG" altLang="bg-BG" dirty="0" smtClean="0"/>
              <a:t>Чиста </a:t>
            </a:r>
            <a:r>
              <a:rPr lang="en-US" altLang="bg-BG" dirty="0"/>
              <a:t>Peer-to-Peer </a:t>
            </a:r>
            <a:r>
              <a:rPr lang="bg-BG" altLang="bg-BG" dirty="0" smtClean="0"/>
              <a:t>мрежа – без сървър.</a:t>
            </a:r>
          </a:p>
          <a:p>
            <a:pPr>
              <a:spcAft>
                <a:spcPct val="20000"/>
              </a:spcAft>
            </a:pPr>
            <a:r>
              <a:rPr lang="en-US" altLang="bg-BG" dirty="0"/>
              <a:t>Peer-to-Peer </a:t>
            </a:r>
            <a:r>
              <a:rPr lang="bg-BG" altLang="bg-BG" dirty="0" smtClean="0"/>
              <a:t>мрежа с централен сървър – директорията на всички клиенти е разположена върху сървър.</a:t>
            </a:r>
            <a:endParaRPr lang="en-US" altLang="bg-BG" dirty="0"/>
          </a:p>
          <a:p>
            <a:endParaRPr lang="ru-RU" dirty="0" smtClean="0">
              <a:latin typeface="+mj-lt"/>
              <a:cs typeface="Times New Roman" pitchFamily="18" charset="0"/>
            </a:endParaRP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23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840760" cy="400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680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24936" cy="580926"/>
          </a:xfrm>
        </p:spPr>
        <p:txBody>
          <a:bodyPr>
            <a:noAutofit/>
          </a:bodyPr>
          <a:lstStyle/>
          <a:p>
            <a:pPr algn="ctr"/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Телекомуникационна преносна среда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5688632"/>
          </a:xfrm>
        </p:spPr>
        <p:txBody>
          <a:bodyPr>
            <a:normAutofit/>
          </a:bodyPr>
          <a:lstStyle/>
          <a:p>
            <a:r>
              <a:rPr lang="bg-BG" dirty="0" smtClean="0"/>
              <a:t>кабелни технологии:</a:t>
            </a:r>
          </a:p>
          <a:p>
            <a:pPr lvl="1"/>
            <a:r>
              <a:rPr lang="bg-BG" dirty="0" smtClean="0"/>
              <a:t> „усукана двойка“</a:t>
            </a:r>
          </a:p>
          <a:p>
            <a:pPr lvl="1"/>
            <a:endParaRPr lang="bg-BG" dirty="0" smtClean="0"/>
          </a:p>
          <a:p>
            <a:pPr lvl="1"/>
            <a:endParaRPr lang="bg-BG" dirty="0"/>
          </a:p>
          <a:p>
            <a:pPr lvl="1"/>
            <a:endParaRPr lang="bg-BG" dirty="0" smtClean="0"/>
          </a:p>
          <a:p>
            <a:pPr lvl="1"/>
            <a:endParaRPr lang="bg-BG" dirty="0"/>
          </a:p>
          <a:p>
            <a:pPr lvl="1"/>
            <a:r>
              <a:rPr lang="bg-BG" dirty="0"/>
              <a:t>к</a:t>
            </a:r>
            <a:r>
              <a:rPr lang="bg-BG" dirty="0" smtClean="0"/>
              <a:t>оаксиален кабел</a:t>
            </a:r>
          </a:p>
          <a:p>
            <a:pPr lvl="1"/>
            <a:endParaRPr lang="bg-BG" dirty="0"/>
          </a:p>
          <a:p>
            <a:pPr lvl="1"/>
            <a:endParaRPr lang="bg-BG" dirty="0" smtClean="0"/>
          </a:p>
          <a:p>
            <a:pPr lvl="1"/>
            <a:r>
              <a:rPr lang="bg-BG" dirty="0"/>
              <a:t>о</a:t>
            </a:r>
            <a:r>
              <a:rPr lang="bg-BG" dirty="0" smtClean="0"/>
              <a:t>птичен кабел 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24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90" y="5066140"/>
            <a:ext cx="2088232" cy="131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103900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1440160" cy="182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217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652934"/>
          </a:xfrm>
        </p:spPr>
        <p:txBody>
          <a:bodyPr>
            <a:noAutofit/>
          </a:bodyPr>
          <a:lstStyle/>
          <a:p>
            <a:pPr algn="ctr"/>
            <a:r>
              <a:rPr lang="bg-BG" sz="3200" dirty="0">
                <a:solidFill>
                  <a:schemeClr val="accent1">
                    <a:lumMod val="75000"/>
                  </a:schemeClr>
                </a:solidFill>
              </a:rPr>
              <a:t>Телекомуникационна преносна среда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25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5472608"/>
          </a:xfrm>
        </p:spPr>
        <p:txBody>
          <a:bodyPr>
            <a:normAutofit/>
          </a:bodyPr>
          <a:lstStyle/>
          <a:p>
            <a:r>
              <a:rPr lang="bg-BG" dirty="0" smtClean="0"/>
              <a:t>Безжични технологии</a:t>
            </a:r>
          </a:p>
          <a:p>
            <a:pPr lvl="1">
              <a:spcAft>
                <a:spcPct val="10000"/>
              </a:spcAft>
            </a:pPr>
            <a:r>
              <a:rPr lang="bg-BG" altLang="bg-BG" dirty="0"/>
              <a:t>н</a:t>
            </a:r>
            <a:r>
              <a:rPr lang="bg-BG" altLang="bg-BG" dirty="0" smtClean="0"/>
              <a:t>аземни микровълнови системи;</a:t>
            </a:r>
          </a:p>
          <a:p>
            <a:pPr lvl="1">
              <a:spcAft>
                <a:spcPct val="10000"/>
              </a:spcAft>
            </a:pPr>
            <a:r>
              <a:rPr lang="bg-BG" altLang="bg-BG" dirty="0"/>
              <a:t>к</a:t>
            </a:r>
            <a:r>
              <a:rPr lang="bg-BG" altLang="bg-BG" dirty="0" smtClean="0"/>
              <a:t>омуникационни спътници;</a:t>
            </a:r>
          </a:p>
          <a:p>
            <a:pPr lvl="1">
              <a:spcAft>
                <a:spcPct val="10000"/>
              </a:spcAft>
            </a:pPr>
            <a:r>
              <a:rPr lang="bg-BG" altLang="bg-BG" dirty="0"/>
              <a:t>к</a:t>
            </a:r>
            <a:r>
              <a:rPr lang="bg-BG" altLang="bg-BG" dirty="0" smtClean="0"/>
              <a:t>летъчни телефони;</a:t>
            </a:r>
          </a:p>
          <a:p>
            <a:pPr lvl="1">
              <a:spcAft>
                <a:spcPct val="10000"/>
              </a:spcAft>
            </a:pPr>
            <a:r>
              <a:rPr lang="bg-BG" altLang="bg-BG" dirty="0"/>
              <a:t>б</a:t>
            </a:r>
            <a:r>
              <a:rPr lang="bg-BG" altLang="bg-BG" dirty="0" smtClean="0"/>
              <a:t>езжични локални мрежи;</a:t>
            </a:r>
          </a:p>
          <a:p>
            <a:pPr lvl="1">
              <a:spcAft>
                <a:spcPct val="10000"/>
              </a:spcAft>
            </a:pPr>
            <a:r>
              <a:rPr lang="en-US" altLang="bg-BG" dirty="0" smtClean="0"/>
              <a:t>Bluetooth</a:t>
            </a:r>
            <a:r>
              <a:rPr lang="bg-BG" altLang="bg-BG" dirty="0" smtClean="0"/>
              <a:t>- безжична технология с къс обхват;</a:t>
            </a:r>
          </a:p>
          <a:p>
            <a:pPr lvl="1">
              <a:spcAft>
                <a:spcPct val="10000"/>
              </a:spcAft>
            </a:pPr>
            <a:r>
              <a:rPr lang="bg-BG" altLang="bg-BG" dirty="0"/>
              <a:t>б</a:t>
            </a:r>
            <a:r>
              <a:rPr lang="bg-BG" altLang="bg-BG" dirty="0" smtClean="0"/>
              <a:t>езжичен </a:t>
            </a:r>
            <a:r>
              <a:rPr lang="en-US" altLang="bg-BG" dirty="0" smtClean="0"/>
              <a:t>Web</a:t>
            </a:r>
            <a:r>
              <a:rPr lang="bg-BG" altLang="bg-BG" dirty="0" smtClean="0"/>
              <a:t> – смартфони и други подобни преносими телекомуникационни устройства се явяват тънки клиенти в безжичните мрежи.</a:t>
            </a:r>
          </a:p>
          <a:p>
            <a:pPr lvl="1">
              <a:spcAft>
                <a:spcPct val="10000"/>
              </a:spcAft>
            </a:pPr>
            <a:endParaRPr lang="bg-BG" altLang="bg-BG" dirty="0" smtClean="0"/>
          </a:p>
          <a:p>
            <a:pPr lvl="1">
              <a:spcAft>
                <a:spcPct val="10000"/>
              </a:spcAft>
            </a:pPr>
            <a:endParaRPr lang="en-US" altLang="bg-BG" dirty="0"/>
          </a:p>
          <a:p>
            <a:pPr lvl="1">
              <a:spcAft>
                <a:spcPct val="10000"/>
              </a:spcAft>
            </a:pPr>
            <a:endParaRPr lang="bg-BG" altLang="bg-BG" dirty="0" smtClean="0"/>
          </a:p>
          <a:p>
            <a:pPr lvl="1">
              <a:spcAft>
                <a:spcPct val="10000"/>
              </a:spcAft>
            </a:pPr>
            <a:endParaRPr lang="bg-BG" altLang="bg-BG" dirty="0" smtClean="0"/>
          </a:p>
          <a:p>
            <a:pPr lvl="1">
              <a:spcAft>
                <a:spcPct val="10000"/>
              </a:spcAft>
            </a:pPr>
            <a:endParaRPr lang="en-US" altLang="bg-BG" dirty="0"/>
          </a:p>
          <a:p>
            <a:endParaRPr lang="bg-BG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577338"/>
            <a:ext cx="5040560" cy="202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006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580926"/>
          </a:xfrm>
        </p:spPr>
        <p:txBody>
          <a:bodyPr>
            <a:normAutofit/>
          </a:bodyPr>
          <a:lstStyle/>
          <a:p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>Телекомуникационни процесори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5" y="1124744"/>
            <a:ext cx="7876655" cy="2880320"/>
          </a:xfrm>
        </p:spPr>
        <p:txBody>
          <a:bodyPr/>
          <a:lstStyle/>
          <a:p>
            <a:r>
              <a:rPr lang="bg-BG" dirty="0"/>
              <a:t>м</a:t>
            </a:r>
            <a:r>
              <a:rPr lang="bg-BG" dirty="0" smtClean="0"/>
              <a:t>одем – функции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26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1451"/>
            <a:ext cx="7732639" cy="14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68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992888" cy="710952"/>
          </a:xfrm>
          <a:ln/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Телекомуникационни процесори</a:t>
            </a:r>
            <a:endParaRPr lang="en-US" alt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052736"/>
            <a:ext cx="8064896" cy="4824536"/>
          </a:xfrm>
          <a:ln/>
        </p:spPr>
        <p:txBody>
          <a:bodyPr>
            <a:normAutofit/>
          </a:bodyPr>
          <a:lstStyle/>
          <a:p>
            <a:pPr>
              <a:spcAft>
                <a:spcPct val="20000"/>
              </a:spcAft>
            </a:pPr>
            <a:r>
              <a:rPr lang="bg-BG" altLang="bg-BG" dirty="0" smtClean="0"/>
              <a:t>между мрежови процесори</a:t>
            </a:r>
          </a:p>
          <a:p>
            <a:pPr lvl="1">
              <a:spcAft>
                <a:spcPct val="20000"/>
              </a:spcAft>
            </a:pPr>
            <a:r>
              <a:rPr lang="en-US" altLang="bg-BG" dirty="0" smtClean="0"/>
              <a:t>Switch</a:t>
            </a:r>
            <a:r>
              <a:rPr lang="bg-BG" altLang="bg-BG" dirty="0" smtClean="0"/>
              <a:t> – осъществява връзка между телекомуникационни вериги в мрежа;</a:t>
            </a:r>
          </a:p>
          <a:p>
            <a:pPr lvl="1">
              <a:spcAft>
                <a:spcPct val="20000"/>
              </a:spcAft>
            </a:pPr>
            <a:r>
              <a:rPr lang="en-US" altLang="bg-BG" dirty="0" smtClean="0"/>
              <a:t>Router</a:t>
            </a:r>
            <a:r>
              <a:rPr lang="bg-BG" altLang="bg-BG" dirty="0" smtClean="0"/>
              <a:t> – свързва мрежи, които използват различни протоколи;</a:t>
            </a:r>
            <a:endParaRPr lang="en-US" altLang="bg-BG" dirty="0"/>
          </a:p>
          <a:p>
            <a:pPr lvl="1">
              <a:spcAft>
                <a:spcPct val="20000"/>
              </a:spcAft>
            </a:pPr>
            <a:r>
              <a:rPr lang="en-US" altLang="bg-BG" dirty="0" smtClean="0"/>
              <a:t>Hub</a:t>
            </a:r>
            <a:r>
              <a:rPr lang="bg-BG" altLang="bg-BG" dirty="0" smtClean="0"/>
              <a:t> – превключвател;</a:t>
            </a:r>
            <a:endParaRPr lang="en-US" altLang="bg-BG" dirty="0"/>
          </a:p>
          <a:p>
            <a:pPr lvl="1"/>
            <a:r>
              <a:rPr lang="en-US" altLang="bg-BG" dirty="0" smtClean="0"/>
              <a:t>Gateway</a:t>
            </a:r>
            <a:r>
              <a:rPr lang="bg-BG" altLang="bg-BG" dirty="0" smtClean="0"/>
              <a:t> – свързва мрежи с различна архитектура.</a:t>
            </a:r>
            <a:endParaRPr lang="en-US" altLang="bg-BG" dirty="0"/>
          </a:p>
          <a:p>
            <a:r>
              <a:rPr lang="bg-BG" altLang="bg-BG" dirty="0"/>
              <a:t>м</a:t>
            </a:r>
            <a:r>
              <a:rPr lang="bg-BG" altLang="bg-BG" dirty="0" smtClean="0"/>
              <a:t>ултиплексор – позволява едновременното предаване на данни от много терминали чрез единствен терминал</a:t>
            </a:r>
            <a:endParaRPr lang="en-US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CD6EC4E7-BA94-41A3-A5E5-4DE6E7793357}" type="slidenum">
              <a:rPr lang="en-US" altLang="bg-BG" smtClean="0"/>
              <a:pPr/>
              <a:t>27</a:t>
            </a:fld>
            <a:endParaRPr lang="en-US" altLang="bg-B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77200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467600" cy="868958"/>
          </a:xfrm>
          <a:ln/>
        </p:spPr>
        <p:txBody>
          <a:bodyPr>
            <a:no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Примери на телекомуникационни процесори</a:t>
            </a:r>
            <a:endParaRPr lang="en-US" alt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1788402C-8A09-4FE8-A89D-CC6D1518C59D}" type="slidenum">
              <a:rPr lang="en-US" altLang="bg-BG" smtClean="0"/>
              <a:pPr/>
              <a:t>28</a:t>
            </a:fld>
            <a:endParaRPr lang="en-US" altLang="bg-B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7" y="1220787"/>
            <a:ext cx="7463926" cy="494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348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20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Телекомуникационен  софтуер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5112568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bg-BG" altLang="bg-BG" dirty="0" smtClean="0"/>
              <a:t>Инсталира се на различни видове компютри и на телекомуникационни процесори.</a:t>
            </a:r>
          </a:p>
          <a:p>
            <a:pPr>
              <a:spcAft>
                <a:spcPct val="20000"/>
              </a:spcAft>
            </a:pPr>
            <a:r>
              <a:rPr lang="bg-BG" altLang="bg-BG" dirty="0" smtClean="0"/>
              <a:t>Жизненоважен елемент от всички телекомуникационни мрежи – управлява производителността на мрежата.</a:t>
            </a:r>
          </a:p>
          <a:p>
            <a:pPr>
              <a:spcAft>
                <a:spcPct val="20000"/>
              </a:spcAft>
            </a:pPr>
            <a:r>
              <a:rPr lang="bg-BG" altLang="bg-BG" dirty="0" smtClean="0"/>
              <a:t>Видове:</a:t>
            </a:r>
            <a:endParaRPr lang="en-US" altLang="bg-BG" dirty="0"/>
          </a:p>
          <a:p>
            <a:pPr lvl="1">
              <a:spcAft>
                <a:spcPct val="20000"/>
              </a:spcAft>
            </a:pPr>
            <a:r>
              <a:rPr lang="bg-BG" altLang="bg-BG" dirty="0"/>
              <a:t>т</a:t>
            </a:r>
            <a:r>
              <a:rPr lang="bg-BG" altLang="bg-BG" dirty="0" smtClean="0"/>
              <a:t>елекомуникационни монитори – използват се от </a:t>
            </a:r>
            <a:r>
              <a:rPr lang="en-US" altLang="bg-BG" dirty="0" smtClean="0"/>
              <a:t>WAN</a:t>
            </a:r>
            <a:r>
              <a:rPr lang="bg-BG" altLang="bg-BG" dirty="0" smtClean="0"/>
              <a:t>-мрежите;</a:t>
            </a:r>
          </a:p>
          <a:p>
            <a:pPr lvl="1">
              <a:spcAft>
                <a:spcPct val="20000"/>
              </a:spcAft>
            </a:pPr>
            <a:r>
              <a:rPr lang="bg-BG" altLang="bg-BG" dirty="0"/>
              <a:t>м</a:t>
            </a:r>
            <a:r>
              <a:rPr lang="bg-BG" altLang="bg-BG" dirty="0" smtClean="0"/>
              <a:t>режови операционни системи;</a:t>
            </a:r>
            <a:endParaRPr lang="en-US" altLang="bg-BG" dirty="0"/>
          </a:p>
          <a:p>
            <a:pPr lvl="1"/>
            <a:r>
              <a:rPr lang="bg-BG" altLang="bg-BG" dirty="0"/>
              <a:t>м</a:t>
            </a:r>
            <a:r>
              <a:rPr lang="en-US" altLang="bg-BG" dirty="0" err="1" smtClean="0"/>
              <a:t>iddleware</a:t>
            </a:r>
            <a:r>
              <a:rPr lang="en-US" altLang="bg-BG" dirty="0" smtClean="0"/>
              <a:t> </a:t>
            </a:r>
            <a:r>
              <a:rPr lang="bg-BG" altLang="bg-BG" dirty="0" smtClean="0"/>
              <a:t> - подпомага съвместната работа на различни мрежи.</a:t>
            </a:r>
            <a:endParaRPr lang="en-US" altLang="bg-BG" dirty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29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04973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Основни понятия</a:t>
            </a:r>
            <a:endParaRPr lang="en-US" altLang="bg-BG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908720"/>
            <a:ext cx="7859216" cy="4104456"/>
          </a:xfrm>
        </p:spPr>
        <p:txBody>
          <a:bodyPr>
            <a:normAutofit/>
          </a:bodyPr>
          <a:lstStyle/>
          <a:p>
            <a:r>
              <a:rPr lang="bg-BG" altLang="bg-BG" dirty="0" smtClean="0"/>
              <a:t>Дефиниция на мрежа – взаимосвързана верига, група, система.</a:t>
            </a:r>
          </a:p>
          <a:p>
            <a:pPr lvl="1"/>
            <a:r>
              <a:rPr lang="bg-BG" altLang="bg-BG" dirty="0" smtClean="0"/>
              <a:t>Примери: ж.п. мрежа, членовете на дадена организация, компютърна мрежа,........</a:t>
            </a:r>
          </a:p>
          <a:p>
            <a:r>
              <a:rPr lang="bg-BG" altLang="bg-BG" dirty="0" smtClean="0"/>
              <a:t>Броят на възможните връзки в една мрежа е: </a:t>
            </a:r>
            <a:r>
              <a:rPr lang="en-US" altLang="bg-BG" i="1" dirty="0" smtClean="0"/>
              <a:t>N</a:t>
            </a:r>
            <a:r>
              <a:rPr lang="en-US" altLang="bg-BG" dirty="0" smtClean="0"/>
              <a:t>(</a:t>
            </a:r>
            <a:r>
              <a:rPr lang="en-US" altLang="bg-BG" i="1" dirty="0" smtClean="0"/>
              <a:t>N</a:t>
            </a:r>
            <a:r>
              <a:rPr lang="en-US" altLang="bg-BG" dirty="0" smtClean="0">
                <a:cs typeface="Times New Roman" pitchFamily="18" charset="0"/>
              </a:rPr>
              <a:t>–</a:t>
            </a:r>
            <a:r>
              <a:rPr lang="en-US" altLang="bg-BG" dirty="0" smtClean="0"/>
              <a:t>1</a:t>
            </a:r>
            <a:r>
              <a:rPr lang="en-US" altLang="bg-BG" dirty="0"/>
              <a:t>) </a:t>
            </a:r>
            <a:r>
              <a:rPr lang="bg-BG" altLang="bg-BG" dirty="0" smtClean="0"/>
              <a:t>или</a:t>
            </a:r>
            <a:r>
              <a:rPr lang="en-US" altLang="bg-BG" dirty="0" smtClean="0"/>
              <a:t> </a:t>
            </a:r>
            <a:r>
              <a:rPr lang="en-US" altLang="bg-BG" i="1" dirty="0"/>
              <a:t>N</a:t>
            </a:r>
            <a:r>
              <a:rPr lang="en-US" altLang="bg-BG" baseline="30000" dirty="0"/>
              <a:t>2 </a:t>
            </a:r>
            <a:r>
              <a:rPr lang="en-US" altLang="bg-BG" dirty="0">
                <a:cs typeface="Times New Roman" pitchFamily="18" charset="0"/>
              </a:rPr>
              <a:t>–</a:t>
            </a:r>
            <a:r>
              <a:rPr lang="en-US" altLang="bg-BG" i="1" dirty="0" smtClean="0">
                <a:cs typeface="Times New Roman" pitchFamily="18" charset="0"/>
              </a:rPr>
              <a:t>N</a:t>
            </a:r>
            <a:r>
              <a:rPr lang="bg-BG" altLang="bg-BG" i="1" dirty="0" smtClean="0">
                <a:cs typeface="Times New Roman" pitchFamily="18" charset="0"/>
              </a:rPr>
              <a:t>, </a:t>
            </a:r>
            <a:r>
              <a:rPr lang="bg-BG" altLang="bg-BG" dirty="0" smtClean="0">
                <a:cs typeface="Times New Roman" pitchFamily="18" charset="0"/>
              </a:rPr>
              <a:t>където: </a:t>
            </a:r>
            <a:r>
              <a:rPr lang="en-US" altLang="bg-BG" dirty="0" smtClean="0"/>
              <a:t>N </a:t>
            </a:r>
            <a:r>
              <a:rPr lang="bg-BG" altLang="bg-BG" dirty="0" smtClean="0"/>
              <a:t>е броят на възлите</a:t>
            </a:r>
          </a:p>
          <a:p>
            <a:pPr lvl="1"/>
            <a:r>
              <a:rPr lang="bg-BG" altLang="bg-BG" dirty="0" smtClean="0"/>
              <a:t>Пример:</a:t>
            </a:r>
            <a:r>
              <a:rPr lang="en-US" altLang="bg-BG" dirty="0" smtClean="0"/>
              <a:t> </a:t>
            </a:r>
            <a:r>
              <a:rPr lang="en-US" altLang="bg-BG" dirty="0"/>
              <a:t>10 </a:t>
            </a:r>
            <a:r>
              <a:rPr lang="bg-BG" altLang="bg-BG" dirty="0" smtClean="0"/>
              <a:t>компютъра в мрежа </a:t>
            </a:r>
            <a:r>
              <a:rPr lang="en-US" altLang="bg-BG" dirty="0" smtClean="0"/>
              <a:t>= </a:t>
            </a:r>
            <a:r>
              <a:rPr lang="en-US" altLang="bg-BG" dirty="0"/>
              <a:t>10(10</a:t>
            </a:r>
            <a:r>
              <a:rPr lang="en-US" altLang="bg-BG" dirty="0">
                <a:cs typeface="Times New Roman" pitchFamily="18" charset="0"/>
              </a:rPr>
              <a:t>–1) </a:t>
            </a:r>
            <a:br>
              <a:rPr lang="en-US" altLang="bg-BG" dirty="0">
                <a:cs typeface="Times New Roman" pitchFamily="18" charset="0"/>
              </a:rPr>
            </a:br>
            <a:r>
              <a:rPr lang="en-US" altLang="bg-BG" dirty="0">
                <a:cs typeface="Times New Roman" pitchFamily="18" charset="0"/>
              </a:rPr>
              <a:t>= 10x9 = 90 </a:t>
            </a:r>
            <a:r>
              <a:rPr lang="bg-BG" altLang="bg-BG" dirty="0" smtClean="0">
                <a:cs typeface="Times New Roman" pitchFamily="18" charset="0"/>
              </a:rPr>
              <a:t>възможни конекции</a:t>
            </a:r>
            <a:endParaRPr lang="en-US" altLang="bg-BG" dirty="0">
              <a:cs typeface="Times New Roman" pitchFamily="18" charset="0"/>
            </a:endParaRP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E40934-BB5F-452D-8D3F-EDD92604261F}" type="slidenum">
              <a:rPr lang="en-US" altLang="bg-BG" smtClean="0">
                <a:solidFill>
                  <a:schemeClr val="bg1"/>
                </a:solidFill>
              </a:rPr>
              <a:pPr/>
              <a:t>3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82881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136904" cy="698376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функции за управление на мрежата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30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7467600" cy="22322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altLang="bg-BG" dirty="0" smtClean="0"/>
              <a:t>Управление на трафика и мрежовите ресурси.</a:t>
            </a:r>
          </a:p>
          <a:p>
            <a:pPr marL="457200" indent="-457200">
              <a:buFont typeface="+mj-lt"/>
              <a:buAutoNum type="arabicPeriod"/>
            </a:pPr>
            <a:r>
              <a:rPr lang="bg-BG" altLang="bg-BG" dirty="0" smtClean="0"/>
              <a:t>Осигуряване сигурността на мрежата.</a:t>
            </a:r>
          </a:p>
          <a:p>
            <a:pPr marL="457200" indent="-457200">
              <a:buFont typeface="+mj-lt"/>
              <a:buAutoNum type="arabicPeriod"/>
            </a:pPr>
            <a:r>
              <a:rPr lang="bg-BG" altLang="bg-BG" dirty="0" smtClean="0"/>
              <a:t>Мониторинг работата на мрежата.</a:t>
            </a:r>
            <a:r>
              <a:rPr lang="en-US" altLang="bg-BG" dirty="0" smtClean="0"/>
              <a:t> </a:t>
            </a:r>
            <a:endParaRPr lang="bg-BG" altLang="bg-BG" dirty="0" smtClean="0"/>
          </a:p>
          <a:p>
            <a:pPr marL="457200" indent="-457200">
              <a:buFont typeface="+mj-lt"/>
              <a:buAutoNum type="arabicPeriod"/>
            </a:pPr>
            <a:r>
              <a:rPr lang="bg-BG" altLang="bg-BG" dirty="0" smtClean="0"/>
              <a:t>Планиране на капацитета на мрежата.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06812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427219" y="116632"/>
            <a:ext cx="7467600" cy="580926"/>
          </a:xfrm>
          <a:ln/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Мрежови топологии</a:t>
            </a:r>
            <a:endParaRPr lang="en-US" altLang="bg-BG" sz="32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9271" y="764704"/>
            <a:ext cx="7643192" cy="5565232"/>
          </a:xfrm>
          <a:ln/>
        </p:spPr>
        <p:txBody>
          <a:bodyPr>
            <a:normAutofit/>
          </a:bodyPr>
          <a:lstStyle/>
          <a:p>
            <a:pPr lvl="1"/>
            <a:r>
              <a:rPr lang="bg-BG" altLang="bg-BG" dirty="0" smtClean="0"/>
              <a:t>Звезда;</a:t>
            </a:r>
          </a:p>
          <a:p>
            <a:pPr lvl="1"/>
            <a:r>
              <a:rPr lang="bg-BG" altLang="bg-BG" dirty="0" smtClean="0"/>
              <a:t>Пръстен;</a:t>
            </a:r>
          </a:p>
          <a:p>
            <a:pPr lvl="1"/>
            <a:r>
              <a:rPr lang="bg-BG" altLang="bg-BG" dirty="0" smtClean="0"/>
              <a:t>Шина.</a:t>
            </a:r>
          </a:p>
          <a:p>
            <a:pPr lvl="1"/>
            <a:endParaRPr lang="en-US" alt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FCC141CF-05EE-4A88-9905-2B18F3492DDC}" type="slidenum">
              <a:rPr lang="en-US" altLang="bg-BG" smtClean="0"/>
              <a:pPr/>
              <a:t>31</a:t>
            </a:fld>
            <a:endParaRPr lang="en-US" altLang="bg-B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7242"/>
            <a:ext cx="7283259" cy="474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362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064896" cy="652934"/>
          </a:xfrm>
          <a:ln/>
        </p:spPr>
        <p:txBody>
          <a:bodyPr>
            <a:no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Архитектура и мрежови протоколи</a:t>
            </a:r>
            <a:endParaRPr lang="en-US" altLang="bg-BG" sz="32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576" y="980728"/>
            <a:ext cx="7467600" cy="4536504"/>
          </a:xfrm>
          <a:ln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altLang="bg-BG" u="sng" dirty="0" smtClean="0">
                <a:solidFill>
                  <a:srgbClr val="006699"/>
                </a:solidFill>
              </a:rPr>
              <a:t>Архитектура</a:t>
            </a:r>
          </a:p>
          <a:p>
            <a:pPr marL="0" indent="0" algn="ctr">
              <a:buNone/>
            </a:pPr>
            <a:endParaRPr lang="bg-BG" altLang="bg-BG" sz="1000" u="sng" dirty="0" smtClean="0">
              <a:solidFill>
                <a:srgbClr val="006699"/>
              </a:solidFill>
            </a:endParaRPr>
          </a:p>
          <a:p>
            <a:pPr>
              <a:spcAft>
                <a:spcPct val="20000"/>
              </a:spcAft>
            </a:pPr>
            <a:r>
              <a:rPr lang="bg-BG" altLang="bg-BG" dirty="0" smtClean="0"/>
              <a:t>Описва стандартните протоколи, хардуера, софтуера и интерфейса между потребителите и компютърната система.</a:t>
            </a:r>
            <a:r>
              <a:rPr lang="en-US" altLang="bg-BG" dirty="0" smtClean="0"/>
              <a:t> </a:t>
            </a:r>
            <a:endParaRPr lang="bg-BG" altLang="bg-BG" dirty="0" smtClean="0"/>
          </a:p>
          <a:p>
            <a:pPr>
              <a:spcAft>
                <a:spcPct val="20000"/>
              </a:spcAft>
            </a:pPr>
            <a:r>
              <a:rPr lang="bg-BG" altLang="bg-BG" dirty="0" smtClean="0"/>
              <a:t>Цел – да осигури отворена, гъвкава и ефективна телекомуникационна среда.</a:t>
            </a:r>
            <a:endParaRPr lang="ru-RU" altLang="bg-BG" dirty="0" smtClean="0"/>
          </a:p>
          <a:p>
            <a:pPr marL="0" indent="0" algn="ctr">
              <a:buNone/>
            </a:pPr>
            <a:r>
              <a:rPr lang="bg-BG" altLang="bg-BG" u="sng" dirty="0" smtClean="0">
                <a:solidFill>
                  <a:srgbClr val="006699"/>
                </a:solidFill>
              </a:rPr>
              <a:t>Протоколи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bg-BG" altLang="bg-BG" sz="2400" dirty="0" smtClean="0"/>
              <a:t>Стандартизирано множество от правила и процедури за контрол на комуникациите в мрежата.</a:t>
            </a:r>
            <a:endParaRPr lang="bg-BG" altLang="bg-BG" sz="2400" u="sng" dirty="0" smtClean="0">
              <a:solidFill>
                <a:srgbClr val="006699"/>
              </a:solidFill>
            </a:endParaRPr>
          </a:p>
          <a:p>
            <a:endParaRPr lang="bg-BG" altLang="bg-BG" dirty="0" smtClean="0"/>
          </a:p>
          <a:p>
            <a:endParaRPr lang="bg-BG" alt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3D7E4AA5-A6D7-4845-9AFD-062B15A2E453}" type="slidenum">
              <a:rPr lang="en-US" altLang="bg-BG" smtClean="0"/>
              <a:pPr/>
              <a:t>32</a:t>
            </a:fld>
            <a:endParaRPr lang="en-US" altLang="bg-B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99225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666328"/>
          </a:xfrm>
        </p:spPr>
        <p:txBody>
          <a:bodyPr>
            <a:normAutofit/>
          </a:bodyPr>
          <a:lstStyle/>
          <a:p>
            <a:pPr algn="ctr">
              <a:spcAft>
                <a:spcPct val="10000"/>
              </a:spcAft>
            </a:pPr>
            <a:r>
              <a:rPr lang="en-US" altLang="bg-BG" sz="3200" dirty="0" smtClean="0">
                <a:solidFill>
                  <a:schemeClr val="accent1">
                    <a:lumMod val="75000"/>
                  </a:schemeClr>
                </a:solidFill>
              </a:rPr>
              <a:t>OSI </a:t>
            </a:r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en-US" altLang="bg-BG" sz="3200" dirty="0" smtClean="0">
                <a:solidFill>
                  <a:schemeClr val="accent1">
                    <a:lumMod val="75000"/>
                  </a:schemeClr>
                </a:solidFill>
              </a:rPr>
              <a:t>TCP/IP</a:t>
            </a:r>
            <a:endParaRPr lang="en-US" alt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5112568"/>
          </a:xfrm>
        </p:spPr>
        <p:txBody>
          <a:bodyPr/>
          <a:lstStyle/>
          <a:p>
            <a:pPr marL="0" indent="0">
              <a:spcAft>
                <a:spcPct val="10000"/>
              </a:spcAft>
              <a:buNone/>
            </a:pPr>
            <a:r>
              <a:rPr lang="en-US" altLang="bg-BG" sz="2700" u="sng" dirty="0">
                <a:solidFill>
                  <a:srgbClr val="006699"/>
                </a:solidFill>
              </a:rPr>
              <a:t>Open Systems Interconnection (OSI) </a:t>
            </a:r>
            <a:r>
              <a:rPr lang="bg-BG" altLang="bg-BG" sz="2700" u="sng" dirty="0" smtClean="0">
                <a:solidFill>
                  <a:srgbClr val="006699"/>
                </a:solidFill>
              </a:rPr>
              <a:t>модел</a:t>
            </a:r>
            <a:endParaRPr lang="bg-BG" altLang="bg-BG" dirty="0" smtClean="0"/>
          </a:p>
          <a:p>
            <a:pPr lvl="1">
              <a:spcAft>
                <a:spcPct val="10000"/>
              </a:spcAft>
            </a:pPr>
            <a:r>
              <a:rPr lang="bg-BG" altLang="bg-BG" dirty="0" smtClean="0"/>
              <a:t>Моделът </a:t>
            </a:r>
            <a:r>
              <a:rPr lang="en-US" altLang="bg-BG" sz="2400" dirty="0">
                <a:solidFill>
                  <a:schemeClr val="accent1">
                    <a:lumMod val="75000"/>
                  </a:schemeClr>
                </a:solidFill>
              </a:rPr>
              <a:t>OSI </a:t>
            </a:r>
            <a:r>
              <a:rPr lang="bg-BG" altLang="bg-BG" sz="2400" dirty="0" smtClean="0"/>
              <a:t>е стандартен модел за мрежови архитектури.</a:t>
            </a:r>
          </a:p>
          <a:p>
            <a:pPr lvl="1">
              <a:spcAft>
                <a:spcPct val="10000"/>
              </a:spcAft>
            </a:pPr>
            <a:r>
              <a:rPr lang="bg-BG" altLang="bg-BG" sz="2400" dirty="0" smtClean="0"/>
              <a:t>Състои се от 7 нива като на всяко ниво отговарят определени функции.</a:t>
            </a:r>
          </a:p>
          <a:p>
            <a:pPr lvl="1">
              <a:spcAft>
                <a:spcPct val="10000"/>
              </a:spcAft>
            </a:pPr>
            <a:r>
              <a:rPr lang="bg-BG" altLang="bg-BG" sz="2400" dirty="0" smtClean="0"/>
              <a:t>Определя предаването на съобщения между две точки на мрежата.</a:t>
            </a:r>
            <a:r>
              <a:rPr lang="en-US" altLang="bg-BG" dirty="0" smtClean="0"/>
              <a:t> </a:t>
            </a:r>
            <a:endParaRPr lang="bg-BG" altLang="bg-BG" dirty="0" smtClean="0"/>
          </a:p>
          <a:p>
            <a:pPr marL="0" indent="0" algn="ctr">
              <a:spcBef>
                <a:spcPct val="40000"/>
              </a:spcBef>
              <a:spcAft>
                <a:spcPct val="10000"/>
              </a:spcAft>
              <a:buNone/>
            </a:pPr>
            <a:r>
              <a:rPr lang="en-US" altLang="bg-BG" u="sng" dirty="0">
                <a:solidFill>
                  <a:srgbClr val="006699"/>
                </a:solidFill>
              </a:rPr>
              <a:t>Transmission Control Protocol/Internet Protocol (TCP/IP)</a:t>
            </a:r>
          </a:p>
          <a:p>
            <a:pPr lvl="1"/>
            <a:r>
              <a:rPr lang="bg-BG" altLang="bg-BG" sz="2400" dirty="0" smtClean="0"/>
              <a:t>Телекомуникационен протокол на пет нива, използван от </a:t>
            </a:r>
            <a:r>
              <a:rPr lang="bg-BG" altLang="bg-BG" sz="2400" dirty="0"/>
              <a:t>И</a:t>
            </a:r>
            <a:r>
              <a:rPr lang="bg-BG" altLang="bg-BG" sz="2400" dirty="0" smtClean="0"/>
              <a:t>нтернет.</a:t>
            </a:r>
            <a:endParaRPr lang="bg-B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33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6262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467600" cy="652934"/>
          </a:xfrm>
          <a:ln/>
        </p:spPr>
        <p:txBody>
          <a:bodyPr>
            <a:normAutofit/>
          </a:bodyPr>
          <a:lstStyle/>
          <a:p>
            <a:pPr algn="ctr"/>
            <a:r>
              <a:rPr lang="en-US" altLang="bg-BG" sz="3200" dirty="0">
                <a:solidFill>
                  <a:schemeClr val="accent1">
                    <a:lumMod val="75000"/>
                  </a:schemeClr>
                </a:solidFill>
              </a:rPr>
              <a:t>OSI </a:t>
            </a:r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en-US" altLang="bg-BG" sz="3200" dirty="0">
                <a:solidFill>
                  <a:schemeClr val="accent1">
                    <a:lumMod val="75000"/>
                  </a:schemeClr>
                </a:solidFill>
              </a:rPr>
              <a:t>TCP/IP</a:t>
            </a:r>
            <a:endParaRPr lang="en-US" altLang="bg-BG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0A8766A3-5D70-4B53-8935-4B67E33E2A9A}" type="slidenum">
              <a:rPr lang="en-US" altLang="bg-BG" smtClean="0"/>
              <a:pPr/>
              <a:t>34</a:t>
            </a:fld>
            <a:endParaRPr lang="en-US" altLang="bg-B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7722094" cy="502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192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467600" cy="508918"/>
          </a:xfrm>
        </p:spPr>
        <p:txBody>
          <a:bodyPr>
            <a:no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Интернет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r>
              <a:rPr lang="bg-BG" dirty="0"/>
              <a:t>а</a:t>
            </a:r>
            <a:r>
              <a:rPr lang="bg-BG" dirty="0" smtClean="0"/>
              <a:t>дресиране </a:t>
            </a:r>
            <a:r>
              <a:rPr lang="en-US" dirty="0" smtClean="0"/>
              <a:t>– </a:t>
            </a:r>
            <a:r>
              <a:rPr lang="bg-BG" dirty="0" smtClean="0"/>
              <a:t>йерархично</a:t>
            </a:r>
          </a:p>
          <a:p>
            <a:pPr marL="0" indent="0" algn="ctr">
              <a:buNone/>
            </a:pPr>
            <a:r>
              <a:rPr lang="en-US" dirty="0" smtClean="0"/>
              <a:t>domain name system (DNS)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35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53" y="1772816"/>
            <a:ext cx="567531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822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chemeClr val="accent1"/>
                </a:solidFill>
              </a:rPr>
              <a:t>Интернет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208912" cy="5760640"/>
          </a:xfrm>
        </p:spPr>
        <p:txBody>
          <a:bodyPr/>
          <a:lstStyle/>
          <a:p>
            <a:r>
              <a:rPr lang="bg-BG" dirty="0"/>
              <a:t>а</a:t>
            </a:r>
            <a:r>
              <a:rPr lang="bg-BG" dirty="0" smtClean="0"/>
              <a:t>рхитектура – опорната мрежа </a:t>
            </a:r>
            <a:r>
              <a:rPr lang="en-US" dirty="0" smtClean="0"/>
              <a:t>(backbone) </a:t>
            </a:r>
            <a:r>
              <a:rPr lang="bg-BG" dirty="0" smtClean="0"/>
              <a:t>се свързва с регионалните и локални мрежи  чрез хъбове;</a:t>
            </a:r>
            <a:r>
              <a:rPr lang="en-US" dirty="0" smtClean="0"/>
              <a:t> </a:t>
            </a:r>
            <a:r>
              <a:rPr lang="en-US" sz="1800" dirty="0" smtClean="0"/>
              <a:t>MAE=Metropolitan Area Exchange; NAP = Network Access Point.</a:t>
            </a:r>
            <a:endParaRPr lang="bg-BG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36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844824"/>
            <a:ext cx="5675313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791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Интернет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bg-BG" dirty="0"/>
              <a:t>н</a:t>
            </a:r>
            <a:r>
              <a:rPr lang="bg-BG" dirty="0" smtClean="0"/>
              <a:t>яма формално управление;</a:t>
            </a:r>
          </a:p>
          <a:p>
            <a:r>
              <a:rPr lang="bg-BG" dirty="0"/>
              <a:t>н</a:t>
            </a:r>
            <a:r>
              <a:rPr lang="bg-BG" dirty="0" smtClean="0"/>
              <a:t>ай-мащабната реализация на клиент-сървър</a:t>
            </a:r>
            <a:r>
              <a:rPr lang="en-US" dirty="0"/>
              <a:t>.</a:t>
            </a:r>
            <a:r>
              <a:rPr lang="bg-BG" dirty="0" smtClean="0"/>
              <a:t> 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37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426325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25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Интернет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r>
              <a:rPr lang="bg-BG" altLang="bg-BG" dirty="0" smtClean="0">
                <a:solidFill>
                  <a:srgbClr val="0D0D0D"/>
                </a:solidFill>
                <a:latin typeface="Calibri" pitchFamily="-111" charset="0"/>
              </a:rPr>
              <a:t>Интернет услуги:</a:t>
            </a:r>
            <a:endParaRPr lang="en-US" altLang="bg-BG" dirty="0">
              <a:solidFill>
                <a:srgbClr val="0D0D0D"/>
              </a:solidFill>
              <a:latin typeface="Calibri" pitchFamily="-111" charset="0"/>
            </a:endParaRPr>
          </a:p>
          <a:p>
            <a:pPr lvl="1"/>
            <a:r>
              <a:rPr lang="bg-BG" altLang="bg-BG" sz="2400" dirty="0" smtClean="0">
                <a:latin typeface="Calibri" pitchFamily="-111" charset="0"/>
              </a:rPr>
              <a:t>Поща - </a:t>
            </a:r>
            <a:r>
              <a:rPr lang="en-US" altLang="bg-BG" sz="2400" dirty="0" smtClean="0">
                <a:latin typeface="Calibri" pitchFamily="-111" charset="0"/>
              </a:rPr>
              <a:t>E-mail</a:t>
            </a:r>
            <a:r>
              <a:rPr lang="bg-BG" altLang="bg-BG" sz="2400" dirty="0" smtClean="0">
                <a:latin typeface="Calibri" pitchFamily="-111" charset="0"/>
              </a:rPr>
              <a:t>;</a:t>
            </a:r>
            <a:endParaRPr lang="en-US" altLang="bg-BG" sz="2400" dirty="0">
              <a:latin typeface="Calibri" pitchFamily="-111" charset="0"/>
            </a:endParaRPr>
          </a:p>
          <a:p>
            <a:pPr lvl="1"/>
            <a:r>
              <a:rPr lang="bg-BG" altLang="bg-BG" sz="2400" dirty="0" smtClean="0">
                <a:latin typeface="Calibri" pitchFamily="-111" charset="0"/>
              </a:rPr>
              <a:t>Чат - </a:t>
            </a:r>
            <a:r>
              <a:rPr lang="en-US" altLang="bg-BG" sz="2400" dirty="0" smtClean="0">
                <a:latin typeface="Calibri" pitchFamily="-111" charset="0"/>
              </a:rPr>
              <a:t>Chatting </a:t>
            </a:r>
            <a:r>
              <a:rPr lang="en-US" altLang="bg-BG" sz="2400" dirty="0">
                <a:latin typeface="Calibri" pitchFamily="-111" charset="0"/>
              </a:rPr>
              <a:t>and instant </a:t>
            </a:r>
            <a:r>
              <a:rPr lang="en-US" altLang="bg-BG" sz="2400" dirty="0" smtClean="0">
                <a:latin typeface="Calibri" pitchFamily="-111" charset="0"/>
              </a:rPr>
              <a:t>messaging</a:t>
            </a:r>
            <a:r>
              <a:rPr lang="bg-BG" altLang="bg-BG" sz="2400" dirty="0" smtClean="0">
                <a:latin typeface="Calibri" pitchFamily="-111" charset="0"/>
              </a:rPr>
              <a:t>;</a:t>
            </a:r>
            <a:endParaRPr lang="en-US" altLang="bg-BG" sz="2400" dirty="0">
              <a:latin typeface="Calibri" pitchFamily="-111" charset="0"/>
            </a:endParaRPr>
          </a:p>
          <a:p>
            <a:pPr lvl="1"/>
            <a:r>
              <a:rPr lang="bg-BG" altLang="bg-BG" sz="2400" dirty="0" smtClean="0">
                <a:latin typeface="Calibri" pitchFamily="-111" charset="0"/>
              </a:rPr>
              <a:t>Новинарски групи – </a:t>
            </a:r>
            <a:r>
              <a:rPr lang="en-US" altLang="bg-BG" sz="2400" dirty="0" smtClean="0">
                <a:latin typeface="Calibri" pitchFamily="-111" charset="0"/>
              </a:rPr>
              <a:t>Newsgroups</a:t>
            </a:r>
            <a:r>
              <a:rPr lang="bg-BG" altLang="bg-BG" sz="2400" dirty="0" smtClean="0">
                <a:latin typeface="Calibri" pitchFamily="-111" charset="0"/>
              </a:rPr>
              <a:t>;</a:t>
            </a:r>
            <a:endParaRPr lang="en-US" altLang="bg-BG" sz="2400" dirty="0">
              <a:latin typeface="Calibri" pitchFamily="-111" charset="0"/>
            </a:endParaRPr>
          </a:p>
          <a:p>
            <a:pPr lvl="1"/>
            <a:r>
              <a:rPr lang="bg-BG" altLang="bg-BG" sz="2400" dirty="0" smtClean="0">
                <a:latin typeface="Calibri" pitchFamily="-111" charset="0"/>
              </a:rPr>
              <a:t>Протокол за отдалечено терминално свързване - </a:t>
            </a:r>
            <a:r>
              <a:rPr lang="en-US" altLang="bg-BG" sz="2400" dirty="0" smtClean="0">
                <a:latin typeface="Calibri" pitchFamily="-111" charset="0"/>
              </a:rPr>
              <a:t>Telnet</a:t>
            </a:r>
            <a:r>
              <a:rPr lang="bg-BG" altLang="bg-BG" sz="2400" dirty="0" smtClean="0">
                <a:latin typeface="Calibri" pitchFamily="-111" charset="0"/>
              </a:rPr>
              <a:t>;</a:t>
            </a:r>
            <a:endParaRPr lang="en-US" altLang="bg-BG" sz="2400" dirty="0">
              <a:latin typeface="Calibri" pitchFamily="-111" charset="0"/>
            </a:endParaRPr>
          </a:p>
          <a:p>
            <a:pPr lvl="1"/>
            <a:r>
              <a:rPr lang="en-US" altLang="bg-BG" sz="2400" dirty="0">
                <a:latin typeface="Calibri" pitchFamily="-111" charset="0"/>
              </a:rPr>
              <a:t>File Transfer Protocol (FTP</a:t>
            </a:r>
            <a:r>
              <a:rPr lang="en-US" altLang="bg-BG" sz="2400" dirty="0" smtClean="0">
                <a:latin typeface="Calibri" pitchFamily="-111" charset="0"/>
              </a:rPr>
              <a:t>)</a:t>
            </a:r>
            <a:r>
              <a:rPr lang="bg-BG" altLang="bg-BG" sz="2400" dirty="0" smtClean="0">
                <a:latin typeface="Calibri" pitchFamily="-111" charset="0"/>
              </a:rPr>
              <a:t>;</a:t>
            </a:r>
            <a:endParaRPr lang="en-US" altLang="bg-BG" sz="2400" dirty="0">
              <a:latin typeface="Calibri" pitchFamily="-111" charset="0"/>
            </a:endParaRPr>
          </a:p>
          <a:p>
            <a:pPr lvl="1"/>
            <a:r>
              <a:rPr lang="en-US" altLang="bg-BG" sz="2400" dirty="0">
                <a:latin typeface="Calibri" pitchFamily="-111" charset="0"/>
              </a:rPr>
              <a:t>World Wide </a:t>
            </a:r>
            <a:r>
              <a:rPr lang="en-US" altLang="bg-BG" sz="2400" dirty="0" smtClean="0">
                <a:latin typeface="Calibri" pitchFamily="-111" charset="0"/>
              </a:rPr>
              <a:t>Web</a:t>
            </a:r>
            <a:r>
              <a:rPr lang="bg-BG" altLang="bg-BG" sz="2400" dirty="0" smtClean="0">
                <a:latin typeface="Calibri" pitchFamily="-111" charset="0"/>
              </a:rPr>
              <a:t>;</a:t>
            </a:r>
            <a:endParaRPr lang="en-US" altLang="bg-BG" sz="2400" dirty="0">
              <a:latin typeface="Calibri" pitchFamily="-111" charset="0"/>
            </a:endParaRPr>
          </a:p>
          <a:p>
            <a:pPr lvl="1"/>
            <a:r>
              <a:rPr lang="bg-BG" altLang="bg-BG" sz="2400" dirty="0" smtClean="0">
                <a:latin typeface="Calibri" pitchFamily="-111" charset="0"/>
              </a:rPr>
              <a:t>Интернет телефония – </a:t>
            </a:r>
            <a:r>
              <a:rPr lang="en-US" altLang="bg-BG" sz="2400" dirty="0" smtClean="0">
                <a:latin typeface="Calibri" pitchFamily="-111" charset="0"/>
              </a:rPr>
              <a:t>VoIP</a:t>
            </a:r>
            <a:r>
              <a:rPr lang="bg-BG" altLang="bg-BG" sz="2400" dirty="0" smtClean="0">
                <a:latin typeface="Calibri" pitchFamily="-111" charset="0"/>
              </a:rPr>
              <a:t>;</a:t>
            </a:r>
            <a:endParaRPr lang="en-US" altLang="bg-BG" sz="2400" dirty="0">
              <a:latin typeface="Calibri" pitchFamily="-111" charset="0"/>
            </a:endParaRPr>
          </a:p>
          <a:p>
            <a:pPr lvl="1"/>
            <a:r>
              <a:rPr lang="bg-BG" altLang="bg-BG" sz="2400" dirty="0" smtClean="0">
                <a:latin typeface="Calibri" pitchFamily="-111" charset="0"/>
              </a:rPr>
              <a:t>Виртуални млежи - </a:t>
            </a:r>
            <a:r>
              <a:rPr lang="en-US" altLang="bg-BG" sz="2400" dirty="0" smtClean="0">
                <a:latin typeface="Calibri" pitchFamily="-111" charset="0"/>
              </a:rPr>
              <a:t>Virtual </a:t>
            </a:r>
            <a:r>
              <a:rPr lang="en-US" altLang="bg-BG" sz="2400" dirty="0">
                <a:latin typeface="Calibri" pitchFamily="-111" charset="0"/>
              </a:rPr>
              <a:t>private network (</a:t>
            </a:r>
            <a:r>
              <a:rPr lang="en-US" altLang="bg-BG" sz="2400" dirty="0" smtClean="0">
                <a:latin typeface="Calibri" pitchFamily="-111" charset="0"/>
              </a:rPr>
              <a:t>VPN)</a:t>
            </a:r>
            <a:r>
              <a:rPr lang="bg-BG" altLang="bg-BG" sz="2400" dirty="0" smtClean="0">
                <a:latin typeface="Calibri" pitchFamily="-111" charset="0"/>
              </a:rPr>
              <a:t>.</a:t>
            </a:r>
            <a:endParaRPr lang="en-US" altLang="bg-BG" sz="2400" dirty="0">
              <a:latin typeface="Calibri" pitchFamily="-111" charset="0"/>
            </a:endParaRP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38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68039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интернет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467600" cy="5493224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 smtClean="0">
                <a:solidFill>
                  <a:schemeClr val="accent2"/>
                </a:solidFill>
              </a:rPr>
              <a:t>Как работи </a:t>
            </a:r>
            <a:r>
              <a:rPr lang="en-US" dirty="0" smtClean="0">
                <a:solidFill>
                  <a:schemeClr val="accent2"/>
                </a:solidFill>
              </a:rPr>
              <a:t>Google</a:t>
            </a:r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39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9622"/>
            <a:ext cx="7781204" cy="495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492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Закон на </a:t>
            </a:r>
            <a:r>
              <a:rPr lang="en-US" altLang="bg-BG" sz="3200" dirty="0" smtClean="0">
                <a:solidFill>
                  <a:schemeClr val="accent1">
                    <a:lumMod val="75000"/>
                  </a:schemeClr>
                </a:solidFill>
              </a:rPr>
              <a:t>Metcalfe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787208" cy="4680520"/>
          </a:xfrm>
        </p:spPr>
        <p:txBody>
          <a:bodyPr>
            <a:normAutofit/>
          </a:bodyPr>
          <a:lstStyle/>
          <a:p>
            <a:r>
              <a:rPr lang="bg-BG" altLang="bg-BG" dirty="0" smtClean="0"/>
              <a:t>Полезността на дадена мрежа за бизнеса  е пропорционална на квадрата на нейните потребители, т.е. </a:t>
            </a:r>
            <a:r>
              <a:rPr lang="bg-BG" altLang="bg-BG" dirty="0"/>
              <a:t>к</a:t>
            </a:r>
            <a:r>
              <a:rPr lang="bg-BG" altLang="bg-BG" dirty="0" smtClean="0"/>
              <a:t>олкото повече са потребителите, толкова по-полезна е мрежата – сравнете с телефона, факса,..............</a:t>
            </a:r>
            <a:endParaRPr lang="bg-BG" altLang="bg-BG" dirty="0"/>
          </a:p>
          <a:p>
            <a:pPr>
              <a:spcBef>
                <a:spcPct val="30000"/>
              </a:spcBef>
            </a:pPr>
            <a:r>
              <a:rPr lang="bg-BG" altLang="bg-BG" dirty="0" smtClean="0"/>
              <a:t>Достигането на критичния брой потребители води до промени в  социалната, политическа и икономическа система.</a:t>
            </a:r>
          </a:p>
          <a:p>
            <a:pPr lvl="1">
              <a:spcBef>
                <a:spcPct val="30000"/>
              </a:spcBef>
            </a:pPr>
            <a:r>
              <a:rPr lang="bg-BG" altLang="bg-BG" dirty="0" smtClean="0"/>
              <a:t>Пример Интернет нараства експоненциално и се очаква това да донесе повече стойност на по-малка цена при всяко включване на потребителите.</a:t>
            </a:r>
            <a:endParaRPr lang="en-US" altLang="bg-BG" dirty="0" smtClean="0">
              <a:latin typeface="+mj-lt"/>
              <a:cs typeface="Arial" charset="0"/>
            </a:endParaRPr>
          </a:p>
          <a:p>
            <a:pPr lvl="1"/>
            <a:endParaRPr lang="en-US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</a:t>
            </a:fld>
            <a:endParaRPr lang="bg-BG" altLang="bg-B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71542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Интернет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836712"/>
            <a:ext cx="7488832" cy="5184576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solidFill>
                  <a:schemeClr val="accent2"/>
                </a:solidFill>
              </a:rPr>
              <a:t>н</a:t>
            </a:r>
            <a:r>
              <a:rPr lang="bg-BG" dirty="0" smtClean="0">
                <a:solidFill>
                  <a:schemeClr val="accent2"/>
                </a:solidFill>
              </a:rPr>
              <a:t>ай-използваните машини за търсене в САЩ</a:t>
            </a:r>
          </a:p>
          <a:p>
            <a:pPr marL="0" indent="0" algn="ctr">
              <a:buNone/>
            </a:pP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40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230937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598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80926"/>
          </a:xfrm>
        </p:spPr>
        <p:txBody>
          <a:bodyPr/>
          <a:lstStyle/>
          <a:p>
            <a:pPr algn="ctr"/>
            <a:r>
              <a:rPr lang="bg-BG" sz="3200" dirty="0">
                <a:solidFill>
                  <a:srgbClr val="FE8637"/>
                </a:solidFill>
              </a:rPr>
              <a:t>Интернет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003232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Web 2.0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Позволява съвместна работа и споделяне на информация.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Нови онлайн услуги и средства:</a:t>
            </a:r>
          </a:p>
          <a:p>
            <a:pPr lvl="1"/>
            <a:r>
              <a:rPr lang="en-US" sz="1700" dirty="0"/>
              <a:t>Blogs: </a:t>
            </a:r>
            <a:r>
              <a:rPr lang="bg-BG" sz="1700" dirty="0" smtClean="0"/>
              <a:t>неформални </a:t>
            </a:r>
            <a:r>
              <a:rPr lang="en-US" sz="1700" dirty="0" smtClean="0"/>
              <a:t>Web</a:t>
            </a:r>
            <a:r>
              <a:rPr lang="bg-BG" sz="1700" dirty="0" smtClean="0"/>
              <a:t> сайтове, създадени от отделни потребители;</a:t>
            </a:r>
          </a:p>
          <a:p>
            <a:pPr lvl="1"/>
            <a:r>
              <a:rPr lang="en-US" sz="1700" dirty="0" smtClean="0"/>
              <a:t>RSS </a:t>
            </a:r>
            <a:r>
              <a:rPr lang="en-US" sz="1700" dirty="0"/>
              <a:t>(Really Simple Syndication): </a:t>
            </a:r>
            <a:r>
              <a:rPr lang="bg-BG" sz="1700" dirty="0" smtClean="0"/>
              <a:t>обединява </a:t>
            </a:r>
            <a:r>
              <a:rPr lang="en-US" sz="1700" dirty="0" smtClean="0"/>
              <a:t>Web </a:t>
            </a:r>
            <a:r>
              <a:rPr lang="bg-BG" sz="1700" dirty="0" smtClean="0"/>
              <a:t>съдържание за последващо разглеждане  чрез съответен софтуер (агрегатор);</a:t>
            </a:r>
            <a:endParaRPr lang="en-US" sz="1700" dirty="0"/>
          </a:p>
          <a:p>
            <a:pPr lvl="1"/>
            <a:r>
              <a:rPr lang="en-US" sz="1700" dirty="0" smtClean="0"/>
              <a:t>Blogosphere</a:t>
            </a:r>
            <a:r>
              <a:rPr lang="bg-BG" sz="1700" dirty="0" smtClean="0"/>
              <a:t>;</a:t>
            </a:r>
            <a:endParaRPr lang="en-US" sz="1700" dirty="0"/>
          </a:p>
          <a:p>
            <a:pPr lvl="1"/>
            <a:r>
              <a:rPr lang="en-US" sz="1700" dirty="0" smtClean="0"/>
              <a:t>Microblogging</a:t>
            </a:r>
            <a:r>
              <a:rPr lang="bg-BG" sz="1700" dirty="0" smtClean="0"/>
              <a:t>;</a:t>
            </a:r>
            <a:endParaRPr lang="en-US" sz="1700" dirty="0"/>
          </a:p>
          <a:p>
            <a:pPr lvl="1"/>
            <a:r>
              <a:rPr lang="en-US" sz="1700" dirty="0"/>
              <a:t>Wikis: </a:t>
            </a:r>
            <a:r>
              <a:rPr lang="bg-BG" sz="1700" dirty="0" smtClean="0"/>
              <a:t>съвместни </a:t>
            </a:r>
            <a:r>
              <a:rPr lang="en-US" sz="1700" dirty="0" smtClean="0"/>
              <a:t>Web </a:t>
            </a:r>
            <a:r>
              <a:rPr lang="bg-BG" sz="1700" dirty="0" smtClean="0"/>
              <a:t>сайтове където потребителите могат да добавят, изтриват или променят съдържанието в сайта;</a:t>
            </a:r>
          </a:p>
          <a:p>
            <a:pPr lvl="1"/>
            <a:r>
              <a:rPr lang="en-US" sz="1700" dirty="0" smtClean="0"/>
              <a:t>Social </a:t>
            </a:r>
            <a:r>
              <a:rPr lang="en-US" sz="1700" dirty="0"/>
              <a:t>networking sites:  </a:t>
            </a:r>
            <a:r>
              <a:rPr lang="bg-BG" sz="1700" dirty="0" smtClean="0"/>
              <a:t>позволяват на потребителите да изграждат приятелски общности и да споделят информация.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Характеристики:</a:t>
            </a:r>
          </a:p>
          <a:p>
            <a:pPr lvl="1"/>
            <a:r>
              <a:rPr lang="bg-BG" sz="1700" dirty="0" smtClean="0"/>
              <a:t>интерактивност; </a:t>
            </a:r>
          </a:p>
          <a:p>
            <a:pPr lvl="1"/>
            <a:r>
              <a:rPr lang="bg-BG" sz="1700" dirty="0" smtClean="0"/>
              <a:t>контрол в реално време; </a:t>
            </a:r>
          </a:p>
          <a:p>
            <a:pPr lvl="1"/>
            <a:r>
              <a:rPr lang="bg-BG" sz="1700" dirty="0"/>
              <a:t>с</a:t>
            </a:r>
            <a:r>
              <a:rPr lang="bg-BG" sz="1700" dirty="0" smtClean="0"/>
              <a:t>оциално участие (споделяне);</a:t>
            </a:r>
            <a:endParaRPr lang="en-US" sz="1700" dirty="0"/>
          </a:p>
          <a:p>
            <a:pPr lvl="1"/>
            <a:r>
              <a:rPr lang="bg-BG" sz="1700" dirty="0"/>
              <a:t>г</a:t>
            </a:r>
            <a:r>
              <a:rPr lang="bg-BG" sz="1700" dirty="0" smtClean="0"/>
              <a:t>енерирано </a:t>
            </a:r>
            <a:r>
              <a:rPr lang="bg-BG" sz="1700" dirty="0"/>
              <a:t>от </a:t>
            </a:r>
            <a:r>
              <a:rPr lang="bg-BG" sz="1700" dirty="0" smtClean="0"/>
              <a:t>потребителите съдържание;</a:t>
            </a:r>
            <a:endParaRPr lang="en-US" sz="1700" dirty="0" smtClean="0"/>
          </a:p>
          <a:p>
            <a:pPr lvl="1"/>
            <a:r>
              <a:rPr lang="bg-BG" sz="1700" dirty="0"/>
              <a:t>с</a:t>
            </a:r>
            <a:r>
              <a:rPr lang="bg-BG" sz="1700" dirty="0" smtClean="0"/>
              <a:t>пецифични услуги.</a:t>
            </a:r>
            <a:endParaRPr lang="bg-BG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41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54056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rgbClr val="FE8637"/>
                </a:solidFill>
              </a:rPr>
              <a:t>Интернет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400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Web 3.0: </a:t>
            </a:r>
            <a:r>
              <a:rPr lang="bg-BG" dirty="0" smtClean="0">
                <a:solidFill>
                  <a:schemeClr val="accent2"/>
                </a:solidFill>
              </a:rPr>
              <a:t>Семантичният </a:t>
            </a:r>
            <a:r>
              <a:rPr lang="en-US" dirty="0" smtClean="0">
                <a:solidFill>
                  <a:schemeClr val="accent2"/>
                </a:solidFill>
              </a:rPr>
              <a:t>Web</a:t>
            </a:r>
            <a:endParaRPr lang="en-US" dirty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dirty="0" smtClean="0">
                <a:solidFill>
                  <a:schemeClr val="accent1"/>
                </a:solidFill>
              </a:rPr>
              <a:t>Цел:</a:t>
            </a:r>
            <a:r>
              <a:rPr lang="bg-BG" dirty="0" smtClean="0"/>
              <a:t> да се улесни търсенето и обработването на информация като се направи </a:t>
            </a:r>
            <a:r>
              <a:rPr lang="en-US" dirty="0" smtClean="0"/>
              <a:t>Web</a:t>
            </a:r>
            <a:r>
              <a:rPr lang="bg-BG" dirty="0" smtClean="0"/>
              <a:t> по-интуитивен.</a:t>
            </a:r>
          </a:p>
          <a:p>
            <a:pPr marL="457200" indent="-457200">
              <a:buFont typeface="+mj-lt"/>
              <a:buAutoNum type="arabicPeriod"/>
            </a:pPr>
            <a:r>
              <a:rPr lang="bg-BG" dirty="0" smtClean="0"/>
              <a:t>Повишена комуникативност и сихрон с различните устройства и общности.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Internet </a:t>
            </a:r>
            <a:r>
              <a:rPr lang="en-US" dirty="0">
                <a:solidFill>
                  <a:schemeClr val="accent1"/>
                </a:solidFill>
              </a:rPr>
              <a:t>of Things </a:t>
            </a:r>
            <a:r>
              <a:rPr lang="bg-BG" dirty="0" smtClean="0"/>
              <a:t>(</a:t>
            </a:r>
            <a:r>
              <a:rPr lang="ru-RU" dirty="0" smtClean="0"/>
              <a:t>Интернет </a:t>
            </a:r>
            <a:r>
              <a:rPr lang="ru-RU" dirty="0"/>
              <a:t>на вещите или Интернет на </a:t>
            </a:r>
            <a:r>
              <a:rPr lang="ru-RU" dirty="0" smtClean="0"/>
              <a:t>нещата) - </a:t>
            </a:r>
            <a:r>
              <a:rPr lang="ru-RU" dirty="0"/>
              <a:t>концепция за компютърна мрежа от физически обекти („вещи“, „предмети“), притежаващи вградени електронни устройства за взаимодействие помежду си или с външната </a:t>
            </a:r>
            <a:r>
              <a:rPr lang="ru-RU" dirty="0" smtClean="0"/>
              <a:t>среда. </a:t>
            </a:r>
            <a:endParaRPr lang="bg-BG" dirty="0" smtClean="0"/>
          </a:p>
          <a:p>
            <a:pPr marL="457200" indent="-457200">
              <a:buFont typeface="+mj-lt"/>
              <a:buAutoNum type="arabicPeriod"/>
            </a:pPr>
            <a:r>
              <a:rPr lang="bg-BG" dirty="0" smtClean="0"/>
              <a:t>Визуален</a:t>
            </a:r>
            <a:r>
              <a:rPr lang="en-US" dirty="0" smtClean="0"/>
              <a:t> Web</a:t>
            </a:r>
            <a:r>
              <a:rPr lang="bg-BG" dirty="0" smtClean="0"/>
              <a:t> – няма еднозначна дефиниция.</a:t>
            </a:r>
          </a:p>
          <a:p>
            <a:pPr marL="640080" lvl="2" indent="0">
              <a:buNone/>
            </a:pPr>
            <a:r>
              <a:rPr lang="bg-BG" dirty="0" smtClean="0"/>
              <a:t>Вж.</a:t>
            </a:r>
            <a:r>
              <a:rPr lang="en-US" dirty="0" smtClean="0"/>
              <a:t>http</a:t>
            </a:r>
            <a:r>
              <a:rPr lang="en-US" dirty="0"/>
              <a:t>://www.emarketer.com/Article/What-Visual-Web/1013064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Cloud </a:t>
            </a:r>
            <a:r>
              <a:rPr lang="en-US" dirty="0"/>
              <a:t>computing, mobile </a:t>
            </a:r>
            <a:r>
              <a:rPr lang="en-US" dirty="0" smtClean="0"/>
              <a:t>computing</a:t>
            </a:r>
            <a:r>
              <a:rPr lang="bg-BG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42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8546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43192" cy="1084982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Технологии и стандарти за безжични мрежи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91716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bg-BG" dirty="0" smtClean="0">
                <a:solidFill>
                  <a:schemeClr val="accent2"/>
                </a:solidFill>
                <a:cs typeface="ＭＳ Ｐゴシック" charset="0"/>
              </a:rPr>
              <a:t>Клетъчни системи</a:t>
            </a:r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 lvl="1">
              <a:defRPr/>
            </a:pPr>
            <a:r>
              <a:rPr lang="bg-BG" sz="2400" dirty="0"/>
              <a:t>к</a:t>
            </a:r>
            <a:r>
              <a:rPr lang="bg-BG" sz="2400" dirty="0" smtClean="0"/>
              <a:t>онкуриращи се стандарти:</a:t>
            </a:r>
            <a:endParaRPr lang="en-US" sz="2400" dirty="0"/>
          </a:p>
          <a:p>
            <a:pPr lvl="2">
              <a:defRPr/>
            </a:pPr>
            <a:r>
              <a:rPr lang="en-US" sz="2400" dirty="0"/>
              <a:t>CDMA: </a:t>
            </a:r>
            <a:r>
              <a:rPr lang="bg-BG" sz="2400" dirty="0" smtClean="0"/>
              <a:t>само в САЩ; </a:t>
            </a:r>
            <a:endParaRPr lang="en-US" sz="2400" dirty="0"/>
          </a:p>
          <a:p>
            <a:pPr lvl="2">
              <a:defRPr/>
            </a:pPr>
            <a:r>
              <a:rPr lang="en-US" sz="2400" dirty="0"/>
              <a:t>GSM: </a:t>
            </a:r>
            <a:r>
              <a:rPr lang="bg-BG" sz="2400" dirty="0" smtClean="0"/>
              <a:t>в останалия свят.</a:t>
            </a:r>
            <a:endParaRPr lang="en-US" sz="2400" dirty="0"/>
          </a:p>
          <a:p>
            <a:pPr lvl="1">
              <a:defRPr/>
            </a:pPr>
            <a:r>
              <a:rPr lang="bg-BG" sz="2400" dirty="0"/>
              <a:t>м</a:t>
            </a:r>
            <a:r>
              <a:rPr lang="bg-BG" sz="2400" dirty="0" smtClean="0"/>
              <a:t>режи от трето поколение </a:t>
            </a:r>
            <a:r>
              <a:rPr lang="en-US" sz="2400" dirty="0" smtClean="0"/>
              <a:t>(</a:t>
            </a:r>
            <a:r>
              <a:rPr lang="en-US" sz="2400" dirty="0"/>
              <a:t>3G</a:t>
            </a:r>
            <a:r>
              <a:rPr lang="en-US" sz="2400" dirty="0" smtClean="0"/>
              <a:t>)</a:t>
            </a:r>
            <a:r>
              <a:rPr lang="bg-BG" sz="2400" dirty="0" smtClean="0"/>
              <a:t>:</a:t>
            </a:r>
            <a:r>
              <a:rPr lang="en-US" sz="2400" dirty="0" smtClean="0"/>
              <a:t> </a:t>
            </a:r>
            <a:endParaRPr lang="en-US" sz="2400" dirty="0"/>
          </a:p>
          <a:p>
            <a:pPr lvl="2">
              <a:defRPr/>
            </a:pPr>
            <a:r>
              <a:rPr lang="bg-BG" sz="2400" dirty="0"/>
              <a:t>с</a:t>
            </a:r>
            <a:r>
              <a:rPr lang="bg-BG" sz="2400" dirty="0" smtClean="0"/>
              <a:t>корост на транфер </a:t>
            </a:r>
            <a:r>
              <a:rPr lang="en-US" sz="2400" dirty="0" smtClean="0"/>
              <a:t>144 Kbps</a:t>
            </a:r>
            <a:r>
              <a:rPr lang="bg-BG" sz="2400" dirty="0" smtClean="0"/>
              <a:t>;</a:t>
            </a:r>
            <a:endParaRPr lang="en-US" sz="2400" dirty="0"/>
          </a:p>
          <a:p>
            <a:pPr lvl="2">
              <a:defRPr/>
            </a:pPr>
            <a:r>
              <a:rPr lang="bg-BG" sz="2400" dirty="0"/>
              <a:t>п</a:t>
            </a:r>
            <a:r>
              <a:rPr lang="bg-BG" sz="2400" dirty="0" smtClean="0"/>
              <a:t>одходящи за достъп до </a:t>
            </a:r>
            <a:r>
              <a:rPr lang="en-US" sz="2400" dirty="0" smtClean="0"/>
              <a:t>e-mail </a:t>
            </a:r>
            <a:r>
              <a:rPr lang="bg-BG" sz="2400" dirty="0" smtClean="0"/>
              <a:t>и </a:t>
            </a:r>
            <a:r>
              <a:rPr lang="en-US" sz="2400" dirty="0" smtClean="0"/>
              <a:t>Web browsing</a:t>
            </a:r>
            <a:r>
              <a:rPr lang="bg-BG" sz="2400" dirty="0"/>
              <a:t>.</a:t>
            </a:r>
            <a:endParaRPr lang="en-US" sz="2400" dirty="0"/>
          </a:p>
          <a:p>
            <a:pPr lvl="1">
              <a:defRPr/>
            </a:pPr>
            <a:r>
              <a:rPr lang="bg-BG" sz="2400" dirty="0"/>
              <a:t>м</a:t>
            </a:r>
            <a:r>
              <a:rPr lang="bg-BG" sz="2400" dirty="0" smtClean="0"/>
              <a:t>режи от четв</a:t>
            </a:r>
            <a:r>
              <a:rPr lang="bg-BG" sz="2400" dirty="0"/>
              <a:t>ъ</a:t>
            </a:r>
            <a:r>
              <a:rPr lang="bg-BG" sz="2400" dirty="0" smtClean="0"/>
              <a:t>рто поколение </a:t>
            </a:r>
            <a:r>
              <a:rPr lang="en-US" sz="2400" dirty="0" smtClean="0"/>
              <a:t>(</a:t>
            </a:r>
            <a:r>
              <a:rPr lang="en-US" sz="2400" dirty="0"/>
              <a:t>4G) </a:t>
            </a:r>
            <a:endParaRPr lang="bg-BG" sz="2400" dirty="0" smtClean="0"/>
          </a:p>
          <a:p>
            <a:pPr lvl="2">
              <a:defRPr/>
            </a:pPr>
            <a:r>
              <a:rPr lang="bg-BG" sz="2400" dirty="0"/>
              <a:t>с</a:t>
            </a:r>
            <a:r>
              <a:rPr lang="bg-BG" sz="2400" dirty="0" smtClean="0"/>
              <a:t>корост на трансфер до </a:t>
            </a:r>
            <a:r>
              <a:rPr lang="en-US" sz="2400" dirty="0" smtClean="0"/>
              <a:t>100 Mbps</a:t>
            </a:r>
            <a:r>
              <a:rPr lang="bg-BG" sz="2400" dirty="0" smtClean="0"/>
              <a:t>;</a:t>
            </a:r>
            <a:endParaRPr lang="en-US" sz="2400" dirty="0"/>
          </a:p>
          <a:p>
            <a:pPr lvl="2">
              <a:defRPr/>
            </a:pPr>
            <a:r>
              <a:rPr lang="bg-BG" sz="2400" dirty="0"/>
              <a:t>п</a:t>
            </a:r>
            <a:r>
              <a:rPr lang="bg-BG" sz="2400" dirty="0" smtClean="0"/>
              <a:t>одходящи за </a:t>
            </a:r>
            <a:r>
              <a:rPr lang="en-US" sz="2400" dirty="0" smtClean="0"/>
              <a:t>Internet video</a:t>
            </a:r>
            <a:r>
              <a:rPr lang="bg-BG" sz="2400" dirty="0" smtClean="0"/>
              <a:t>.</a:t>
            </a:r>
            <a:endParaRPr lang="en-US" sz="2400" dirty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43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71194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73" y="18661"/>
            <a:ext cx="7643192" cy="1084982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Технологии и стандарти за безжични мрежи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064896" cy="51125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bg-BG" sz="2800" dirty="0" smtClean="0">
                <a:solidFill>
                  <a:schemeClr val="accent2"/>
                </a:solidFill>
                <a:cs typeface="ＭＳ Ｐゴシック" charset="0"/>
              </a:rPr>
              <a:t>Безжични компютърни мрежи и достъп до Интернет</a:t>
            </a:r>
            <a:endParaRPr lang="en-US" sz="2800" dirty="0">
              <a:solidFill>
                <a:schemeClr val="accent2"/>
              </a:solidFill>
              <a:cs typeface="ＭＳ Ｐゴシック" charset="0"/>
            </a:endParaRPr>
          </a:p>
          <a:p>
            <a:pPr lvl="1">
              <a:defRPr/>
            </a:pPr>
            <a:r>
              <a:rPr lang="en-US" sz="2400" dirty="0">
                <a:solidFill>
                  <a:schemeClr val="accent1"/>
                </a:solidFill>
              </a:rPr>
              <a:t>Bluetooth (802.15) </a:t>
            </a:r>
          </a:p>
          <a:p>
            <a:pPr lvl="2">
              <a:defRPr/>
            </a:pPr>
            <a:r>
              <a:rPr lang="bg-BG" sz="2100" dirty="0" smtClean="0"/>
              <a:t>свързва до </a:t>
            </a:r>
            <a:r>
              <a:rPr lang="en-US" sz="2100" dirty="0" smtClean="0"/>
              <a:t>8 </a:t>
            </a:r>
            <a:r>
              <a:rPr lang="bg-BG" sz="2100" dirty="0" smtClean="0"/>
              <a:t>устройства на разстояние до </a:t>
            </a:r>
            <a:r>
              <a:rPr lang="en-US" sz="2100" dirty="0" smtClean="0"/>
              <a:t>10</a:t>
            </a:r>
            <a:r>
              <a:rPr lang="bg-BG" sz="2100" dirty="0" smtClean="0"/>
              <a:t> м, използва маломощна радиовръзка;</a:t>
            </a:r>
          </a:p>
          <a:p>
            <a:pPr lvl="2">
              <a:defRPr/>
            </a:pPr>
            <a:r>
              <a:rPr lang="bg-BG" sz="2100" dirty="0"/>
              <a:t>п</a:t>
            </a:r>
            <a:r>
              <a:rPr lang="bg-BG" sz="2100" dirty="0" smtClean="0"/>
              <a:t>олезно е за свързване между устройства.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Wi-Fi </a:t>
            </a:r>
            <a:r>
              <a:rPr lang="en-US" sz="2400" dirty="0">
                <a:solidFill>
                  <a:schemeClr val="accent1"/>
                </a:solidFill>
              </a:rPr>
              <a:t>(802.11)</a:t>
            </a:r>
          </a:p>
          <a:p>
            <a:pPr lvl="2">
              <a:defRPr/>
            </a:pPr>
            <a:r>
              <a:rPr lang="bg-BG" sz="2100" dirty="0"/>
              <a:t>п</a:t>
            </a:r>
            <a:r>
              <a:rPr lang="bg-BG" sz="2100" dirty="0" smtClean="0"/>
              <a:t>редставлява набор стандарти;</a:t>
            </a:r>
            <a:endParaRPr lang="en-US" sz="2100" dirty="0"/>
          </a:p>
          <a:p>
            <a:pPr lvl="2">
              <a:defRPr/>
            </a:pPr>
            <a:r>
              <a:rPr lang="bg-BG" sz="2100" dirty="0"/>
              <a:t>и</a:t>
            </a:r>
            <a:r>
              <a:rPr lang="bg-BG" sz="2100" dirty="0" smtClean="0"/>
              <a:t>зползва се за безжични локални мрежи и безжичен достъп до Интернет;</a:t>
            </a:r>
            <a:endParaRPr lang="en-US" sz="2100" dirty="0"/>
          </a:p>
          <a:p>
            <a:pPr lvl="2">
              <a:defRPr/>
            </a:pPr>
            <a:r>
              <a:rPr lang="bg-BG" sz="2100" dirty="0"/>
              <a:t>и</a:t>
            </a:r>
            <a:r>
              <a:rPr lang="bg-BG" sz="2100" dirty="0" smtClean="0"/>
              <a:t>зползва точки за достъп (</a:t>
            </a:r>
            <a:r>
              <a:rPr lang="en-US" sz="2100" dirty="0" smtClean="0"/>
              <a:t>access points</a:t>
            </a:r>
            <a:r>
              <a:rPr lang="bg-BG" sz="2100" dirty="0" smtClean="0"/>
              <a:t>)</a:t>
            </a:r>
            <a:r>
              <a:rPr lang="bg-BG" sz="2100" dirty="0"/>
              <a:t>;</a:t>
            </a:r>
            <a:r>
              <a:rPr lang="en-US" sz="2100" dirty="0" smtClean="0"/>
              <a:t> </a:t>
            </a:r>
            <a:endParaRPr lang="bg-BG" sz="2100" dirty="0" smtClean="0"/>
          </a:p>
          <a:p>
            <a:pPr lvl="2">
              <a:defRPr/>
            </a:pPr>
            <a:r>
              <a:rPr lang="en-US" sz="2100" dirty="0" smtClean="0"/>
              <a:t>Hotspots</a:t>
            </a:r>
            <a:r>
              <a:rPr lang="en-US" sz="2100" dirty="0"/>
              <a:t>: </a:t>
            </a:r>
            <a:r>
              <a:rPr lang="bg-BG" sz="2100" dirty="0" smtClean="0"/>
              <a:t>места с няколко точки за достъп за публична употреба на безжичен Интернет;</a:t>
            </a:r>
          </a:p>
          <a:p>
            <a:pPr lvl="2">
              <a:defRPr/>
            </a:pPr>
            <a:r>
              <a:rPr lang="bg-BG" sz="2100" dirty="0"/>
              <a:t>с</a:t>
            </a:r>
            <a:r>
              <a:rPr lang="bg-BG" sz="2100" dirty="0" smtClean="0"/>
              <a:t>лаба сигурност.</a:t>
            </a:r>
          </a:p>
          <a:p>
            <a:pPr lvl="1">
              <a:defRPr/>
            </a:pPr>
            <a:r>
              <a:rPr lang="en-US" sz="2400" dirty="0" smtClean="0"/>
              <a:t> </a:t>
            </a:r>
            <a:r>
              <a:rPr lang="en-US" sz="2600" dirty="0" err="1" smtClean="0">
                <a:solidFill>
                  <a:schemeClr val="accent1"/>
                </a:solidFill>
              </a:rPr>
              <a:t>WiMax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>
                <a:solidFill>
                  <a:schemeClr val="accent1"/>
                </a:solidFill>
              </a:rPr>
              <a:t>(802.16)</a:t>
            </a:r>
          </a:p>
          <a:p>
            <a:pPr lvl="2">
              <a:defRPr/>
            </a:pPr>
            <a:r>
              <a:rPr lang="bg-BG" sz="2100" dirty="0"/>
              <a:t>б</a:t>
            </a:r>
            <a:r>
              <a:rPr lang="bg-BG" sz="2100" dirty="0" smtClean="0"/>
              <a:t>езжичен достъп на разстояние до 50 км;</a:t>
            </a:r>
            <a:endParaRPr lang="en-US" sz="2100" dirty="0"/>
          </a:p>
          <a:p>
            <a:pPr lvl="2">
              <a:defRPr/>
            </a:pPr>
            <a:r>
              <a:rPr lang="bg-BG" sz="2100" dirty="0"/>
              <a:t>и</a:t>
            </a:r>
            <a:r>
              <a:rPr lang="bg-BG" sz="2100" dirty="0" smtClean="0"/>
              <a:t>зисква специални приемно-предавателни устройства и антени.</a:t>
            </a:r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44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95279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43192" cy="1084982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Технологии и стандарти за безжични мрежи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Bluetooth</a:t>
            </a:r>
            <a:r>
              <a:rPr lang="bg-BG" dirty="0" smtClean="0">
                <a:solidFill>
                  <a:schemeClr val="accent2"/>
                </a:solidFill>
              </a:rPr>
              <a:t> мрежа</a:t>
            </a: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45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192688" cy="439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79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43192" cy="1084982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Технологии и стандарти за безжични мрежи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Wi-Fi</a:t>
            </a:r>
            <a:r>
              <a:rPr lang="bg-BG" dirty="0" smtClean="0">
                <a:solidFill>
                  <a:schemeClr val="accent2"/>
                </a:solidFill>
              </a:rPr>
              <a:t> мрежа</a:t>
            </a: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46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011863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79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43192" cy="1084982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Технологии и стандарти за безжични мрежи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7467600" cy="49171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bg-BG" sz="3100" dirty="0" smtClean="0">
                <a:solidFill>
                  <a:schemeClr val="accent2"/>
                </a:solidFill>
                <a:cs typeface="ＭＳ Ｐゴシック" charset="0"/>
              </a:rPr>
              <a:t>Радиочестотна идентификация</a:t>
            </a:r>
            <a:r>
              <a:rPr lang="en-US" sz="3100" dirty="0" smtClean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sz="3100" dirty="0">
                <a:solidFill>
                  <a:schemeClr val="accent2"/>
                </a:solidFill>
                <a:cs typeface="ＭＳ Ｐゴシック" charset="0"/>
              </a:rPr>
              <a:t>(RFID)</a:t>
            </a:r>
          </a:p>
          <a:p>
            <a:pPr lvl="1">
              <a:spcAft>
                <a:spcPts val="1200"/>
              </a:spcAft>
              <a:defRPr/>
            </a:pPr>
            <a:r>
              <a:rPr lang="bg-BG" sz="2600" dirty="0">
                <a:ea typeface="ＭＳ Ｐゴシック" panose="020B0600070205080204" pitchFamily="34" charset="-128"/>
              </a:rPr>
              <a:t>и</a:t>
            </a:r>
            <a:r>
              <a:rPr lang="bg-BG" sz="2600" dirty="0" smtClean="0">
                <a:ea typeface="ＭＳ Ｐゴシック" panose="020B0600070205080204" pitchFamily="34" charset="-128"/>
              </a:rPr>
              <a:t>зползва кратки записи (</a:t>
            </a:r>
            <a:r>
              <a:rPr lang="en-US" sz="2600" dirty="0" smtClean="0">
                <a:ea typeface="ＭＳ Ｐゴシック" panose="020B0600070205080204" pitchFamily="34" charset="-128"/>
              </a:rPr>
              <a:t>tags</a:t>
            </a:r>
            <a:r>
              <a:rPr lang="bg-BG" sz="2600" dirty="0" smtClean="0">
                <a:ea typeface="ＭＳ Ｐゴシック" panose="020B0600070205080204" pitchFamily="34" charset="-128"/>
              </a:rPr>
              <a:t>), заложени в чипове и съдържащи данни</a:t>
            </a:r>
            <a:r>
              <a:rPr lang="en-US" sz="2600" dirty="0" smtClean="0">
                <a:ea typeface="ＭＳ Ｐゴシック" panose="020B0600070205080204" pitchFamily="34" charset="-128"/>
              </a:rPr>
              <a:t> </a:t>
            </a:r>
            <a:r>
              <a:rPr lang="bg-BG" sz="2600" dirty="0" smtClean="0">
                <a:ea typeface="ＭＳ Ｐゴシック" panose="020B0600070205080204" pitchFamily="34" charset="-128"/>
              </a:rPr>
              <a:t>за устройството и разположението;</a:t>
            </a:r>
          </a:p>
          <a:p>
            <a:pPr lvl="1">
              <a:spcAft>
                <a:spcPts val="1200"/>
              </a:spcAft>
              <a:defRPr/>
            </a:pPr>
            <a:r>
              <a:rPr lang="bg-BG" sz="2600" dirty="0" smtClean="0">
                <a:ea typeface="ＭＳ Ｐゴシック" panose="020B0600070205080204" pitchFamily="34" charset="-128"/>
              </a:rPr>
              <a:t>предава </a:t>
            </a:r>
            <a:r>
              <a:rPr lang="bg-BG" sz="2600" dirty="0">
                <a:ea typeface="ＭＳ Ｐゴシック" panose="020B0600070205080204" pitchFamily="34" charset="-128"/>
              </a:rPr>
              <a:t>радиосигнали на късо </a:t>
            </a:r>
            <a:r>
              <a:rPr lang="bg-BG" sz="2600" dirty="0" smtClean="0">
                <a:ea typeface="ＭＳ Ｐゴシック" panose="020B0600070205080204" pitchFamily="34" charset="-128"/>
              </a:rPr>
              <a:t>разстояние </a:t>
            </a:r>
            <a:r>
              <a:rPr lang="bg-BG" sz="2600" dirty="0">
                <a:ea typeface="ＭＳ Ｐゴシック" panose="020B0600070205080204" pitchFamily="34" charset="-128"/>
              </a:rPr>
              <a:t>до специални </a:t>
            </a:r>
            <a:r>
              <a:rPr lang="en-US" sz="2600" dirty="0">
                <a:ea typeface="ＭＳ Ｐゴシック" panose="020B0600070205080204" pitchFamily="34" charset="-128"/>
              </a:rPr>
              <a:t>RFID </a:t>
            </a:r>
            <a:r>
              <a:rPr lang="bg-BG" sz="2600" dirty="0" smtClean="0">
                <a:ea typeface="ＭＳ Ｐゴシック" panose="020B0600070205080204" pitchFamily="34" charset="-128"/>
              </a:rPr>
              <a:t>четци чрез антени, които изпращат данните през мрежа за компютърна обработка;</a:t>
            </a:r>
            <a:endParaRPr lang="en-US" sz="2600" dirty="0" smtClean="0">
              <a:ea typeface="ＭＳ Ｐゴシック" panose="020B0600070205080204" pitchFamily="34" charset="-128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bg-BG" sz="2600" dirty="0">
                <a:ea typeface="ＭＳ Ｐゴシック" panose="020B0600070205080204" pitchFamily="34" charset="-128"/>
              </a:rPr>
              <a:t>т</a:t>
            </a:r>
            <a:r>
              <a:rPr lang="bg-BG" sz="2600" dirty="0" smtClean="0">
                <a:ea typeface="ＭＳ Ｐゴシック" panose="020B0600070205080204" pitchFamily="34" charset="-128"/>
              </a:rPr>
              <a:t>ипична употреба: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bg-BG" sz="2300" dirty="0">
                <a:ea typeface="ＭＳ Ｐゴシック" panose="020B0600070205080204" pitchFamily="34" charset="-128"/>
              </a:rPr>
              <a:t>а</a:t>
            </a:r>
            <a:r>
              <a:rPr lang="bg-BG" sz="2300" dirty="0" smtClean="0">
                <a:ea typeface="ＭＳ Ｐゴシック" panose="020B0600070205080204" pitchFamily="34" charset="-128"/>
              </a:rPr>
              <a:t>втоматично събиране на пътни такси (</a:t>
            </a:r>
            <a:r>
              <a:rPr lang="en-US" sz="2300" dirty="0" smtClean="0">
                <a:ea typeface="ＭＳ Ｐゴシック" panose="020B0600070205080204" pitchFamily="34" charset="-128"/>
              </a:rPr>
              <a:t>automated toll-collection</a:t>
            </a:r>
            <a:r>
              <a:rPr lang="bg-BG" sz="2300" dirty="0" smtClean="0">
                <a:ea typeface="ＭＳ Ｐゴシック" panose="020B0600070205080204" pitchFamily="34" charset="-128"/>
              </a:rPr>
              <a:t>);</a:t>
            </a:r>
            <a:r>
              <a:rPr lang="en-US" sz="2300" dirty="0" smtClean="0">
                <a:ea typeface="ＭＳ Ｐゴシック" panose="020B0600070205080204" pitchFamily="34" charset="-128"/>
              </a:rPr>
              <a:t> </a:t>
            </a:r>
            <a:endParaRPr lang="bg-BG" sz="2300" dirty="0" smtClean="0">
              <a:ea typeface="ＭＳ Ｐゴシック" panose="020B0600070205080204" pitchFamily="34" charset="-128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bg-BG" sz="2300" dirty="0">
                <a:ea typeface="ＭＳ Ｐゴシック" panose="020B0600070205080204" pitchFamily="34" charset="-128"/>
              </a:rPr>
              <a:t>проследяване на стоки по веригата на доставка. </a:t>
            </a:r>
          </a:p>
          <a:p>
            <a:pPr marL="638175" lvl="1" indent="-280988">
              <a:spcBef>
                <a:spcPts val="0"/>
              </a:spcBef>
              <a:spcAft>
                <a:spcPts val="1200"/>
              </a:spcAft>
              <a:defRPr/>
            </a:pPr>
            <a:r>
              <a:rPr lang="bg-BG" sz="2600" dirty="0" smtClean="0">
                <a:ea typeface="ＭＳ Ｐゴシック" panose="020B0600070205080204" pitchFamily="34" charset="-128"/>
              </a:rPr>
              <a:t>изисква компаниите да притежават специализиран хардуер и софтуер;</a:t>
            </a:r>
          </a:p>
          <a:p>
            <a:pPr marL="638175" lvl="1" indent="-280988">
              <a:spcBef>
                <a:spcPts val="0"/>
              </a:spcBef>
              <a:spcAft>
                <a:spcPts val="1200"/>
              </a:spcAft>
              <a:defRPr/>
            </a:pPr>
            <a:r>
              <a:rPr lang="bg-BG" sz="2600" dirty="0">
                <a:ea typeface="ＭＳ Ｐゴシック" panose="020B0600070205080204" pitchFamily="34" charset="-128"/>
              </a:rPr>
              <a:t>н</a:t>
            </a:r>
            <a:r>
              <a:rPr lang="bg-BG" sz="2600" dirty="0" smtClean="0">
                <a:ea typeface="ＭＳ Ｐゴシック" panose="020B0600070205080204" pitchFamily="34" charset="-128"/>
              </a:rPr>
              <a:t>амаляването на разходите прави </a:t>
            </a:r>
            <a:r>
              <a:rPr lang="en-US" sz="2600" dirty="0" smtClean="0">
                <a:ea typeface="ＭＳ Ｐゴシック" panose="020B0600070205080204" pitchFamily="34" charset="-128"/>
              </a:rPr>
              <a:t>RFID</a:t>
            </a:r>
            <a:r>
              <a:rPr lang="bg-BG" sz="2600" dirty="0" smtClean="0">
                <a:ea typeface="ＭＳ Ｐゴシック" panose="020B0600070205080204" pitchFamily="34" charset="-128"/>
              </a:rPr>
              <a:t> приложимо от много </a:t>
            </a:r>
            <a:r>
              <a:rPr lang="bg-BG" sz="2300" dirty="0" smtClean="0">
                <a:ea typeface="ＭＳ Ｐゴシック" panose="020B0600070205080204" pitchFamily="34" charset="-128"/>
              </a:rPr>
              <a:t>фирми.</a:t>
            </a:r>
            <a:endParaRPr lang="bg-BG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47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dirty="0" smtClean="0"/>
              <a:t>CITL709 - </a:t>
            </a:r>
            <a:r>
              <a:rPr lang="bg-BG" altLang="bg-BG" dirty="0" smtClean="0"/>
              <a:t>тема 11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595279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21" y="116632"/>
            <a:ext cx="7643192" cy="1084982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Технологии и стандарти за безжични мрежи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7467600" cy="4917160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 smtClean="0">
                <a:solidFill>
                  <a:schemeClr val="accent2"/>
                </a:solidFill>
              </a:rPr>
              <a:t>Как работи </a:t>
            </a:r>
            <a:r>
              <a:rPr lang="en-US" dirty="0" smtClean="0">
                <a:solidFill>
                  <a:schemeClr val="accent2"/>
                </a:solidFill>
              </a:rPr>
              <a:t>RFID</a:t>
            </a: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48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1737"/>
            <a:ext cx="777686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79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43192" cy="1084982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Технологии и стандарти за безжични мрежи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5061176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  <a:buNone/>
            </a:pPr>
            <a:r>
              <a:rPr lang="bg-BG" altLang="en-US" dirty="0" smtClean="0">
                <a:solidFill>
                  <a:schemeClr val="accent2"/>
                </a:solidFill>
                <a:latin typeface="Arial" charset="0"/>
              </a:rPr>
              <a:t>Безжични сензорни мрежи 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bg-BG" altLang="en-US" sz="2200" dirty="0">
                <a:latin typeface="Arial" charset="0"/>
              </a:rPr>
              <a:t>м</a:t>
            </a:r>
            <a:r>
              <a:rPr lang="bg-BG" altLang="en-US" sz="2200" dirty="0" smtClean="0">
                <a:latin typeface="Arial" charset="0"/>
              </a:rPr>
              <a:t>режа от много (до хиляди) взаимосвързани безжични устройства, разположени във физическото пространство с цел измерване на различни величини в много точки и в големи пространства;</a:t>
            </a:r>
          </a:p>
          <a:p>
            <a:pPr marL="623888" lvl="1" indent="-212725">
              <a:spcBef>
                <a:spcPct val="0"/>
              </a:spcBef>
              <a:spcAft>
                <a:spcPts val="1200"/>
              </a:spcAft>
            </a:pPr>
            <a:r>
              <a:rPr lang="bg-BG" altLang="en-US" sz="2200" dirty="0">
                <a:latin typeface="Arial" charset="0"/>
              </a:rPr>
              <a:t>и</a:t>
            </a:r>
            <a:r>
              <a:rPr lang="bg-BG" altLang="en-US" sz="2200" dirty="0" smtClean="0">
                <a:latin typeface="Arial" charset="0"/>
              </a:rPr>
              <a:t>зползват се за наблюдение в сгради, за разпознаване на вредни сустанции във въздуха, за следене на промени в околната среда, трафик, военни дейности......</a:t>
            </a:r>
          </a:p>
          <a:p>
            <a:pPr marL="623888" lvl="1" indent="-212725">
              <a:spcBef>
                <a:spcPct val="0"/>
              </a:spcBef>
              <a:spcAft>
                <a:spcPts val="1200"/>
              </a:spcAft>
            </a:pPr>
            <a:r>
              <a:rPr lang="bg-BG" altLang="en-US" sz="2200" dirty="0">
                <a:latin typeface="Arial" charset="0"/>
              </a:rPr>
              <a:t>у</a:t>
            </a:r>
            <a:r>
              <a:rPr lang="bg-BG" altLang="en-US" sz="2200" dirty="0" smtClean="0">
                <a:latin typeface="Arial" charset="0"/>
              </a:rPr>
              <a:t>стройствата притежават вградена обработка на данни, памет, радиочестотни сензори и антеним</a:t>
            </a:r>
          </a:p>
          <a:p>
            <a:pPr marL="623888" lvl="1" indent="-212725">
              <a:spcBef>
                <a:spcPct val="0"/>
              </a:spcBef>
              <a:spcAft>
                <a:spcPts val="1200"/>
              </a:spcAft>
            </a:pPr>
            <a:r>
              <a:rPr lang="bg-BG" altLang="en-US" sz="2200" dirty="0">
                <a:latin typeface="Arial" charset="0"/>
              </a:rPr>
              <a:t>п</a:t>
            </a:r>
            <a:r>
              <a:rPr lang="bg-BG" altLang="en-US" sz="2200" dirty="0" smtClean="0">
                <a:latin typeface="Arial" charset="0"/>
              </a:rPr>
              <a:t>редставляват основни източници за </a:t>
            </a:r>
            <a:r>
              <a:rPr lang="ja-JP" altLang="en-US" sz="2200" dirty="0" smtClean="0">
                <a:latin typeface="Arial" charset="0"/>
              </a:rPr>
              <a:t>“</a:t>
            </a:r>
            <a:r>
              <a:rPr lang="en-US" altLang="ja-JP" sz="2200" dirty="0">
                <a:latin typeface="Arial" charset="0"/>
              </a:rPr>
              <a:t>Big Data</a:t>
            </a:r>
            <a:r>
              <a:rPr lang="ja-JP" altLang="en-US" sz="2200" dirty="0">
                <a:latin typeface="Arial" charset="0"/>
              </a:rPr>
              <a:t>”</a:t>
            </a:r>
            <a:r>
              <a:rPr lang="en-US" altLang="ja-JP" sz="2200" dirty="0">
                <a:latin typeface="Arial" charset="0"/>
              </a:rPr>
              <a:t> </a:t>
            </a:r>
            <a:r>
              <a:rPr lang="bg-BG" altLang="ja-JP" sz="2200" dirty="0" smtClean="0">
                <a:latin typeface="Arial" charset="0"/>
              </a:rPr>
              <a:t>и захранват </a:t>
            </a:r>
            <a:r>
              <a:rPr lang="ja-JP" altLang="en-US" sz="2200" dirty="0" smtClean="0">
                <a:latin typeface="Arial" charset="0"/>
              </a:rPr>
              <a:t>“</a:t>
            </a:r>
            <a:r>
              <a:rPr lang="en-US" altLang="ja-JP" sz="2200" dirty="0">
                <a:latin typeface="Arial" charset="0"/>
              </a:rPr>
              <a:t>Internet of Things</a:t>
            </a:r>
            <a:r>
              <a:rPr lang="ja-JP" altLang="en-US" sz="2200" dirty="0" smtClean="0">
                <a:latin typeface="Arial" charset="0"/>
              </a:rPr>
              <a:t>”</a:t>
            </a:r>
            <a:r>
              <a:rPr lang="bg-BG" altLang="ja-JP" sz="2200" dirty="0" smtClean="0">
                <a:latin typeface="Arial" charset="0"/>
              </a:rPr>
              <a:t>.</a:t>
            </a:r>
            <a:endParaRPr lang="en-US" altLang="ja-JP" sz="2200" dirty="0">
              <a:latin typeface="Arial" charset="0"/>
            </a:endParaRP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49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95279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467600" cy="648072"/>
          </a:xfrm>
        </p:spPr>
        <p:txBody>
          <a:bodyPr>
            <a:normAutofit/>
          </a:bodyPr>
          <a:lstStyle/>
          <a:p>
            <a:pPr algn="ctr">
              <a:tabLst>
                <a:tab pos="2776538" algn="l"/>
              </a:tabLst>
            </a:pPr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Тенденции в телекомуникациите</a:t>
            </a:r>
            <a:endParaRPr lang="en-US" altLang="bg-BG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E07D58-670E-4645-91D1-E10D17F712E5}" type="slidenum">
              <a:rPr lang="en-US" altLang="bg-BG" smtClean="0">
                <a:solidFill>
                  <a:schemeClr val="bg1"/>
                </a:solidFill>
              </a:rPr>
              <a:pPr/>
              <a:t>5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4" y="1340768"/>
            <a:ext cx="758408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055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43192" cy="1084982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Технологии и стандарти за безжични мрежи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dirty="0" smtClean="0">
                <a:solidFill>
                  <a:schemeClr val="accent2"/>
                </a:solidFill>
              </a:rPr>
              <a:t>Безжична сензорна мрежа</a:t>
            </a:r>
          </a:p>
          <a:p>
            <a:pPr marL="0" indent="0">
              <a:buNone/>
            </a:pPr>
            <a:r>
              <a:rPr lang="bg-BG" sz="1800" dirty="0" smtClean="0"/>
              <a:t>Възлите от по-ниските нива (малки кръгчета) изпращат данни помежду си или на възли от по-високо ниво (големи кръгчета), които изпращат данните по-бързо по мрежата.</a:t>
            </a:r>
          </a:p>
          <a:p>
            <a:pPr marL="0" indent="0" algn="ctr">
              <a:buNone/>
            </a:pPr>
            <a:endParaRPr lang="bg-BG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50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93" y="2564904"/>
            <a:ext cx="6007907" cy="390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700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467600" cy="913582"/>
          </a:xfrm>
          <a:ln/>
        </p:spPr>
        <p:txBody>
          <a:bodyPr>
            <a:no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/>
                </a:solidFill>
              </a:rPr>
              <a:t>Тенденции в индустрията:</a:t>
            </a:r>
            <a:br>
              <a:rPr lang="bg-BG" altLang="bg-BG" sz="3200" dirty="0" smtClean="0">
                <a:solidFill>
                  <a:schemeClr val="accent1"/>
                </a:solidFill>
              </a:rPr>
            </a:br>
            <a:r>
              <a:rPr lang="bg-BG" altLang="bg-BG" sz="3200" dirty="0" smtClean="0">
                <a:solidFill>
                  <a:schemeClr val="accent2"/>
                </a:solidFill>
              </a:rPr>
              <a:t>Телекомуникационни услуги</a:t>
            </a:r>
            <a:endParaRPr lang="en-US" altLang="bg-BG" sz="3200" dirty="0">
              <a:solidFill>
                <a:schemeClr val="accent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1052736"/>
            <a:ext cx="7766359" cy="5421216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altLang="bg-BG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C73B9579-3E80-4B29-9BE7-066638FD8A56}" type="slidenum">
              <a:rPr lang="en-US" altLang="bg-BG" smtClean="0"/>
              <a:pPr/>
              <a:t>6</a:t>
            </a:fld>
            <a:endParaRPr lang="en-US" alt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pic>
        <p:nvPicPr>
          <p:cNvPr id="20484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43" y="980728"/>
            <a:ext cx="7344816" cy="55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43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467600" cy="60831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Тенденции в технологиите</a:t>
            </a:r>
            <a:endParaRPr lang="en-US" altLang="bg-BG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92696"/>
            <a:ext cx="7787208" cy="5688632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bg-BG" altLang="bg-BG" sz="2400" dirty="0" smtClean="0"/>
              <a:t>Интернет мрежови технологии: </a:t>
            </a:r>
          </a:p>
          <a:p>
            <a:pPr marL="708660" lvl="2" indent="-342900">
              <a:spcBef>
                <a:spcPts val="600"/>
              </a:spcBef>
              <a:buSzPct val="70000"/>
              <a:buFont typeface="Wingdings" panose="05000000000000000000" pitchFamily="2" charset="2"/>
              <a:buChar char="q"/>
            </a:pPr>
            <a:r>
              <a:rPr lang="bg-BG" altLang="bg-BG" sz="2200" dirty="0" smtClean="0"/>
              <a:t>примери – уеб браузери, редактори на </a:t>
            </a:r>
            <a:r>
              <a:rPr lang="en-US" altLang="bg-BG" sz="2200" dirty="0"/>
              <a:t>HTML Web </a:t>
            </a:r>
            <a:r>
              <a:rPr lang="bg-BG" altLang="bg-BG" sz="2200" dirty="0" smtClean="0"/>
              <a:t>страници, софтуер за управление на мрежата,</a:t>
            </a:r>
            <a:r>
              <a:rPr lang="en-US" altLang="bg-BG" sz="2200" dirty="0"/>
              <a:t> </a:t>
            </a:r>
            <a:r>
              <a:rPr lang="en-US" altLang="bg-BG" sz="2200" dirty="0" smtClean="0"/>
              <a:t>Firewalls</a:t>
            </a:r>
            <a:r>
              <a:rPr lang="bg-BG" altLang="bg-BG" sz="2200" dirty="0" smtClean="0"/>
              <a:t>;</a:t>
            </a:r>
          </a:p>
          <a:p>
            <a:pPr marL="708660" lvl="2" indent="-342900">
              <a:spcBef>
                <a:spcPts val="600"/>
              </a:spcBef>
              <a:buSzPct val="70000"/>
              <a:buFont typeface="Wingdings" panose="05000000000000000000" pitchFamily="2" charset="2"/>
              <a:buChar char="q"/>
            </a:pPr>
            <a:r>
              <a:rPr lang="bg-BG" altLang="bg-BG" sz="2200" dirty="0"/>
              <a:t>п</a:t>
            </a:r>
            <a:r>
              <a:rPr lang="bg-BG" altLang="bg-BG" sz="2200" dirty="0" smtClean="0"/>
              <a:t>рилагат се в Интернет, Интранет и Екстранет приложения.</a:t>
            </a:r>
            <a:endParaRPr lang="en-US" altLang="bg-BG" sz="2200" dirty="0"/>
          </a:p>
          <a:p>
            <a:r>
              <a:rPr lang="bg-BG" altLang="bg-BG" dirty="0" smtClean="0"/>
              <a:t>Отворени системи – използват общи стандарти за хардуер, софтуер, приложения и мрежи – пример: </a:t>
            </a:r>
            <a:r>
              <a:rPr lang="bg-BG" altLang="bg-BG" dirty="0"/>
              <a:t>Интернет мрежови технологии</a:t>
            </a:r>
            <a:r>
              <a:rPr lang="bg-BG" altLang="bg-BG" dirty="0" smtClean="0"/>
              <a:t> . </a:t>
            </a:r>
          </a:p>
          <a:p>
            <a:pPr>
              <a:spcAft>
                <a:spcPct val="10000"/>
              </a:spcAft>
            </a:pPr>
            <a:r>
              <a:rPr lang="en-US" altLang="bg-BG" dirty="0" smtClean="0"/>
              <a:t>Middleware</a:t>
            </a:r>
            <a:r>
              <a:rPr lang="bg-BG" altLang="bg-BG" dirty="0" smtClean="0"/>
              <a:t> – софтуер, служещ  за комуникация между две различни програми.</a:t>
            </a:r>
          </a:p>
          <a:p>
            <a:pPr>
              <a:spcAft>
                <a:spcPct val="10000"/>
              </a:spcAft>
            </a:pPr>
            <a:r>
              <a:rPr lang="bg-BG" altLang="bg-BG" dirty="0" smtClean="0"/>
              <a:t>Дигитални мрежови технологии.</a:t>
            </a:r>
          </a:p>
          <a:p>
            <a:pPr>
              <a:spcAft>
                <a:spcPct val="10000"/>
              </a:spcAft>
            </a:pPr>
            <a:r>
              <a:rPr lang="bg-BG" altLang="bg-BG" dirty="0" smtClean="0"/>
              <a:t>Безжични технологии: оптика и сателитно предаване.</a:t>
            </a:r>
          </a:p>
          <a:p>
            <a:pPr>
              <a:spcAft>
                <a:spcPct val="10000"/>
              </a:spcAft>
            </a:pPr>
            <a:endParaRPr lang="en-US" altLang="bg-BG" dirty="0"/>
          </a:p>
          <a:p>
            <a:endParaRPr lang="en-US" altLang="bg-BG" dirty="0"/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073678-97E7-4FF8-B7E0-A95DF33510FB}" type="slidenum">
              <a:rPr lang="en-US" altLang="bg-BG" smtClean="0">
                <a:solidFill>
                  <a:schemeClr val="bg1"/>
                </a:solidFill>
              </a:rPr>
              <a:pPr/>
              <a:t>7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89551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04856" cy="724942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Тенденции в бизнес приложенията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8</a:t>
            </a:fld>
            <a:endParaRPr lang="bg-BG" alt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208912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 smtClean="0">
                <a:solidFill>
                  <a:schemeClr val="accent2"/>
                </a:solidFill>
              </a:rPr>
              <a:t>Използването на телекомуникационните мрежи: </a:t>
            </a:r>
          </a:p>
          <a:p>
            <a:pPr lvl="1"/>
            <a:r>
              <a:rPr lang="bg-BG" sz="2400" dirty="0" smtClean="0"/>
              <a:t>намалява цените;</a:t>
            </a:r>
          </a:p>
          <a:p>
            <a:pPr lvl="1"/>
            <a:r>
              <a:rPr lang="bg-BG" sz="2400" dirty="0" smtClean="0"/>
              <a:t>поддържа е-търговия; </a:t>
            </a:r>
          </a:p>
          <a:p>
            <a:pPr lvl="1"/>
            <a:r>
              <a:rPr lang="bg-BG" sz="2400" dirty="0" smtClean="0"/>
              <a:t>подобрява съвместната работа;</a:t>
            </a:r>
          </a:p>
          <a:p>
            <a:pPr lvl="1"/>
            <a:r>
              <a:rPr lang="bg-BG" sz="2400" dirty="0"/>
              <a:t>п</a:t>
            </a:r>
            <a:r>
              <a:rPr lang="bg-BG" sz="2400" dirty="0" smtClean="0"/>
              <a:t>оддържа оперативните, тактически и стратегически цели на организациите;</a:t>
            </a:r>
          </a:p>
          <a:p>
            <a:pPr lvl="1"/>
            <a:r>
              <a:rPr lang="bg-BG" sz="2400" dirty="0" smtClean="0"/>
              <a:t> </a:t>
            </a:r>
            <a:r>
              <a:rPr lang="bg-BG" sz="2400" dirty="0"/>
              <a:t>позволява споделяне на </a:t>
            </a:r>
            <a:r>
              <a:rPr lang="bg-BG" sz="2400" dirty="0" smtClean="0"/>
              <a:t>ресурси................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584341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16879"/>
            <a:ext cx="8352928" cy="985590"/>
          </a:xfrm>
        </p:spPr>
        <p:txBody>
          <a:bodyPr>
            <a:noAutofit/>
          </a:bodyPr>
          <a:lstStyle/>
          <a:p>
            <a:pPr algn="ctr">
              <a:tabLst>
                <a:tab pos="1703388" algn="l"/>
              </a:tabLst>
            </a:pPr>
            <a:r>
              <a:rPr lang="bg-BG" dirty="0">
                <a:solidFill>
                  <a:schemeClr val="accent1"/>
                </a:solidFill>
              </a:rPr>
              <a:t>бизнес </a:t>
            </a:r>
            <a:r>
              <a:rPr lang="bg-BG" dirty="0" smtClean="0">
                <a:solidFill>
                  <a:schemeClr val="accent1"/>
                </a:solidFill>
              </a:rPr>
              <a:t>стойност на телекомуникационните мрежи-примери</a:t>
            </a:r>
            <a:endParaRPr lang="en-US" altLang="bg-BG" dirty="0" smtClean="0">
              <a:solidFill>
                <a:schemeClr val="accent1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6779096" cy="4701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altLang="bg-BG" dirty="0" smtClean="0"/>
          </a:p>
          <a:p>
            <a:pPr lvl="1"/>
            <a:endParaRPr lang="en-US" altLang="bg-BG" dirty="0"/>
          </a:p>
          <a:p>
            <a:endParaRPr lang="en-US" altLang="bg-BG" dirty="0" smtClean="0"/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FA735B-C435-44CE-948D-23536B9B9AC0}" type="slidenum">
              <a:rPr lang="en-US" altLang="bg-BG" smtClean="0">
                <a:solidFill>
                  <a:schemeClr val="bg1"/>
                </a:solidFill>
              </a:rPr>
              <a:pPr/>
              <a:t>9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CITL709 - </a:t>
            </a:r>
            <a:r>
              <a:rPr lang="bg-BG" altLang="bg-BG" smtClean="0"/>
              <a:t>тема 11</a:t>
            </a:r>
            <a:endParaRPr lang="bg-BG" alt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248225" cy="474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247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18213</TotalTime>
  <Words>2148</Words>
  <Application>Microsoft Office PowerPoint</Application>
  <PresentationFormat>On-screen Show (4:3)</PresentationFormat>
  <Paragraphs>400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ＭＳ Ｐゴシック</vt:lpstr>
      <vt:lpstr>Arial</vt:lpstr>
      <vt:lpstr>Arial Narrow</vt:lpstr>
      <vt:lpstr>Calibri</vt:lpstr>
      <vt:lpstr>Century Schoolbook</vt:lpstr>
      <vt:lpstr>ＭＳ Ｐ明朝</vt:lpstr>
      <vt:lpstr>Times New Roman</vt:lpstr>
      <vt:lpstr>Wingdings</vt:lpstr>
      <vt:lpstr>Wingdings 2</vt:lpstr>
      <vt:lpstr>Oriel</vt:lpstr>
      <vt:lpstr>CITB709 Информационни системи   Тема 11: Управление на мрежовите ресурси</vt:lpstr>
      <vt:lpstr>Съдържание </vt:lpstr>
      <vt:lpstr>Основни понятия</vt:lpstr>
      <vt:lpstr>Закон на Metcalfe</vt:lpstr>
      <vt:lpstr>Тенденции в телекомуникациите</vt:lpstr>
      <vt:lpstr>Тенденции в индустрията: Телекомуникационни услуги</vt:lpstr>
      <vt:lpstr>Тенденции в технологиите</vt:lpstr>
      <vt:lpstr>Тенденции в бизнес приложенията</vt:lpstr>
      <vt:lpstr>бизнес стойност на телекомуникационните мрежи-примери</vt:lpstr>
      <vt:lpstr>Интернет – бизнес използване</vt:lpstr>
      <vt:lpstr>Бизнес стойност на интернет</vt:lpstr>
      <vt:lpstr>Интранет</vt:lpstr>
      <vt:lpstr>Интранет като информационен портал</vt:lpstr>
      <vt:lpstr>Екстранет</vt:lpstr>
      <vt:lpstr>Екстранет - свързаност</vt:lpstr>
      <vt:lpstr>Телекомуникации</vt:lpstr>
      <vt:lpstr>Телекомуникационна мрежа</vt:lpstr>
      <vt:lpstr>Телекомуникационна мрежа – модел и компоненти</vt:lpstr>
      <vt:lpstr>Видове телекомуникационни мрежи</vt:lpstr>
      <vt:lpstr>Видове телекомуникационни мрежи</vt:lpstr>
      <vt:lpstr>Видове телекомуникационни мрежи</vt:lpstr>
      <vt:lpstr>Видове телекомуникационни мрежи</vt:lpstr>
      <vt:lpstr>Видове телекомуникационни мрежи</vt:lpstr>
      <vt:lpstr>Телекомуникационна преносна среда</vt:lpstr>
      <vt:lpstr>Телекомуникационна преносна среда</vt:lpstr>
      <vt:lpstr>Телекомуникационни процесори</vt:lpstr>
      <vt:lpstr>Телекомуникационни процесори</vt:lpstr>
      <vt:lpstr>Примери на телекомуникационни процесори</vt:lpstr>
      <vt:lpstr>Телекомуникационен  софтуер</vt:lpstr>
      <vt:lpstr>функции за управление на мрежата</vt:lpstr>
      <vt:lpstr>Мрежови топологии</vt:lpstr>
      <vt:lpstr>Архитектура и мрежови протоколи</vt:lpstr>
      <vt:lpstr>OSI и TCP/IP</vt:lpstr>
      <vt:lpstr>OSI и TCP/IP</vt:lpstr>
      <vt:lpstr>Интернет</vt:lpstr>
      <vt:lpstr>Интернет</vt:lpstr>
      <vt:lpstr>Интернет</vt:lpstr>
      <vt:lpstr>Интернет</vt:lpstr>
      <vt:lpstr>интернет</vt:lpstr>
      <vt:lpstr>Интернет</vt:lpstr>
      <vt:lpstr>Интернет</vt:lpstr>
      <vt:lpstr>Интернет</vt:lpstr>
      <vt:lpstr>Технологии и стандарти за безжични мрежи</vt:lpstr>
      <vt:lpstr>Технологии и стандарти за безжични мрежи</vt:lpstr>
      <vt:lpstr>Технологии и стандарти за безжични мрежи</vt:lpstr>
      <vt:lpstr>Технологии и стандарти за безжични мрежи</vt:lpstr>
      <vt:lpstr>Технологии и стандарти за безжични мрежи</vt:lpstr>
      <vt:lpstr>Технологии и стандарти за безжични мрежи</vt:lpstr>
      <vt:lpstr>Технологии и стандарти за безжични мрежи</vt:lpstr>
      <vt:lpstr>Технологии и стандарти за безжични мрежи</vt:lpstr>
    </vt:vector>
  </TitlesOfParts>
  <Company>NBU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INFB586 Module 1</dc:title>
  <dc:subject>Files&amp;databases</dc:subject>
  <dc:creator>July Peneva</dc:creator>
  <cp:lastModifiedBy>Windows User</cp:lastModifiedBy>
  <cp:revision>388</cp:revision>
  <dcterms:created xsi:type="dcterms:W3CDTF">2006-09-20T15:43:40Z</dcterms:created>
  <dcterms:modified xsi:type="dcterms:W3CDTF">2018-05-18T06:52:30Z</dcterms:modified>
</cp:coreProperties>
</file>