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414" r:id="rId6"/>
    <p:sldId id="418" r:id="rId7"/>
    <p:sldId id="415" r:id="rId8"/>
    <p:sldId id="419" r:id="rId9"/>
    <p:sldId id="420" r:id="rId10"/>
    <p:sldId id="421" r:id="rId11"/>
    <p:sldId id="264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660066"/>
    <a:srgbClr val="000058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81" d="100"/>
          <a:sy n="81" d="100"/>
        </p:scale>
        <p:origin x="1224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1BB5D-0BE5-4DC1-A202-327E8996011E}" type="datetimeFigureOut">
              <a:rPr lang="bg-BG" smtClean="0"/>
              <a:pPr/>
              <a:t>6.11.2022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0B270-11F4-4DD8-A297-FBF0A4201D5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46312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DBB31-EBA5-40CE-966F-1AEF3B26D9E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943C2-86C6-4F9D-AF40-865E4458628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08F0F-B691-4861-BD1F-BF0E379FF35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8BC05-A58F-484F-9075-74C871E8CB2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94F49-99FB-4691-AF12-2F52D53FC9C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E0CD7-8ED8-4801-9E3B-D70CDD70498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A7983-5F6B-4026-B0DE-E9819F0517A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38962-7080-46A7-9701-BDB7169F4FC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86F00-439B-4368-8A2C-01C7D2A27AF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CCB67-67D6-4563-B198-403261FA009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6AACB-C8FE-4E91-8572-EA3CFBE8EBB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7123FAF-208D-4103-A22A-2517C475508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2484438" y="4869160"/>
            <a:ext cx="6480175" cy="1224136"/>
          </a:xfrm>
        </p:spPr>
        <p:txBody>
          <a:bodyPr/>
          <a:lstStyle/>
          <a:p>
            <a:pPr eaLnBrk="1" hangingPunct="1">
              <a:defRPr/>
            </a:pPr>
            <a: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ВЪПРОС </a:t>
            </a:r>
            <a:r>
              <a:rPr lang="bg-BG" sz="16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19:</a:t>
            </a:r>
            <a:br>
              <a:rPr lang="bg-BG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1600" b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ПРОКУРОРСКИ НАДЗОР ВЪРХУ ИЗПЪЛНИТЕЛНАТА ДЕЙНОСТ</a:t>
            </a:r>
            <a:endParaRPr lang="es-ES" sz="1600" b="1" cap="all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122"/>
          <p:cNvSpPr>
            <a:spLocks noChangeArrowheads="1"/>
          </p:cNvSpPr>
          <p:nvPr/>
        </p:nvSpPr>
        <p:spPr bwMode="auto">
          <a:xfrm>
            <a:off x="2771775" y="6021388"/>
            <a:ext cx="568801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LAWN</a:t>
            </a:r>
            <a:r>
              <a:rPr lang="bg-BG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302 Административно право и административен процес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188913"/>
            <a:ext cx="6861200" cy="981075"/>
          </a:xfrm>
        </p:spPr>
        <p:txBody>
          <a:bodyPr/>
          <a:lstStyle/>
          <a:p>
            <a:r>
              <a:rPr lang="bg-BG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bg-BG" sz="28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частие на прокурора в административния процес</a:t>
            </a:r>
            <a:endParaRPr lang="bg-BG" sz="2800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988840"/>
            <a:ext cx="8784976" cy="4032448"/>
          </a:xfrm>
        </p:spPr>
        <p:txBody>
          <a:bodyPr/>
          <a:lstStyle/>
          <a:p>
            <a:pPr marL="0" marR="0" indent="450215" algn="just">
              <a:spcBef>
                <a:spcPts val="0"/>
              </a:spcBef>
              <a:spcAft>
                <a:spcPts val="0"/>
              </a:spcAft>
            </a:pPr>
            <a:r>
              <a:rPr lang="bg-BG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иницииране на административни и съдебни производства;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0215" algn="just">
              <a:spcBef>
                <a:spcPts val="0"/>
              </a:spcBef>
              <a:spcAft>
                <a:spcPts val="0"/>
              </a:spcAft>
            </a:pPr>
            <a:r>
              <a:rPr lang="bg-BG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участие в административни и съдебни производства: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0215" algn="just">
              <a:spcBef>
                <a:spcPts val="0"/>
              </a:spcBef>
              <a:spcAft>
                <a:spcPts val="0"/>
              </a:spcAft>
            </a:pPr>
            <a:r>
              <a:rPr lang="bg-BG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 задължително участие в съдебни административни производства по предвиждане на закона;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bg-BG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б) встъпване в образувани административни и съдебни производства по негова преценка.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43608" y="6381750"/>
            <a:ext cx="7344816" cy="47625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LAWN</a:t>
            </a:r>
            <a:r>
              <a:rPr lang="bg-BG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302 Административно право и административен процес</a:t>
            </a:r>
            <a:endParaRPr lang="es-E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4567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188913"/>
            <a:ext cx="6861200" cy="981075"/>
          </a:xfrm>
        </p:spPr>
        <p:txBody>
          <a:bodyPr/>
          <a:lstStyle/>
          <a:p>
            <a:pPr eaLnBrk="1" hangingPunct="1"/>
            <a:r>
              <a:rPr lang="bg-BG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Въпроси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628800"/>
            <a:ext cx="8496944" cy="4752950"/>
          </a:xfrm>
        </p:spPr>
        <p:txBody>
          <a:bodyPr/>
          <a:lstStyle/>
          <a:p>
            <a:pPr lvl="0" algn="just"/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Какво е отношението на принципа за разделение на властите към прокурорския надзор върху органите на изпълнителната власт?</a:t>
            </a:r>
          </a:p>
          <a:p>
            <a:pPr lvl="0" algn="just"/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Каква е правната същност на прокурорския надзор върху органите на изпълнителната власт?</a:t>
            </a:r>
          </a:p>
          <a:p>
            <a:pPr lvl="0" algn="just"/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Кои са видовете прокурорски надзор?</a:t>
            </a:r>
          </a:p>
          <a:p>
            <a:pPr lvl="0" algn="just"/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Каква е разликата между общия надзор за законност и надзорната функция на прокуратурата?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43608" y="6409134"/>
            <a:ext cx="7344816" cy="47625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LAWN</a:t>
            </a:r>
            <a:r>
              <a:rPr lang="bg-BG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302 Административно право и административен процес</a:t>
            </a:r>
            <a:endParaRPr lang="es-E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>
              <a:defRPr/>
            </a:pPr>
            <a:r>
              <a:rPr lang="bg-BG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algn="just"/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1. Прокурорският надзор за законност върху органите на изпълнителната власт и принципът за разделение на властите.</a:t>
            </a:r>
          </a:p>
          <a:p>
            <a:pPr algn="just"/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2. Правна същност на прокурорския надзор за законност върху изпълнителната власт.</a:t>
            </a:r>
          </a:p>
          <a:p>
            <a:pPr algn="just"/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3. Видове прокурорски надзор за законност върху изпълнителната власт.</a:t>
            </a:r>
          </a:p>
          <a:p>
            <a:pPr algn="just"/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4. Същност и обем на прокурорската функция за спазване на законността.</a:t>
            </a:r>
          </a:p>
          <a:p>
            <a:pPr algn="just"/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5. Понятието „общ надзор за законност“ според отменени нормативни актове.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43608" y="6381750"/>
            <a:ext cx="7344816" cy="47625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LAWN</a:t>
            </a:r>
            <a:r>
              <a:rPr lang="bg-BG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302 Административно право и административен процес</a:t>
            </a:r>
            <a:endParaRPr lang="es-E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188913"/>
            <a:ext cx="6717184" cy="981075"/>
          </a:xfrm>
        </p:spPr>
        <p:txBody>
          <a:bodyPr/>
          <a:lstStyle/>
          <a:p>
            <a:pPr eaLnBrk="1" hangingPunct="1"/>
            <a:r>
              <a:rPr lang="bg-BG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Административноправни източници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00808"/>
            <a:ext cx="8208912" cy="4392488"/>
          </a:xfrm>
        </p:spPr>
        <p:txBody>
          <a:bodyPr/>
          <a:lstStyle/>
          <a:p>
            <a:pPr algn="just"/>
            <a:endParaRPr lang="bg-BG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чл. 1, ал. 2; чл. 8; чл. 117, ал. 2; чл. 118; чл. 120, ал. 1 и чл. 127 от Конституцията на Република България</a:t>
            </a:r>
          </a:p>
          <a:p>
            <a:pPr algn="just"/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чл. 16 от Административнопроцесуалния кодекс</a:t>
            </a:r>
          </a:p>
          <a:p>
            <a:pPr algn="just"/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чл. 145 от Закона за съдебната власт</a:t>
            </a:r>
          </a:p>
          <a:p>
            <a:pPr algn="just"/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чл. 22 от Закона за административните нарушения и наказания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43608" y="6381750"/>
            <a:ext cx="7344816" cy="47625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LAWN</a:t>
            </a:r>
            <a:r>
              <a:rPr lang="bg-BG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302 Административно право и административен процес</a:t>
            </a:r>
            <a:endParaRPr lang="es-E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188913"/>
            <a:ext cx="6645176" cy="981075"/>
          </a:xfrm>
        </p:spPr>
        <p:txBody>
          <a:bodyPr/>
          <a:lstStyle/>
          <a:p>
            <a:r>
              <a:rPr lang="bg-BG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Прокурорският надзор за законност върху органите на изпълнителната власт и принципът за разделение на властите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844824"/>
            <a:ext cx="8712968" cy="4392488"/>
          </a:xfrm>
        </p:spPr>
        <p:txBody>
          <a:bodyPr/>
          <a:lstStyle/>
          <a:p>
            <a:pPr algn="just"/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Държавната власт се разделя на законодателна, изпълнителна и съдебна (чл. 8 от Конституцията на Република България). 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43608" y="6381750"/>
            <a:ext cx="7344816" cy="47625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LAWN</a:t>
            </a:r>
            <a:r>
              <a:rPr lang="bg-BG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302 Административно право и административен процес</a:t>
            </a:r>
            <a:endParaRPr lang="es-E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188913"/>
            <a:ext cx="6861200" cy="981075"/>
          </a:xfrm>
        </p:spPr>
        <p:txBody>
          <a:bodyPr/>
          <a:lstStyle/>
          <a:p>
            <a:r>
              <a:rPr lang="bg-BG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Правна същност на прокурорския надзор за законност върху изпълнителната власт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algn="just"/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Прокурорският надзор за законност върху изпълнителната власт се извършва на оснавине чл. 127 от Конституцията. </a:t>
            </a:r>
          </a:p>
          <a:p>
            <a:pPr algn="just"/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Прокурорският и съдебният надзор върху органите на изпълнителната власт имат едно и също основание за извършването им – принципа за разделение на властите, като допринасят по различен начин за неговото реализиране. 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43608" y="6381750"/>
            <a:ext cx="7344816" cy="47625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LAWN</a:t>
            </a:r>
            <a:r>
              <a:rPr lang="bg-BG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302 Административно право и административен процес</a:t>
            </a:r>
            <a:endParaRPr lang="es-E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188913"/>
            <a:ext cx="6861200" cy="981075"/>
          </a:xfrm>
        </p:spPr>
        <p:txBody>
          <a:bodyPr/>
          <a:lstStyle/>
          <a:p>
            <a:r>
              <a:rPr lang="bg-BG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Функции на прокуратурата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Прокуратурата осъществява различни по своя характер функции: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обвинителна в наказателния процес;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функция по ръководство и решаване в наказателния процес;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надзорна функция върху изпълнителната власт;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надзорна функция върху гражданското производство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43608" y="6381750"/>
            <a:ext cx="7344816" cy="47625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LAWN</a:t>
            </a:r>
            <a:r>
              <a:rPr lang="bg-BG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302 Административно право и административен процес</a:t>
            </a:r>
            <a:endParaRPr lang="es-E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16335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188913"/>
            <a:ext cx="6861200" cy="981075"/>
          </a:xfrm>
        </p:spPr>
        <p:txBody>
          <a:bodyPr/>
          <a:lstStyle/>
          <a:p>
            <a:r>
              <a:rPr lang="bg-BG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Видове прокурорски надзор за законност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988840"/>
            <a:ext cx="8784976" cy="4032448"/>
          </a:xfrm>
        </p:spPr>
        <p:txBody>
          <a:bodyPr/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 надзор върху разследването (нетипична изпълнителна дейност);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б) надзор при изпълнение на наказателните </a:t>
            </a:r>
            <a:r>
              <a:rPr lang="bg-B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други принудителни мерки;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в) надзор на основание чл. 145 от Закона за съдебната власт (ЗСВ);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г) надзор върху актовете на органите на изпълнителната власт, който се реализира чрез участието на прокурора в административния процес.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43608" y="6381750"/>
            <a:ext cx="7344816" cy="47625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LAWN</a:t>
            </a:r>
            <a:r>
              <a:rPr lang="bg-BG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302 Административно право и административен процес</a:t>
            </a:r>
            <a:endParaRPr lang="es-E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36935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188913"/>
            <a:ext cx="6861200" cy="981075"/>
          </a:xfrm>
        </p:spPr>
        <p:txBody>
          <a:bodyPr/>
          <a:lstStyle/>
          <a:p>
            <a:r>
              <a:rPr lang="bg-BG" sz="24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Прокурорският надзор при изпълнение на наказателни и други принудителни мерки</a:t>
            </a:r>
            <a:endParaRPr lang="bg-BG" sz="2400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988840"/>
            <a:ext cx="8784976" cy="4032448"/>
          </a:xfrm>
        </p:spPr>
        <p:txBody>
          <a:bodyPr/>
          <a:lstStyle/>
          <a:p>
            <a:pPr marL="0" marR="0" indent="450215" algn="just">
              <a:spcBef>
                <a:spcPts val="0"/>
              </a:spcBef>
              <a:spcAft>
                <a:spcPts val="0"/>
              </a:spcAft>
            </a:pPr>
            <a:r>
              <a:rPr lang="bg-BG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 изпълнението на наказания в местата за лишаване от свобода,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0215" algn="just">
              <a:spcBef>
                <a:spcPts val="0"/>
              </a:spcBef>
              <a:spcAft>
                <a:spcPts val="0"/>
              </a:spcAft>
            </a:pPr>
            <a:r>
              <a:rPr lang="bg-BG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б) прилагане на принудителни медицински или възпитателни мерки и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bg-BG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в) при прилагането на принудителни административни мерки в случаите, предвидени в закон.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43608" y="6381750"/>
            <a:ext cx="7344816" cy="47625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LAWN</a:t>
            </a:r>
            <a:r>
              <a:rPr lang="bg-BG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302 Административно право и административен процес</a:t>
            </a:r>
            <a:endParaRPr lang="es-E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9558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188913"/>
            <a:ext cx="6861200" cy="981075"/>
          </a:xfrm>
        </p:spPr>
        <p:txBody>
          <a:bodyPr/>
          <a:lstStyle/>
          <a:p>
            <a:r>
              <a:rPr lang="bg-BG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bg-BG" sz="24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рокурорски надзор върху дейността на административните органи се осъществява на основание чл. 145, ал. 1, т. 1–5 от ЗСВ</a:t>
            </a:r>
            <a:endParaRPr lang="bg-BG" sz="2400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412776"/>
            <a:ext cx="8784976" cy="5062163"/>
          </a:xfrm>
        </p:spPr>
        <p:txBody>
          <a:bodyPr/>
          <a:lstStyle/>
          <a:p>
            <a:pPr marL="0" marR="0" indent="450215" algn="just">
              <a:spcBef>
                <a:spcPts val="0"/>
              </a:spcBef>
              <a:spcAft>
                <a:spcPts val="0"/>
              </a:spcAft>
            </a:pPr>
            <a:r>
              <a:rPr lang="bg-BG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да изисква документи, сведения, обяснения, експертни мнения и други материали, като определя срок за получаването им;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0215" algn="just">
              <a:spcBef>
                <a:spcPts val="0"/>
              </a:spcBef>
              <a:spcAft>
                <a:spcPts val="0"/>
              </a:spcAft>
            </a:pPr>
            <a:r>
              <a:rPr lang="bg-BG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лично да извършва проверки;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0215" algn="just">
              <a:spcBef>
                <a:spcPts val="0"/>
              </a:spcBef>
              <a:spcAft>
                <a:spcPts val="0"/>
              </a:spcAft>
            </a:pPr>
            <a:r>
              <a:rPr lang="bg-BG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bg-BG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 възлага на съответните органи при данни </a:t>
            </a:r>
            <a:r>
              <a:rPr lang="bg-BG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престъпления или </a:t>
            </a:r>
            <a:r>
              <a:rPr lang="bg-BG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незаконосъобразни актове и действия да извършват проверки и ревизии</a:t>
            </a:r>
            <a:r>
              <a:rPr lang="bg-BG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определен от него срок, като му представят заключения, а при поискване </a:t>
            </a:r>
            <a:r>
              <a:rPr lang="bg-BG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bg-BG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всички материали;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0215" algn="just">
              <a:spcBef>
                <a:spcPts val="0"/>
              </a:spcBef>
              <a:spcAft>
                <a:spcPts val="0"/>
              </a:spcAft>
            </a:pPr>
            <a:r>
              <a:rPr lang="bg-BG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да призовава граждани или упълномощени представители на юридически лица, като при неявяването им без уважителни причини може да разпореди принудително довеждане;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0215" algn="just">
              <a:spcBef>
                <a:spcPts val="0"/>
              </a:spcBef>
              <a:spcAft>
                <a:spcPts val="0"/>
              </a:spcAft>
            </a:pPr>
            <a:r>
              <a:rPr lang="bg-BG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да изпраща материалите на компетентния орган, когато установи, че има основание за търсене на отговорност или за прилагане на принудителни административни мерки, които не може да осъществи лично;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0215" algn="just">
              <a:spcBef>
                <a:spcPts val="0"/>
              </a:spcBef>
              <a:spcAft>
                <a:spcPts val="0"/>
              </a:spcAft>
            </a:pPr>
            <a:r>
              <a:rPr lang="bg-BG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</a:t>
            </a:r>
            <a:r>
              <a:rPr lang="bg-BG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 прилага предвидените от закона мерки при наличие на данни, че може да бъде извършено престъпление от общ характер или друго закононарушение</a:t>
            </a:r>
            <a:r>
              <a:rPr lang="bg-BG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43608" y="6381750"/>
            <a:ext cx="7344816" cy="47625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LAWN</a:t>
            </a:r>
            <a:r>
              <a:rPr lang="bg-BG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302 Административно право и административен процес</a:t>
            </a:r>
            <a:endParaRPr lang="es-E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2931962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8370</TotalTime>
  <Words>752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Diseño predeterminado</vt:lpstr>
      <vt:lpstr>ВЪПРОС № 19: ПРОКУРОРСКИ НАДЗОР ВЪРХУ ИЗПЪЛНИТЕЛНАТА ДЕЙНОСТ</vt:lpstr>
      <vt:lpstr>ПЛАН</vt:lpstr>
      <vt:lpstr>Административноправни източници</vt:lpstr>
      <vt:lpstr>Прокурорският надзор за законност върху органите на изпълнителната власт и принципът за разделение на властите</vt:lpstr>
      <vt:lpstr>Правна същност на прокурорския надзор за законност върху изпълнителната власт</vt:lpstr>
      <vt:lpstr>Функции на прокуратурата</vt:lpstr>
      <vt:lpstr>Видове прокурорски надзор за законност</vt:lpstr>
      <vt:lpstr>Прокурорският надзор при изпълнение на наказателни и други принудителни мерки</vt:lpstr>
      <vt:lpstr>Прокурорски надзор върху дейността на административните органи се осъществява на основание чл. 145, ал. 1, т. 1–5 от ЗСВ</vt:lpstr>
      <vt:lpstr>Участие на прокурора в административния процес</vt:lpstr>
      <vt:lpstr>Въпроси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NPLP STairska</cp:lastModifiedBy>
  <cp:revision>987</cp:revision>
  <dcterms:created xsi:type="dcterms:W3CDTF">2010-05-23T14:28:12Z</dcterms:created>
  <dcterms:modified xsi:type="dcterms:W3CDTF">2022-11-06T21:09:43Z</dcterms:modified>
</cp:coreProperties>
</file>