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8" r:id="rId1"/>
  </p:sldMasterIdLst>
  <p:sldIdLst>
    <p:sldId id="257" r:id="rId2"/>
    <p:sldId id="258" r:id="rId3"/>
    <p:sldId id="259" r:id="rId4"/>
    <p:sldId id="261" r:id="rId5"/>
  </p:sldIdLst>
  <p:sldSz cx="12192000" cy="6858000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9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tudent\BStefanova\Test_Primer1_za%20izpit\Result%20-Excel&amp;PowerPoint&amp;Internet\Gem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500" b="1" i="0" u="none" strike="noStrike" kern="1200" cap="all" spc="100" normalizeH="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pPr>
            <a:r>
              <a:rPr lang="bg-BG"/>
              <a:t>Твърдост</a:t>
            </a:r>
            <a:r>
              <a:rPr lang="en-US"/>
              <a:t> </a:t>
            </a:r>
            <a:r>
              <a:rPr lang="bg-BG"/>
              <a:t>на скъпоценните камъни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500" b="1" i="0" u="none" strike="noStrike" kern="1200" cap="all" spc="100" normalizeH="0" baseline="0">
              <a:solidFill>
                <a:schemeClr val="lt1"/>
              </a:solidFill>
              <a:latin typeface="+mn-lt"/>
              <a:ea typeface="+mn-ea"/>
              <a:cs typeface="+mn-cs"/>
            </a:defRPr>
          </a:pPr>
          <a:endParaRPr lang="bg-BG"/>
        </a:p>
      </c:txPr>
    </c:title>
    <c:autoTitleDeleted val="0"/>
    <c:view3D>
      <c:rotX val="15"/>
      <c:rotY val="20"/>
      <c:depthPercent val="100"/>
      <c:rAngAx val="0"/>
    </c:view3D>
    <c:floor>
      <c:thickness val="0"/>
      <c:spPr>
        <a:solidFill>
          <a:schemeClr val="dk1">
            <a:tint val="88500"/>
            <a:alpha val="30000"/>
          </a:schemeClr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[Gem.xlsx]Sheet1!$B$2</c:f>
              <c:strCache>
                <c:ptCount val="1"/>
                <c:pt idx="0">
                  <c:v>Твърдост</c:v>
                </c:pt>
              </c:strCache>
            </c:strRef>
          </c:tx>
          <c:spPr>
            <a:solidFill>
              <a:schemeClr val="dk1">
                <a:tint val="88500"/>
                <a:lumMod val="20000"/>
                <a:lumOff val="80000"/>
              </a:schemeClr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7.2760345611641323E-3"/>
                  <c:y val="-3.598201465912943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6371077762619372E-2"/>
                  <c:y val="-3.598201465912943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6371077762619372E-2"/>
                  <c:y val="-3.19840130303372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1.0914051841746248E-2"/>
                  <c:y val="-3.598201465912950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1.6371077762619372E-2"/>
                  <c:y val="-2.398800977275295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solidFill>
                <a:schemeClr val="dk1">
                  <a:tint val="88500"/>
                  <a:alpha val="70000"/>
                </a:schemeClr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bg-BG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tint val="88500"/>
                          <a:lumMod val="60000"/>
                          <a:lumOff val="4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[Gem.xlsx]Sheet1!$A$3:$A$7</c:f>
              <c:strCache>
                <c:ptCount val="5"/>
                <c:pt idx="0">
                  <c:v>Диамант</c:v>
                </c:pt>
                <c:pt idx="1">
                  <c:v>Рубин</c:v>
                </c:pt>
                <c:pt idx="2">
                  <c:v>Сапфир</c:v>
                </c:pt>
                <c:pt idx="3">
                  <c:v>Аметист</c:v>
                </c:pt>
                <c:pt idx="4">
                  <c:v>Изумруд</c:v>
                </c:pt>
              </c:strCache>
            </c:strRef>
          </c:cat>
          <c:val>
            <c:numRef>
              <c:f>[Gem.xlsx]Sheet1!$B$3:$B$7</c:f>
              <c:numCache>
                <c:formatCode>General</c:formatCode>
                <c:ptCount val="5"/>
                <c:pt idx="0">
                  <c:v>10</c:v>
                </c:pt>
                <c:pt idx="1">
                  <c:v>9</c:v>
                </c:pt>
                <c:pt idx="2">
                  <c:v>9</c:v>
                </c:pt>
                <c:pt idx="3">
                  <c:v>7</c:v>
                </c:pt>
                <c:pt idx="4">
                  <c:v>7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4"/>
        <c:gapDepth val="0"/>
        <c:shape val="box"/>
        <c:axId val="367424128"/>
        <c:axId val="367424520"/>
        <c:axId val="0"/>
      </c:bar3DChart>
      <c:catAx>
        <c:axId val="36742412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lt1">
                  <a:lumMod val="60000"/>
                  <a:lumOff val="4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all" spc="150" normalizeH="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pPr>
            <a:endParaRPr lang="bg-BG"/>
          </a:p>
        </c:txPr>
        <c:crossAx val="367424520"/>
        <c:crosses val="autoZero"/>
        <c:auto val="1"/>
        <c:lblAlgn val="ctr"/>
        <c:lblOffset val="100"/>
        <c:noMultiLvlLbl val="0"/>
      </c:catAx>
      <c:valAx>
        <c:axId val="36742452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pPr>
            <a:endParaRPr lang="bg-BG"/>
          </a:p>
        </c:txPr>
        <c:crossAx val="3674241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dk1">
        <a:tint val="88500"/>
      </a:schemeClr>
    </a:solidFill>
    <a:ln w="9525" cap="flat" cmpd="sng" algn="ctr">
      <a:solidFill>
        <a:schemeClr val="dk1">
          <a:tint val="88500"/>
        </a:schemeClr>
      </a:solidFill>
      <a:round/>
    </a:ln>
    <a:effectLst/>
  </c:spPr>
  <c:txPr>
    <a:bodyPr/>
    <a:lstStyle/>
    <a:p>
      <a:pPr>
        <a:defRPr/>
      </a:pPr>
      <a:endParaRPr lang="bg-BG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5">
  <cs:axisTitle>
    <cs:lnRef idx="0"/>
    <cs:fillRef idx="0"/>
    <cs:effectRef idx="0"/>
    <cs:fontRef idx="minor">
      <a:schemeClr val="lt1"/>
    </cs:fontRef>
    <cs:defRPr sz="900" b="1" kern="1200"/>
  </cs:axisTitle>
  <cs:categoryAxis>
    <cs:lnRef idx="0">
      <cs:styleClr val="0"/>
    </cs:lnRef>
    <cs:fillRef idx="0"/>
    <cs:effectRef idx="0"/>
    <cs:fontRef idx="minor">
      <a:schemeClr val="lt1"/>
    </cs:fontRef>
    <cs:defRPr sz="900" kern="1200" cap="all" spc="150" normalizeH="0" baseline="0"/>
  </cs:categoryAxis>
  <cs:chartArea>
    <cs:lnRef idx="0">
      <cs:styleClr val="0"/>
    </cs:lnRef>
    <cs:fillRef idx="0">
      <cs:styleClr val="0"/>
    </cs:fillRef>
    <cs:effectRef idx="0"/>
    <cs:fontRef idx="minor">
      <a:schemeClr val="dk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  <cs:defRPr sz="1000" kern="1200"/>
  </cs:chartArea>
  <cs:dataLabel>
    <cs:lnRef idx="0"/>
    <cs:fillRef idx="0">
      <cs:styleClr val="auto"/>
    </cs:fillRef>
    <cs:effectRef idx="0"/>
    <cs:fontRef idx="minor">
      <a:schemeClr val="lt1"/>
    </cs:fontRef>
    <cs:spPr>
      <a:solidFill>
        <a:schemeClr val="phClr">
          <a:alpha val="70000"/>
        </a:schemeClr>
      </a:solidFill>
    </cs:spPr>
    <cs:defRPr sz="900" kern="120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lumMod val="20000"/>
          <a:lumOff val="80000"/>
        </a:schemeClr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lumMod val="20000"/>
          <a:lumOff val="80000"/>
        </a:schemeClr>
      </a:solidFill>
      <a:sp3d/>
    </cs:spPr>
  </cs:dataPoint3D>
  <cs:dataPointLine>
    <cs:lnRef idx="0">
      <cs:styleClr val="auto"/>
    </cs:lnRef>
    <cs:fillRef idx="0"/>
    <cs:effectRef idx="0">
      <cs:styleClr val="auto"/>
    </cs:effectRef>
    <cs:fontRef idx="minor">
      <a:schemeClr val="dk1"/>
    </cs:fontRef>
    <cs:spPr>
      <a:ln w="34925" cap="rnd">
        <a:solidFill>
          <a:schemeClr val="lt1"/>
        </a:solidFill>
        <a:round/>
      </a:ln>
      <a:effectLst>
        <a:outerShdw dist="25400" dir="2700000" algn="tl" rotWithShape="0">
          <a:schemeClr val="phClr"/>
        </a:outerShdw>
      </a:effectLst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22225">
        <a:solidFill>
          <a:schemeClr val="lt1"/>
        </a:solidFill>
        <a:round/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>
      <cs:styleClr val="0"/>
    </cs:lnRef>
    <cs:fillRef idx="0"/>
    <cs:effectRef idx="0"/>
    <cs:fontRef idx="minor">
      <a:schemeClr val="lt1"/>
    </cs:fontRef>
    <cs:spPr>
      <a:ln w="9525">
        <a:solidFill>
          <a:schemeClr val="phClr">
            <a:lumMod val="60000"/>
            <a:lumOff val="40000"/>
          </a:schemeClr>
        </a:solidFill>
      </a:ln>
    </cs:spPr>
    <cs:defRPr sz="900" kern="1200"/>
  </cs:dataTable>
  <cs:downBar>
    <cs:lnRef idx="0">
      <cs:styleClr val="0"/>
    </cs:lnRef>
    <cs:fillRef idx="0"/>
    <cs:effectRef idx="0"/>
    <cs:fontRef idx="minor">
      <a:schemeClr val="dk1"/>
    </cs:fontRef>
    <cs:spPr>
      <a:solidFill>
        <a:schemeClr val="dk1">
          <a:lumMod val="35000"/>
          <a:lumOff val="65000"/>
        </a:schemeClr>
      </a:solidFill>
      <a:ln w="9525">
        <a:solidFill>
          <a:schemeClr val="phClr">
            <a:lumMod val="60000"/>
            <a:lumOff val="40000"/>
          </a:schemeClr>
        </a:solidFill>
      </a:ln>
    </cs:spPr>
  </cs:downBar>
  <cs:drop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prstDash val="dash"/>
      </a:ln>
    </cs:spPr>
  </cs:dropLine>
  <cs:errorBar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round/>
      </a:ln>
      <a:effectLst>
        <a:glow rad="25400">
          <a:schemeClr val="lt1"/>
        </a:glow>
      </a:effectLst>
    </cs:spPr>
  </cs:errorBar>
  <cs:floor>
    <cs:lnRef idx="0"/>
    <cs:fillRef idx="0">
      <cs:styleClr val="0"/>
    </cs:fillRef>
    <cs:effectRef idx="0"/>
    <cs:fontRef idx="minor">
      <a:schemeClr val="dk1"/>
    </cs:fontRef>
    <cs:spPr>
      <a:solidFill>
        <a:schemeClr val="phClr">
          <a:alpha val="30000"/>
        </a:schemeClr>
      </a:solidFill>
      <a:sp3d/>
    </cs:spPr>
  </cs:floor>
  <cs:gridlineMajor>
    <cs:lnRef idx="0">
      <cs:styleClr val="0"/>
    </cs:lnRef>
    <cs:fillRef idx="0"/>
    <cs:effectRef idx="0"/>
    <cs:fontRef idx="minor">
      <a:schemeClr val="dk1"/>
    </cs:fontRef>
    <cs:spPr>
      <a:ln w="9525" cap="flat" cmpd="sng" algn="ctr">
        <a:solidFill>
          <a:schemeClr val="lt1">
            <a:lumMod val="60000"/>
            <a:lumOff val="40000"/>
          </a:schemeClr>
        </a:solidFill>
        <a:round/>
      </a:ln>
    </cs:spPr>
  </cs:gridlineMajor>
  <cs:gridlineMinor>
    <cs:lnRef idx="0">
      <cs:styleClr val="0"/>
    </cs:lnRef>
    <cs:fillRef idx="0"/>
    <cs:effectRef idx="0"/>
    <cs:fontRef idx="minor">
      <a:schemeClr val="dk1"/>
    </cs:fontRef>
    <cs:spPr>
      <a:ln>
        <a:solidFill>
          <a:schemeClr val="lt1">
            <a:lumMod val="50000"/>
            <a:lumOff val="50000"/>
          </a:schemeClr>
        </a:solidFill>
      </a:ln>
    </cs:spPr>
  </cs:gridlineMinor>
  <cs:hiLo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prstDash val="dash"/>
      </a:ln>
    </cs:spPr>
  </cs:hiLoLine>
  <cs:leader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</a:ln>
    </cs:spPr>
  </cs:leaderLine>
  <cs:legend>
    <cs:lnRef idx="0"/>
    <cs:fillRef idx="0"/>
    <cs:effectRef idx="0"/>
    <cs:fontRef idx="minor">
      <a:schemeClr val="lt1"/>
    </cs:fontRef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>
      <cs:styleClr val="0"/>
    </cs:lnRef>
    <cs:fillRef idx="0"/>
    <cs:effectRef idx="0"/>
    <cs:fontRef idx="minor">
      <a:schemeClr val="lt1"/>
    </cs:fontRef>
    <cs:spPr>
      <a:ln w="3175" cap="flat" cmpd="sng" algn="ctr">
        <a:solidFill>
          <a:schemeClr val="phClr">
            <a:lumMod val="60000"/>
            <a:lumOff val="40000"/>
          </a:schemeClr>
        </a:solidFill>
        <a:round/>
      </a:ln>
    </cs:spPr>
    <cs:defRPr sz="900" kern="1200"/>
  </cs:seriesAxis>
  <cs:series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  <a:tint val="5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lt1"/>
    </cs:fontRef>
    <cs:defRPr sz="1500" b="1" kern="1200" cap="all" spc="100" normalizeH="0" baseline="0"/>
  </cs:title>
  <cs:trendline>
    <cs:lnRef idx="0"/>
    <cs:fillRef idx="0"/>
    <cs:effectRef idx="0"/>
    <cs:fontRef idx="minor">
      <a:schemeClr val="dk1"/>
    </cs:fontRef>
    <cs:spPr>
      <a:ln w="28575" cap="rnd">
        <a:solidFill>
          <a:schemeClr val="lt1">
            <a:alpha val="50000"/>
          </a:schemeClr>
        </a:solidFill>
        <a:round/>
      </a:ln>
    </cs:spPr>
  </cs:trendline>
  <cs:trendlineLabel>
    <cs:lnRef idx="0"/>
    <cs:fillRef idx="0"/>
    <cs:effectRef idx="0"/>
    <cs:fontRef idx="minor">
      <a:schemeClr val="lt1"/>
    </cs:fontRef>
    <cs:defRPr sz="900" kern="1200"/>
  </cs:trendlineLabel>
  <cs:upBar>
    <cs:lnRef idx="0">
      <cs:styleClr val="0"/>
    </cs:lnRef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ln w="9525">
        <a:solidFill>
          <a:schemeClr val="phClr">
            <a:lumMod val="60000"/>
            <a:lumOff val="40000"/>
          </a:schemeClr>
        </a:solidFill>
      </a:ln>
    </cs:spPr>
  </cs:upBar>
  <cs:valueAxis>
    <cs:lnRef idx="0"/>
    <cs:fillRef idx="0"/>
    <cs:effectRef idx="0"/>
    <cs:fontRef idx="minor">
      <a:schemeClr val="lt1"/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2DED1-4D99-4033-A772-8F0A07E13E84}" type="datetimeFigureOut">
              <a:rPr lang="bg-BG" smtClean="0"/>
              <a:t>25.3.2015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380EF-A12D-40AF-96DC-D215943B1B56}" type="slidenum">
              <a:rPr lang="bg-BG" smtClean="0"/>
              <a:t>‹#›</a:t>
            </a:fld>
            <a:endParaRPr lang="bg-BG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3720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2DED1-4D99-4033-A772-8F0A07E13E84}" type="datetimeFigureOut">
              <a:rPr lang="bg-BG" smtClean="0"/>
              <a:t>25.3.2015 г.</a:t>
            </a:fld>
            <a:endParaRPr lang="bg-B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380EF-A12D-40AF-96DC-D215943B1B56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7203837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2DED1-4D99-4033-A772-8F0A07E13E84}" type="datetimeFigureOut">
              <a:rPr lang="bg-BG" smtClean="0"/>
              <a:t>25.3.2015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380EF-A12D-40AF-96DC-D215943B1B56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9873716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2DED1-4D99-4033-A772-8F0A07E13E84}" type="datetimeFigureOut">
              <a:rPr lang="bg-BG" smtClean="0"/>
              <a:t>25.3.2015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380EF-A12D-40AF-96DC-D215943B1B56}" type="slidenum">
              <a:rPr lang="bg-BG" smtClean="0"/>
              <a:t>‹#›</a:t>
            </a:fld>
            <a:endParaRPr lang="bg-BG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76609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2DED1-4D99-4033-A772-8F0A07E13E84}" type="datetimeFigureOut">
              <a:rPr lang="bg-BG" smtClean="0"/>
              <a:t>25.3.2015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380EF-A12D-40AF-96DC-D215943B1B56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7775335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2DED1-4D99-4033-A772-8F0A07E13E84}" type="datetimeFigureOut">
              <a:rPr lang="bg-BG" smtClean="0"/>
              <a:t>25.3.2015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380EF-A12D-40AF-96DC-D215943B1B56}" type="slidenum">
              <a:rPr lang="bg-BG" smtClean="0"/>
              <a:t>‹#›</a:t>
            </a:fld>
            <a:endParaRPr lang="bg-BG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404190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2DED1-4D99-4033-A772-8F0A07E13E84}" type="datetimeFigureOut">
              <a:rPr lang="bg-BG" smtClean="0"/>
              <a:t>25.3.2015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380EF-A12D-40AF-96DC-D215943B1B56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8084794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2DED1-4D99-4033-A772-8F0A07E13E84}" type="datetimeFigureOut">
              <a:rPr lang="bg-BG" smtClean="0"/>
              <a:t>25.3.2015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380EF-A12D-40AF-96DC-D215943B1B56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42885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2DED1-4D99-4033-A772-8F0A07E13E84}" type="datetimeFigureOut">
              <a:rPr lang="bg-BG" smtClean="0"/>
              <a:t>25.3.2015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380EF-A12D-40AF-96DC-D215943B1B56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602530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2DED1-4D99-4033-A772-8F0A07E13E84}" type="datetimeFigureOut">
              <a:rPr lang="bg-BG" smtClean="0"/>
              <a:t>25.3.2015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380EF-A12D-40AF-96DC-D215943B1B56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789286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2DED1-4D99-4033-A772-8F0A07E13E84}" type="datetimeFigureOut">
              <a:rPr lang="bg-BG" smtClean="0"/>
              <a:t>25.3.2015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380EF-A12D-40AF-96DC-D215943B1B56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627202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2DED1-4D99-4033-A772-8F0A07E13E84}" type="datetimeFigureOut">
              <a:rPr lang="bg-BG" smtClean="0"/>
              <a:t>25.3.2015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380EF-A12D-40AF-96DC-D215943B1B56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068735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2DED1-4D99-4033-A772-8F0A07E13E84}" type="datetimeFigureOut">
              <a:rPr lang="bg-BG" smtClean="0"/>
              <a:t>25.3.2015 г.</a:t>
            </a:fld>
            <a:endParaRPr lang="bg-B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380EF-A12D-40AF-96DC-D215943B1B56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009805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2DED1-4D99-4033-A772-8F0A07E13E84}" type="datetimeFigureOut">
              <a:rPr lang="bg-BG" smtClean="0"/>
              <a:t>25.3.2015 г.</a:t>
            </a:fld>
            <a:endParaRPr lang="bg-B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380EF-A12D-40AF-96DC-D215943B1B56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876275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2DED1-4D99-4033-A772-8F0A07E13E84}" type="datetimeFigureOut">
              <a:rPr lang="bg-BG" smtClean="0"/>
              <a:t>25.3.2015 г.</a:t>
            </a:fld>
            <a:endParaRPr lang="bg-B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380EF-A12D-40AF-96DC-D215943B1B56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16505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2DED1-4D99-4033-A772-8F0A07E13E84}" type="datetimeFigureOut">
              <a:rPr lang="bg-BG" smtClean="0"/>
              <a:t>25.3.2015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380EF-A12D-40AF-96DC-D215943B1B56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52623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2DED1-4D99-4033-A772-8F0A07E13E84}" type="datetimeFigureOut">
              <a:rPr lang="bg-BG" smtClean="0"/>
              <a:t>25.3.2015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380EF-A12D-40AF-96DC-D215943B1B56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524343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07B2DED1-4D99-4033-A772-8F0A07E13E84}" type="datetimeFigureOut">
              <a:rPr lang="bg-BG" smtClean="0"/>
              <a:t>25.3.2015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3C9380EF-A12D-40AF-96DC-D215943B1B56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09975561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03" r:id="rId5"/>
    <p:sldLayoutId id="2147483804" r:id="rId6"/>
    <p:sldLayoutId id="2147483805" r:id="rId7"/>
    <p:sldLayoutId id="2147483806" r:id="rId8"/>
    <p:sldLayoutId id="2147483807" r:id="rId9"/>
    <p:sldLayoutId id="2147483808" r:id="rId10"/>
    <p:sldLayoutId id="2147483809" r:id="rId11"/>
    <p:sldLayoutId id="2147483810" r:id="rId12"/>
    <p:sldLayoutId id="2147483811" r:id="rId13"/>
    <p:sldLayoutId id="2147483812" r:id="rId14"/>
    <p:sldLayoutId id="2147483813" r:id="rId15"/>
    <p:sldLayoutId id="2147483814" r:id="rId16"/>
    <p:sldLayoutId id="2147483815" r:id="rId17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11408" y="779560"/>
            <a:ext cx="5972200" cy="2232248"/>
          </a:xfrm>
        </p:spPr>
        <p:txBody>
          <a:bodyPr>
            <a:normAutofit/>
          </a:bodyPr>
          <a:lstStyle/>
          <a:p>
            <a:pPr algn="r"/>
            <a:r>
              <a:rPr lang="bg-BG" sz="5200" dirty="0"/>
              <a:t>Скъпоценните камъни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083608" y="5705856"/>
            <a:ext cx="4529311" cy="697590"/>
          </a:xfrm>
        </p:spPr>
        <p:txBody>
          <a:bodyPr/>
          <a:lstStyle/>
          <a:p>
            <a:pPr algn="r"/>
            <a:r>
              <a:rPr lang="bg-BG" dirty="0">
                <a:solidFill>
                  <a:schemeClr val="tx1"/>
                </a:solidFill>
              </a:rPr>
              <a:t>Автор: </a:t>
            </a:r>
            <a:r>
              <a:rPr lang="en-US" dirty="0">
                <a:solidFill>
                  <a:schemeClr val="tx1"/>
                </a:solidFill>
              </a:rPr>
              <a:t>&lt;</a:t>
            </a:r>
            <a:r>
              <a:rPr lang="bg-BG" dirty="0">
                <a:solidFill>
                  <a:schemeClr val="tx1"/>
                </a:solidFill>
              </a:rPr>
              <a:t>Вашето </a:t>
            </a:r>
            <a:r>
              <a:rPr lang="bg-BG" dirty="0" smtClean="0">
                <a:solidFill>
                  <a:schemeClr val="tx1"/>
                </a:solidFill>
              </a:rPr>
              <a:t>име, ф. Ви №</a:t>
            </a:r>
            <a:r>
              <a:rPr lang="en-US" dirty="0" smtClean="0">
                <a:solidFill>
                  <a:schemeClr val="tx1"/>
                </a:solidFill>
              </a:rPr>
              <a:t>&gt;</a:t>
            </a:r>
            <a:endParaRPr lang="bg-BG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185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21004" y="320040"/>
            <a:ext cx="3657600" cy="1371600"/>
          </a:xfrm>
        </p:spPr>
        <p:txBody>
          <a:bodyPr anchor="ctr"/>
          <a:lstStyle/>
          <a:p>
            <a:pPr algn="ctr"/>
            <a:r>
              <a:rPr lang="bg-BG" sz="4800" dirty="0"/>
              <a:t>Стойност</a:t>
            </a:r>
          </a:p>
        </p:txBody>
      </p:sp>
      <p:pic>
        <p:nvPicPr>
          <p:cNvPr id="6" name="Picture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013" y="1270508"/>
            <a:ext cx="5080000" cy="3810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7021004" y="1789175"/>
            <a:ext cx="3657600" cy="2091267"/>
          </a:xfrm>
        </p:spPr>
        <p:txBody>
          <a:bodyPr>
            <a:noAutofit/>
          </a:bodyPr>
          <a:lstStyle/>
          <a:p>
            <a:pPr algn="ctr"/>
            <a:r>
              <a:rPr lang="bg-BG" sz="2400" dirty="0">
                <a:solidFill>
                  <a:schemeClr val="tx1"/>
                </a:solidFill>
              </a:rPr>
              <a:t>Стойността на скъпоценните камъни се определя от тяхната рядкост и красота, но тя може да бъде увеличена многократно чрез шлифоване и фасетиране.</a:t>
            </a:r>
          </a:p>
        </p:txBody>
      </p:sp>
    </p:spTree>
    <p:extLst>
      <p:ext uri="{BB962C8B-B14F-4D97-AF65-F5344CB8AC3E}">
        <p14:creationId xmlns:p14="http://schemas.microsoft.com/office/powerpoint/2010/main" val="3006931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996696" y="4487332"/>
            <a:ext cx="6894576" cy="1507067"/>
          </a:xfrm>
        </p:spPr>
        <p:txBody>
          <a:bodyPr>
            <a:noAutofit/>
          </a:bodyPr>
          <a:lstStyle/>
          <a:p>
            <a:r>
              <a:rPr lang="bg-BG" sz="2800" b="1" u="sng" dirty="0"/>
              <a:t>Най-общо скъпоценните камъни се разделят на:</a:t>
            </a:r>
            <a:endParaRPr lang="bg-BG" sz="2800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>
              <a:spcBef>
                <a:spcPts val="0"/>
              </a:spcBef>
              <a:buFont typeface="+mj-lt"/>
              <a:buAutoNum type="arabicParenR"/>
            </a:pPr>
            <a:r>
              <a:rPr lang="bg-BG" sz="3200" i="1" dirty="0">
                <a:solidFill>
                  <a:schemeClr val="tx1"/>
                </a:solidFill>
                <a:latin typeface="Times New Roman"/>
                <a:ea typeface="Times New Roman"/>
              </a:rPr>
              <a:t>скъпоценни камъни с неорганичен произход – традиционни и нетрадиционни (редки и екзотични скъпоценни камъни, които рядко се използват в бижутерийната промишленост</a:t>
            </a:r>
            <a:r>
              <a:rPr lang="en-US" sz="3200" i="1" dirty="0">
                <a:solidFill>
                  <a:schemeClr val="tx1"/>
                </a:solidFill>
                <a:latin typeface="Times New Roman"/>
                <a:ea typeface="Times New Roman"/>
              </a:rPr>
              <a:t>);</a:t>
            </a:r>
            <a:endParaRPr lang="bg-BG" sz="3200" dirty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algn="just">
              <a:spcBef>
                <a:spcPts val="0"/>
              </a:spcBef>
              <a:buFont typeface="+mj-lt"/>
              <a:buAutoNum type="arabicParenR"/>
            </a:pPr>
            <a:r>
              <a:rPr lang="bg-BG" sz="3200" i="1" dirty="0">
                <a:solidFill>
                  <a:schemeClr val="tx1"/>
                </a:solidFill>
                <a:latin typeface="Times New Roman"/>
                <a:ea typeface="Times New Roman"/>
              </a:rPr>
              <a:t>скъпоценни камъни с органичен произход (перла, седеф, кехлибар)</a:t>
            </a:r>
            <a:r>
              <a:rPr lang="en-US" sz="3200" i="1" dirty="0">
                <a:solidFill>
                  <a:schemeClr val="tx1"/>
                </a:solidFill>
                <a:latin typeface="Times New Roman"/>
                <a:ea typeface="Times New Roman"/>
              </a:rPr>
              <a:t>;</a:t>
            </a:r>
            <a:endParaRPr lang="bg-BG" sz="3200" dirty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>
              <a:spcBef>
                <a:spcPts val="0"/>
              </a:spcBef>
              <a:buFont typeface="+mj-lt"/>
              <a:buAutoNum type="arabicParenR"/>
            </a:pPr>
            <a:r>
              <a:rPr lang="bg-BG" sz="3200" i="1" dirty="0">
                <a:solidFill>
                  <a:schemeClr val="tx1"/>
                </a:solidFill>
                <a:latin typeface="Times New Roman"/>
                <a:ea typeface="Times New Roman"/>
              </a:rPr>
              <a:t>изкуствени скъпоценни камъни.</a:t>
            </a:r>
            <a:endParaRPr lang="bg-BG" sz="3200" dirty="0">
              <a:solidFill>
                <a:schemeClr val="tx1"/>
              </a:solidFill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801464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5"/>
          <p:cNvSpPr>
            <a:spLocks noGrp="1" noChangeArrowheads="1"/>
          </p:cNvSpPr>
          <p:nvPr>
            <p:ph type="title"/>
          </p:nvPr>
        </p:nvSpPr>
        <p:spPr>
          <a:xfrm>
            <a:off x="702500" y="5340096"/>
            <a:ext cx="8534400" cy="1010919"/>
          </a:xfrm>
        </p:spPr>
        <p:txBody>
          <a:bodyPr>
            <a:normAutofit/>
          </a:bodyPr>
          <a:lstStyle/>
          <a:p>
            <a:pPr algn="ctr"/>
            <a:r>
              <a:rPr lang="bg-BG" sz="2000" dirty="0"/>
              <a:t>Скъпоценните камъни често са класифицирани според твърдостта им съгласно скалата  на Моос.</a:t>
            </a:r>
            <a:endParaRPr lang="bg-BG" sz="2000" b="1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26037662"/>
              </p:ext>
            </p:extLst>
          </p:nvPr>
        </p:nvGraphicFramePr>
        <p:xfrm>
          <a:off x="906162" y="362464"/>
          <a:ext cx="8633254" cy="49776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69597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39</TotalTime>
  <Words>105</Words>
  <Application>Microsoft Office PowerPoint</Application>
  <PresentationFormat>Widescreen</PresentationFormat>
  <Paragraphs>15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Century Gothic</vt:lpstr>
      <vt:lpstr>Times New Roman</vt:lpstr>
      <vt:lpstr>Wingdings 3</vt:lpstr>
      <vt:lpstr>Slice</vt:lpstr>
      <vt:lpstr>Скъпоценните камъни</vt:lpstr>
      <vt:lpstr>Стойност</vt:lpstr>
      <vt:lpstr>Най-общо скъпоценните камъни се разделят на:</vt:lpstr>
      <vt:lpstr>Скъпоценните камъни често са класифицирани според твърдостта им съгласно скалата  на Моос.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Скъпоценните камъни</dc:title>
  <dc:creator>user</dc:creator>
  <cp:lastModifiedBy>NBU Student</cp:lastModifiedBy>
  <cp:revision>9</cp:revision>
  <dcterms:created xsi:type="dcterms:W3CDTF">2014-08-24T08:46:43Z</dcterms:created>
  <dcterms:modified xsi:type="dcterms:W3CDTF">2015-03-25T11:13:19Z</dcterms:modified>
</cp:coreProperties>
</file>