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19" r:id="rId2"/>
    <p:sldId id="320" r:id="rId3"/>
    <p:sldId id="321" r:id="rId4"/>
    <p:sldId id="331" r:id="rId5"/>
    <p:sldId id="327" r:id="rId6"/>
    <p:sldId id="323" r:id="rId7"/>
    <p:sldId id="325" r:id="rId8"/>
    <p:sldId id="328" r:id="rId9"/>
    <p:sldId id="329" r:id="rId10"/>
    <p:sldId id="330" r:id="rId11"/>
    <p:sldId id="332" r:id="rId12"/>
    <p:sldId id="333" r:id="rId13"/>
    <p:sldId id="358" r:id="rId14"/>
    <p:sldId id="262" r:id="rId15"/>
    <p:sldId id="311" r:id="rId16"/>
    <p:sldId id="359" r:id="rId17"/>
    <p:sldId id="360" r:id="rId18"/>
    <p:sldId id="334" r:id="rId19"/>
    <p:sldId id="344" r:id="rId20"/>
    <p:sldId id="335" r:id="rId21"/>
    <p:sldId id="345" r:id="rId22"/>
    <p:sldId id="346" r:id="rId23"/>
    <p:sldId id="347" r:id="rId24"/>
    <p:sldId id="361" r:id="rId25"/>
    <p:sldId id="362" r:id="rId26"/>
    <p:sldId id="370" r:id="rId27"/>
    <p:sldId id="371" r:id="rId28"/>
    <p:sldId id="363" r:id="rId29"/>
    <p:sldId id="364" r:id="rId30"/>
    <p:sldId id="357" r:id="rId31"/>
    <p:sldId id="365" r:id="rId32"/>
    <p:sldId id="366" r:id="rId33"/>
    <p:sldId id="367" r:id="rId34"/>
    <p:sldId id="368" r:id="rId35"/>
    <p:sldId id="369" r:id="rId36"/>
    <p:sldId id="372" r:id="rId37"/>
    <p:sldId id="373" r:id="rId38"/>
    <p:sldId id="374" r:id="rId39"/>
    <p:sldId id="375" r:id="rId40"/>
    <p:sldId id="376" r:id="rId41"/>
    <p:sldId id="37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B5C9C-5591-4C6F-8081-A50BC09D88D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BE74E-7BE9-42A6-A2D9-AFF5F2D7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1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-7" y="-60794"/>
            <a:ext cx="12264416" cy="6918796"/>
            <a:chOff x="-5" y="-45596"/>
            <a:chExt cx="9198312" cy="5189097"/>
          </a:xfrm>
        </p:grpSpPr>
        <p:sp>
          <p:nvSpPr>
            <p:cNvPr id="67" name="Google Shape;67;p7"/>
            <p:cNvSpPr/>
            <p:nvPr/>
          </p:nvSpPr>
          <p:spPr>
            <a:xfrm rot="10800000" flipH="1">
              <a:off x="-5" y="3505185"/>
              <a:ext cx="1514484" cy="1638316"/>
            </a:xfrm>
            <a:custGeom>
              <a:avLst/>
              <a:gdLst/>
              <a:ahLst/>
              <a:cxnLst/>
              <a:rect l="l" t="t" r="r" b="b"/>
              <a:pathLst>
                <a:path w="22965" h="15458" extrusionOk="0">
                  <a:moveTo>
                    <a:pt x="0" y="0"/>
                  </a:moveTo>
                  <a:lnTo>
                    <a:pt x="0" y="14891"/>
                  </a:lnTo>
                  <a:cubicBezTo>
                    <a:pt x="730" y="15289"/>
                    <a:pt x="1526" y="15457"/>
                    <a:pt x="2335" y="15457"/>
                  </a:cubicBezTo>
                  <a:cubicBezTo>
                    <a:pt x="3856" y="15457"/>
                    <a:pt x="5422" y="14863"/>
                    <a:pt x="6674" y="14088"/>
                  </a:cubicBezTo>
                  <a:cubicBezTo>
                    <a:pt x="7692" y="13462"/>
                    <a:pt x="8592" y="12656"/>
                    <a:pt x="9243" y="11645"/>
                  </a:cubicBezTo>
                  <a:cubicBezTo>
                    <a:pt x="9887" y="10639"/>
                    <a:pt x="10300" y="9516"/>
                    <a:pt x="10689" y="8389"/>
                  </a:cubicBezTo>
                  <a:cubicBezTo>
                    <a:pt x="11494" y="6066"/>
                    <a:pt x="12351" y="3497"/>
                    <a:pt x="14599" y="2166"/>
                  </a:cubicBezTo>
                  <a:cubicBezTo>
                    <a:pt x="15750" y="1486"/>
                    <a:pt x="17078" y="1374"/>
                    <a:pt x="18380" y="1302"/>
                  </a:cubicBezTo>
                  <a:cubicBezTo>
                    <a:pt x="19626" y="1230"/>
                    <a:pt x="20949" y="1194"/>
                    <a:pt x="22083" y="611"/>
                  </a:cubicBezTo>
                  <a:cubicBezTo>
                    <a:pt x="22407" y="446"/>
                    <a:pt x="22701" y="241"/>
                    <a:pt x="2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58825" y="3263925"/>
              <a:ext cx="395700" cy="39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5610225" y="-45596"/>
              <a:ext cx="3588082" cy="490624"/>
            </a:xfrm>
            <a:custGeom>
              <a:avLst/>
              <a:gdLst/>
              <a:ahLst/>
              <a:cxnLst/>
              <a:rect l="l" t="t" r="r" b="b"/>
              <a:pathLst>
                <a:path w="8887" h="2926" extrusionOk="0">
                  <a:moveTo>
                    <a:pt x="0" y="0"/>
                  </a:moveTo>
                  <a:cubicBezTo>
                    <a:pt x="136" y="716"/>
                    <a:pt x="370" y="1447"/>
                    <a:pt x="838" y="2018"/>
                  </a:cubicBezTo>
                  <a:cubicBezTo>
                    <a:pt x="1086" y="2324"/>
                    <a:pt x="1396" y="2569"/>
                    <a:pt x="1755" y="2734"/>
                  </a:cubicBezTo>
                  <a:cubicBezTo>
                    <a:pt x="1946" y="2825"/>
                    <a:pt x="2155" y="2896"/>
                    <a:pt x="2368" y="2918"/>
                  </a:cubicBezTo>
                  <a:cubicBezTo>
                    <a:pt x="2416" y="2923"/>
                    <a:pt x="2465" y="2925"/>
                    <a:pt x="2513" y="2925"/>
                  </a:cubicBezTo>
                  <a:cubicBezTo>
                    <a:pt x="2679" y="2925"/>
                    <a:pt x="2843" y="2898"/>
                    <a:pt x="3004" y="2853"/>
                  </a:cubicBezTo>
                  <a:cubicBezTo>
                    <a:pt x="3436" y="2731"/>
                    <a:pt x="3828" y="2493"/>
                    <a:pt x="4231" y="2307"/>
                  </a:cubicBezTo>
                  <a:cubicBezTo>
                    <a:pt x="4440" y="2209"/>
                    <a:pt x="4656" y="2119"/>
                    <a:pt x="4879" y="2062"/>
                  </a:cubicBezTo>
                  <a:cubicBezTo>
                    <a:pt x="5066" y="2015"/>
                    <a:pt x="5261" y="1998"/>
                    <a:pt x="5456" y="1998"/>
                  </a:cubicBezTo>
                  <a:cubicBezTo>
                    <a:pt x="5530" y="1998"/>
                    <a:pt x="5604" y="2001"/>
                    <a:pt x="5677" y="2005"/>
                  </a:cubicBezTo>
                  <a:cubicBezTo>
                    <a:pt x="6047" y="2029"/>
                    <a:pt x="6423" y="2101"/>
                    <a:pt x="6794" y="2101"/>
                  </a:cubicBezTo>
                  <a:cubicBezTo>
                    <a:pt x="6950" y="2101"/>
                    <a:pt x="7106" y="2089"/>
                    <a:pt x="7260" y="2055"/>
                  </a:cubicBezTo>
                  <a:cubicBezTo>
                    <a:pt x="7667" y="1968"/>
                    <a:pt x="8020" y="1727"/>
                    <a:pt x="8296" y="1417"/>
                  </a:cubicBezTo>
                  <a:cubicBezTo>
                    <a:pt x="8638" y="1037"/>
                    <a:pt x="8887" y="507"/>
                    <a:pt x="8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960000" y="2335600"/>
            <a:ext cx="5495600" cy="2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717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358000" y="2021600"/>
            <a:ext cx="7476000" cy="2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4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5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AE2C6C0-E49D-4E4E-85B7-428FEF723F56}" type="datetimeFigureOut">
              <a:rPr lang="en-US" smtClean="0"/>
              <a:t>02-Dec-24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AC42-2CB5-4F30-A9E5-6D843F3C7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Психично здраве и психична болест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CF606-BCFA-44B2-A383-8C8A89114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Дефиниции на норма и абнормност в психологията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3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9E97-A179-4743-870C-9E6FAAEC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5" y="446267"/>
            <a:ext cx="10772775" cy="1658198"/>
          </a:xfrm>
        </p:spPr>
        <p:txBody>
          <a:bodyPr/>
          <a:lstStyle/>
          <a:p>
            <a:r>
              <a:rPr lang="bg-BG" dirty="0"/>
              <a:t>Опасност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BBD0E-33DC-4067-BE24-45B1CFB8E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8993" y="2104465"/>
            <a:ext cx="7025195" cy="3767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Опасност за себе си или другите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Риск от насилие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Оценка на опасността/риска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Резултат от интензивни емоции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Психично разстройство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FCC754-C355-4DED-A62F-28A4C7188C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5" y="2104465"/>
            <a:ext cx="3052346" cy="203119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BC2CC-8C55-43C4-B443-333D5D3D7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5" y="4103233"/>
            <a:ext cx="3052346" cy="20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AC42-2CB5-4F30-A9E5-6D843F3C7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Психично здраве и психична болест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CF606-BCFA-44B2-A383-8C8A89114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Класификация на психичните разстройства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C4AF-6107-48B6-AABC-E9188B48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18163"/>
            <a:ext cx="10772775" cy="1658198"/>
          </a:xfrm>
        </p:spPr>
        <p:txBody>
          <a:bodyPr/>
          <a:lstStyle/>
          <a:p>
            <a:pPr algn="ctr"/>
            <a:r>
              <a:rPr lang="bg-BG" dirty="0"/>
              <a:t>Психично здраве и психична болест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EC7299-4CEF-431A-8875-4D5D1498C28E}"/>
              </a:ext>
            </a:extLst>
          </p:cNvPr>
          <p:cNvCxnSpPr/>
          <p:nvPr/>
        </p:nvCxnSpPr>
        <p:spPr>
          <a:xfrm>
            <a:off x="3533312" y="3675356"/>
            <a:ext cx="43411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B10294-160B-420F-8CD1-3869A2275B6E}"/>
              </a:ext>
            </a:extLst>
          </p:cNvPr>
          <p:cNvSpPr txBox="1"/>
          <p:nvPr/>
        </p:nvSpPr>
        <p:spPr>
          <a:xfrm>
            <a:off x="2423604" y="3890664"/>
            <a:ext cx="689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Психична болест</a:t>
            </a:r>
            <a:r>
              <a:rPr lang="en-US" sz="2400" dirty="0"/>
              <a:t>					</a:t>
            </a:r>
            <a:r>
              <a:rPr lang="bg-BG" sz="2400" dirty="0"/>
              <a:t>Психично здраве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72998-531B-4567-8AC8-986349B37B08}"/>
              </a:ext>
            </a:extLst>
          </p:cNvPr>
          <p:cNvSpPr txBox="1"/>
          <p:nvPr/>
        </p:nvSpPr>
        <p:spPr>
          <a:xfrm>
            <a:off x="709612" y="4569564"/>
            <a:ext cx="779459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dirty="0"/>
              <a:t>Континуум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dirty="0"/>
              <a:t>Нива на адаптация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dirty="0"/>
              <a:t>Психично разстройство </a:t>
            </a:r>
            <a:r>
              <a:rPr lang="en-US" sz="2400" dirty="0"/>
              <a:t>≠ </a:t>
            </a:r>
            <a:r>
              <a:rPr lang="bg-BG" sz="2400" dirty="0"/>
              <a:t>абнормно поведение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001924-5592-4211-A294-662E152A7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4" y="1930932"/>
            <a:ext cx="2761941" cy="1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6899-3681-4FC4-BD36-41A6EC6E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141902"/>
            <a:ext cx="10772775" cy="1658198"/>
          </a:xfrm>
        </p:spPr>
        <p:txBody>
          <a:bodyPr/>
          <a:lstStyle/>
          <a:p>
            <a:pPr algn="ctr"/>
            <a:r>
              <a:rPr lang="bg-BG" dirty="0"/>
              <a:t>Какво е психично здраве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369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bg-BG" sz="4000" dirty="0"/>
              <a:t>Психично здраве</a:t>
            </a:r>
            <a:endParaRPr sz="4000" dirty="0"/>
          </a:p>
        </p:txBody>
      </p:sp>
      <p:grpSp>
        <p:nvGrpSpPr>
          <p:cNvPr id="459" name="Google Shape;459;p43"/>
          <p:cNvGrpSpPr/>
          <p:nvPr/>
        </p:nvGrpSpPr>
        <p:grpSpPr>
          <a:xfrm>
            <a:off x="7649705" y="1947284"/>
            <a:ext cx="5449524" cy="5587897"/>
            <a:chOff x="5310058" y="1363026"/>
            <a:chExt cx="4087143" cy="4190923"/>
          </a:xfrm>
        </p:grpSpPr>
        <p:grpSp>
          <p:nvGrpSpPr>
            <p:cNvPr id="460" name="Google Shape;460;p43"/>
            <p:cNvGrpSpPr/>
            <p:nvPr/>
          </p:nvGrpSpPr>
          <p:grpSpPr>
            <a:xfrm>
              <a:off x="5310058" y="1363026"/>
              <a:ext cx="2830397" cy="2984453"/>
              <a:chOff x="5191983" y="1515426"/>
              <a:chExt cx="2830397" cy="2984453"/>
            </a:xfrm>
          </p:grpSpPr>
          <p:sp>
            <p:nvSpPr>
              <p:cNvPr id="461" name="Google Shape;461;p43"/>
              <p:cNvSpPr/>
              <p:nvPr/>
            </p:nvSpPr>
            <p:spPr>
              <a:xfrm>
                <a:off x="5426801" y="1818677"/>
                <a:ext cx="256494" cy="25580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131" extrusionOk="0">
                    <a:moveTo>
                      <a:pt x="566" y="1"/>
                    </a:moveTo>
                    <a:cubicBezTo>
                      <a:pt x="490" y="275"/>
                      <a:pt x="277" y="490"/>
                      <a:pt x="0" y="566"/>
                    </a:cubicBezTo>
                    <a:cubicBezTo>
                      <a:pt x="277" y="642"/>
                      <a:pt x="490" y="857"/>
                      <a:pt x="566" y="1130"/>
                    </a:cubicBezTo>
                    <a:cubicBezTo>
                      <a:pt x="641" y="857"/>
                      <a:pt x="857" y="642"/>
                      <a:pt x="1134" y="566"/>
                    </a:cubicBezTo>
                    <a:cubicBezTo>
                      <a:pt x="857" y="490"/>
                      <a:pt x="641" y="275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2" name="Google Shape;462;p43"/>
              <p:cNvSpPr/>
              <p:nvPr/>
            </p:nvSpPr>
            <p:spPr>
              <a:xfrm>
                <a:off x="5191983" y="2433337"/>
                <a:ext cx="116711" cy="116708"/>
              </a:xfrm>
              <a:custGeom>
                <a:avLst/>
                <a:gdLst/>
                <a:ahLst/>
                <a:cxnLst/>
                <a:rect l="l" t="t" r="r" b="b"/>
                <a:pathLst>
                  <a:path w="516" h="516" extrusionOk="0">
                    <a:moveTo>
                      <a:pt x="260" y="1"/>
                    </a:moveTo>
                    <a:cubicBezTo>
                      <a:pt x="223" y="127"/>
                      <a:pt x="127" y="223"/>
                      <a:pt x="0" y="260"/>
                    </a:cubicBezTo>
                    <a:cubicBezTo>
                      <a:pt x="127" y="292"/>
                      <a:pt x="223" y="389"/>
                      <a:pt x="260" y="515"/>
                    </a:cubicBezTo>
                    <a:cubicBezTo>
                      <a:pt x="291" y="389"/>
                      <a:pt x="389" y="292"/>
                      <a:pt x="515" y="260"/>
                    </a:cubicBezTo>
                    <a:cubicBezTo>
                      <a:pt x="389" y="223"/>
                      <a:pt x="291" y="127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463" name="Google Shape;463;p43"/>
              <p:cNvGrpSpPr/>
              <p:nvPr/>
            </p:nvGrpSpPr>
            <p:grpSpPr>
              <a:xfrm flipH="1">
                <a:off x="5567429" y="1515426"/>
                <a:ext cx="2454951" cy="2984453"/>
                <a:chOff x="5440425" y="1595400"/>
                <a:chExt cx="2260961" cy="2748622"/>
              </a:xfrm>
            </p:grpSpPr>
            <p:sp>
              <p:nvSpPr>
                <p:cNvPr id="464" name="Google Shape;464;p43"/>
                <p:cNvSpPr/>
                <p:nvPr/>
              </p:nvSpPr>
              <p:spPr>
                <a:xfrm>
                  <a:off x="5440425" y="1595400"/>
                  <a:ext cx="2260961" cy="2748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6" h="22303" fill="none" extrusionOk="0">
                      <a:moveTo>
                        <a:pt x="2591" y="22267"/>
                      </a:moveTo>
                      <a:cubicBezTo>
                        <a:pt x="2639" y="22065"/>
                        <a:pt x="2685" y="21868"/>
                        <a:pt x="2735" y="21670"/>
                      </a:cubicBezTo>
                      <a:cubicBezTo>
                        <a:pt x="3066" y="20307"/>
                        <a:pt x="3437" y="18953"/>
                        <a:pt x="3714" y="17579"/>
                      </a:cubicBezTo>
                      <a:cubicBezTo>
                        <a:pt x="3916" y="16586"/>
                        <a:pt x="3610" y="15672"/>
                        <a:pt x="2998" y="14863"/>
                      </a:cubicBezTo>
                      <a:cubicBezTo>
                        <a:pt x="1879" y="13384"/>
                        <a:pt x="825" y="11988"/>
                        <a:pt x="401" y="10139"/>
                      </a:cubicBezTo>
                      <a:cubicBezTo>
                        <a:pt x="1" y="8405"/>
                        <a:pt x="160" y="6535"/>
                        <a:pt x="901" y="4912"/>
                      </a:cubicBezTo>
                      <a:cubicBezTo>
                        <a:pt x="2160" y="2149"/>
                        <a:pt x="4905" y="429"/>
                        <a:pt x="7880" y="137"/>
                      </a:cubicBezTo>
                      <a:cubicBezTo>
                        <a:pt x="9287" y="1"/>
                        <a:pt x="10654" y="62"/>
                        <a:pt x="12007" y="512"/>
                      </a:cubicBezTo>
                      <a:cubicBezTo>
                        <a:pt x="13734" y="1087"/>
                        <a:pt x="15267" y="2595"/>
                        <a:pt x="16001" y="4246"/>
                      </a:cubicBezTo>
                      <a:cubicBezTo>
                        <a:pt x="16335" y="5002"/>
                        <a:pt x="16522" y="5814"/>
                        <a:pt x="16562" y="6639"/>
                      </a:cubicBezTo>
                      <a:cubicBezTo>
                        <a:pt x="16579" y="7028"/>
                        <a:pt x="16605" y="7488"/>
                        <a:pt x="16497" y="7869"/>
                      </a:cubicBezTo>
                      <a:cubicBezTo>
                        <a:pt x="16385" y="8265"/>
                        <a:pt x="16260" y="8567"/>
                        <a:pt x="16439" y="8981"/>
                      </a:cubicBezTo>
                      <a:cubicBezTo>
                        <a:pt x="16468" y="9049"/>
                        <a:pt x="16500" y="9114"/>
                        <a:pt x="16540" y="9175"/>
                      </a:cubicBezTo>
                      <a:cubicBezTo>
                        <a:pt x="16896" y="9765"/>
                        <a:pt x="17281" y="10337"/>
                        <a:pt x="17651" y="10917"/>
                      </a:cubicBezTo>
                      <a:cubicBezTo>
                        <a:pt x="17809" y="11161"/>
                        <a:pt x="17979" y="11398"/>
                        <a:pt x="18116" y="11654"/>
                      </a:cubicBezTo>
                      <a:cubicBezTo>
                        <a:pt x="18346" y="12093"/>
                        <a:pt x="18267" y="12301"/>
                        <a:pt x="17817" y="12542"/>
                      </a:cubicBezTo>
                      <a:cubicBezTo>
                        <a:pt x="17512" y="12705"/>
                        <a:pt x="17072" y="12805"/>
                        <a:pt x="16943" y="13060"/>
                      </a:cubicBezTo>
                      <a:cubicBezTo>
                        <a:pt x="16867" y="13218"/>
                        <a:pt x="16986" y="13434"/>
                        <a:pt x="17047" y="13579"/>
                      </a:cubicBezTo>
                      <a:cubicBezTo>
                        <a:pt x="17130" y="13784"/>
                        <a:pt x="17216" y="14000"/>
                        <a:pt x="17198" y="14226"/>
                      </a:cubicBezTo>
                      <a:cubicBezTo>
                        <a:pt x="17191" y="14331"/>
                        <a:pt x="17152" y="14435"/>
                        <a:pt x="17072" y="14500"/>
                      </a:cubicBezTo>
                      <a:cubicBezTo>
                        <a:pt x="17044" y="14521"/>
                        <a:pt x="17011" y="14540"/>
                        <a:pt x="16986" y="14565"/>
                      </a:cubicBezTo>
                      <a:cubicBezTo>
                        <a:pt x="16961" y="14590"/>
                        <a:pt x="16939" y="14622"/>
                        <a:pt x="16939" y="14658"/>
                      </a:cubicBezTo>
                      <a:cubicBezTo>
                        <a:pt x="16946" y="14812"/>
                        <a:pt x="17115" y="14837"/>
                        <a:pt x="17072" y="15021"/>
                      </a:cubicBezTo>
                      <a:cubicBezTo>
                        <a:pt x="17037" y="15187"/>
                        <a:pt x="16907" y="15324"/>
                        <a:pt x="16785" y="15431"/>
                      </a:cubicBezTo>
                      <a:cubicBezTo>
                        <a:pt x="16349" y="15813"/>
                        <a:pt x="16648" y="16619"/>
                        <a:pt x="16608" y="17094"/>
                      </a:cubicBezTo>
                      <a:cubicBezTo>
                        <a:pt x="16576" y="17424"/>
                        <a:pt x="16443" y="17763"/>
                        <a:pt x="16180" y="17967"/>
                      </a:cubicBezTo>
                      <a:cubicBezTo>
                        <a:pt x="15637" y="18389"/>
                        <a:pt x="14774" y="18169"/>
                        <a:pt x="14158" y="18072"/>
                      </a:cubicBezTo>
                      <a:cubicBezTo>
                        <a:pt x="13183" y="17921"/>
                        <a:pt x="11916" y="18011"/>
                        <a:pt x="11805" y="19249"/>
                      </a:cubicBezTo>
                      <a:cubicBezTo>
                        <a:pt x="11712" y="20277"/>
                        <a:pt x="11834" y="21325"/>
                        <a:pt x="12162" y="2230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65" name="Google Shape;465;p43"/>
                <p:cNvSpPr/>
                <p:nvPr/>
              </p:nvSpPr>
              <p:spPr>
                <a:xfrm>
                  <a:off x="6561411" y="1774590"/>
                  <a:ext cx="123" cy="310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516" fill="none" extrusionOk="0">
                      <a:moveTo>
                        <a:pt x="0" y="0"/>
                      </a:moveTo>
                      <a:lnTo>
                        <a:pt x="0" y="25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66" name="Google Shape;466;p43"/>
                <p:cNvSpPr/>
                <p:nvPr/>
              </p:nvSpPr>
              <p:spPr>
                <a:xfrm>
                  <a:off x="5768612" y="2567263"/>
                  <a:ext cx="313153" cy="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" h="1" fill="none" extrusionOk="0">
                      <a:moveTo>
                        <a:pt x="254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67" name="Google Shape;467;p43"/>
                <p:cNvSpPr/>
                <p:nvPr/>
              </p:nvSpPr>
              <p:spPr>
                <a:xfrm>
                  <a:off x="6247520" y="2255591"/>
                  <a:ext cx="314016" cy="311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" h="2530" fill="none" extrusionOk="0">
                      <a:moveTo>
                        <a:pt x="2547" y="1"/>
                      </a:moveTo>
                      <a:lnTo>
                        <a:pt x="2547" y="2530"/>
                      </a:lnTo>
                      <a:lnTo>
                        <a:pt x="0" y="253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68" name="Google Shape;468;p43"/>
                <p:cNvSpPr/>
                <p:nvPr/>
              </p:nvSpPr>
              <p:spPr>
                <a:xfrm>
                  <a:off x="6561411" y="2035733"/>
                  <a:ext cx="240441" cy="27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" h="2192" fill="none" extrusionOk="0">
                      <a:moveTo>
                        <a:pt x="4" y="407"/>
                      </a:moveTo>
                      <a:cubicBezTo>
                        <a:pt x="205" y="159"/>
                        <a:pt x="511" y="1"/>
                        <a:pt x="853" y="1"/>
                      </a:cubicBezTo>
                      <a:cubicBezTo>
                        <a:pt x="1461" y="1"/>
                        <a:pt x="1950" y="493"/>
                        <a:pt x="1950" y="1097"/>
                      </a:cubicBezTo>
                      <a:cubicBezTo>
                        <a:pt x="1950" y="1702"/>
                        <a:pt x="1461" y="2191"/>
                        <a:pt x="853" y="2191"/>
                      </a:cubicBezTo>
                      <a:cubicBezTo>
                        <a:pt x="507" y="2191"/>
                        <a:pt x="202" y="2033"/>
                        <a:pt x="0" y="178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69" name="Google Shape;469;p43"/>
                <p:cNvSpPr/>
                <p:nvPr/>
              </p:nvSpPr>
              <p:spPr>
                <a:xfrm>
                  <a:off x="6030249" y="2325222"/>
                  <a:ext cx="269649" cy="24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1965" fill="none" extrusionOk="0">
                      <a:moveTo>
                        <a:pt x="417" y="1965"/>
                      </a:moveTo>
                      <a:cubicBezTo>
                        <a:pt x="141" y="1742"/>
                        <a:pt x="0" y="1436"/>
                        <a:pt x="0" y="1098"/>
                      </a:cubicBezTo>
                      <a:cubicBezTo>
                        <a:pt x="0" y="493"/>
                        <a:pt x="490" y="0"/>
                        <a:pt x="1094" y="0"/>
                      </a:cubicBezTo>
                      <a:cubicBezTo>
                        <a:pt x="1699" y="0"/>
                        <a:pt x="2187" y="493"/>
                        <a:pt x="2187" y="1098"/>
                      </a:cubicBezTo>
                      <a:cubicBezTo>
                        <a:pt x="2187" y="1451"/>
                        <a:pt x="2022" y="1764"/>
                        <a:pt x="1763" y="196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0" name="Google Shape;470;p43"/>
                <p:cNvSpPr/>
                <p:nvPr/>
              </p:nvSpPr>
              <p:spPr>
                <a:xfrm>
                  <a:off x="7044139" y="2566400"/>
                  <a:ext cx="310195" cy="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1" fill="none" extrusionOk="0">
                      <a:moveTo>
                        <a:pt x="2516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1" name="Google Shape;471;p43"/>
                <p:cNvSpPr/>
                <p:nvPr/>
              </p:nvSpPr>
              <p:spPr>
                <a:xfrm>
                  <a:off x="6561411" y="2566400"/>
                  <a:ext cx="312167" cy="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1" fill="none" extrusionOk="0">
                      <a:moveTo>
                        <a:pt x="2533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2" name="Google Shape;472;p43"/>
                <p:cNvSpPr/>
                <p:nvPr/>
              </p:nvSpPr>
              <p:spPr>
                <a:xfrm>
                  <a:off x="6822925" y="2566400"/>
                  <a:ext cx="270265" cy="24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1951" fill="none" extrusionOk="0">
                      <a:moveTo>
                        <a:pt x="1786" y="4"/>
                      </a:moveTo>
                      <a:cubicBezTo>
                        <a:pt x="2033" y="206"/>
                        <a:pt x="2192" y="512"/>
                        <a:pt x="2192" y="857"/>
                      </a:cubicBezTo>
                      <a:cubicBezTo>
                        <a:pt x="2192" y="1462"/>
                        <a:pt x="1699" y="1950"/>
                        <a:pt x="1095" y="1950"/>
                      </a:cubicBezTo>
                      <a:cubicBezTo>
                        <a:pt x="490" y="1950"/>
                        <a:pt x="1" y="1462"/>
                        <a:pt x="1" y="857"/>
                      </a:cubicBezTo>
                      <a:cubicBezTo>
                        <a:pt x="1" y="512"/>
                        <a:pt x="159" y="202"/>
                        <a:pt x="411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3" name="Google Shape;473;p43"/>
                <p:cNvSpPr/>
                <p:nvPr/>
              </p:nvSpPr>
              <p:spPr>
                <a:xfrm>
                  <a:off x="6561411" y="3049744"/>
                  <a:ext cx="123" cy="309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515" fill="none" extrusionOk="0">
                      <a:moveTo>
                        <a:pt x="0" y="2515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4" name="Google Shape;474;p43"/>
                <p:cNvSpPr/>
                <p:nvPr/>
              </p:nvSpPr>
              <p:spPr>
                <a:xfrm>
                  <a:off x="6561411" y="2566400"/>
                  <a:ext cx="123" cy="312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534" fill="none" extrusionOk="0">
                      <a:moveTo>
                        <a:pt x="0" y="2533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5" name="Google Shape;475;p43"/>
                <p:cNvSpPr/>
                <p:nvPr/>
              </p:nvSpPr>
              <p:spPr>
                <a:xfrm>
                  <a:off x="6320971" y="2828037"/>
                  <a:ext cx="240564" cy="27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" h="2192" fill="none" extrusionOk="0">
                      <a:moveTo>
                        <a:pt x="1948" y="1785"/>
                      </a:moveTo>
                      <a:cubicBezTo>
                        <a:pt x="1746" y="2034"/>
                        <a:pt x="1440" y="2192"/>
                        <a:pt x="1098" y="2192"/>
                      </a:cubicBezTo>
                      <a:cubicBezTo>
                        <a:pt x="494" y="2192"/>
                        <a:pt x="1" y="1702"/>
                        <a:pt x="1" y="1098"/>
                      </a:cubicBezTo>
                      <a:cubicBezTo>
                        <a:pt x="1" y="490"/>
                        <a:pt x="494" y="0"/>
                        <a:pt x="1098" y="0"/>
                      </a:cubicBezTo>
                      <a:cubicBezTo>
                        <a:pt x="1444" y="0"/>
                        <a:pt x="1749" y="159"/>
                        <a:pt x="1951" y="41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76" name="Google Shape;476;p43"/>
            <p:cNvGrpSpPr/>
            <p:nvPr/>
          </p:nvGrpSpPr>
          <p:grpSpPr>
            <a:xfrm rot="-2237517" flipH="1">
              <a:off x="7703564" y="3963771"/>
              <a:ext cx="1454404" cy="1280473"/>
              <a:chOff x="5917100" y="2092158"/>
              <a:chExt cx="1102175" cy="970367"/>
            </a:xfrm>
          </p:grpSpPr>
          <p:sp>
            <p:nvSpPr>
              <p:cNvPr id="477" name="Google Shape;477;p43"/>
              <p:cNvSpPr/>
              <p:nvPr/>
            </p:nvSpPr>
            <p:spPr>
              <a:xfrm>
                <a:off x="6030002" y="2238502"/>
                <a:ext cx="719415" cy="824023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9240" fill="none" extrusionOk="0">
                    <a:moveTo>
                      <a:pt x="378" y="9239"/>
                    </a:moveTo>
                    <a:cubicBezTo>
                      <a:pt x="378" y="9239"/>
                      <a:pt x="0" y="3350"/>
                      <a:pt x="8067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6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8" name="Google Shape;478;p43"/>
              <p:cNvSpPr/>
              <p:nvPr/>
            </p:nvSpPr>
            <p:spPr>
              <a:xfrm>
                <a:off x="6580242" y="2133270"/>
                <a:ext cx="439033" cy="188794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2117" extrusionOk="0">
                    <a:moveTo>
                      <a:pt x="4553" y="1"/>
                    </a:moveTo>
                    <a:cubicBezTo>
                      <a:pt x="3675" y="1"/>
                      <a:pt x="1426" y="199"/>
                      <a:pt x="0" y="2094"/>
                    </a:cubicBezTo>
                    <a:cubicBezTo>
                      <a:pt x="0" y="2094"/>
                      <a:pt x="172" y="2117"/>
                      <a:pt x="461" y="2117"/>
                    </a:cubicBezTo>
                    <a:cubicBezTo>
                      <a:pt x="1370" y="2117"/>
                      <a:pt x="3437" y="1891"/>
                      <a:pt x="4922" y="15"/>
                    </a:cubicBezTo>
                    <a:cubicBezTo>
                      <a:pt x="4922" y="15"/>
                      <a:pt x="4786" y="1"/>
                      <a:pt x="4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>
                <a:off x="6280241" y="2430685"/>
                <a:ext cx="464985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553" extrusionOk="0">
                    <a:moveTo>
                      <a:pt x="3675" y="0"/>
                    </a:moveTo>
                    <a:cubicBezTo>
                      <a:pt x="2615" y="0"/>
                      <a:pt x="1190" y="253"/>
                      <a:pt x="0" y="1353"/>
                    </a:cubicBezTo>
                    <a:cubicBezTo>
                      <a:pt x="0" y="1353"/>
                      <a:pt x="622" y="1552"/>
                      <a:pt x="1526" y="1552"/>
                    </a:cubicBezTo>
                    <a:cubicBezTo>
                      <a:pt x="2557" y="1552"/>
                      <a:pt x="3953" y="1293"/>
                      <a:pt x="5214" y="183"/>
                    </a:cubicBezTo>
                    <a:cubicBezTo>
                      <a:pt x="5214" y="183"/>
                      <a:pt x="4577" y="0"/>
                      <a:pt x="3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>
                <a:off x="6207113" y="2092158"/>
                <a:ext cx="260316" cy="461417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5174" extrusionOk="0">
                    <a:moveTo>
                      <a:pt x="2145" y="1"/>
                    </a:moveTo>
                    <a:lnTo>
                      <a:pt x="2145" y="1"/>
                    </a:lnTo>
                    <a:cubicBezTo>
                      <a:pt x="2145" y="1"/>
                      <a:pt x="0" y="2286"/>
                      <a:pt x="810" y="5174"/>
                    </a:cubicBezTo>
                    <a:cubicBezTo>
                      <a:pt x="810" y="5174"/>
                      <a:pt x="2919" y="3055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1" name="Google Shape;481;p43"/>
              <p:cNvSpPr/>
              <p:nvPr/>
            </p:nvSpPr>
            <p:spPr>
              <a:xfrm>
                <a:off x="6084223" y="2626078"/>
                <a:ext cx="387041" cy="27788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3116" extrusionOk="0">
                    <a:moveTo>
                      <a:pt x="4340" y="0"/>
                    </a:moveTo>
                    <a:lnTo>
                      <a:pt x="4340" y="0"/>
                    </a:lnTo>
                    <a:cubicBezTo>
                      <a:pt x="4339" y="0"/>
                      <a:pt x="1231" y="382"/>
                      <a:pt x="1" y="3115"/>
                    </a:cubicBezTo>
                    <a:cubicBezTo>
                      <a:pt x="1" y="3115"/>
                      <a:pt x="2980" y="2842"/>
                      <a:pt x="4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2" name="Google Shape;482;p43"/>
              <p:cNvSpPr/>
              <p:nvPr/>
            </p:nvSpPr>
            <p:spPr>
              <a:xfrm>
                <a:off x="5917100" y="2435144"/>
                <a:ext cx="266381" cy="47140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5286" extrusionOk="0">
                    <a:moveTo>
                      <a:pt x="1080" y="1"/>
                    </a:moveTo>
                    <a:lnTo>
                      <a:pt x="1080" y="1"/>
                    </a:lnTo>
                    <a:cubicBezTo>
                      <a:pt x="1080" y="1"/>
                      <a:pt x="0" y="2947"/>
                      <a:pt x="1875" y="5286"/>
                    </a:cubicBezTo>
                    <a:cubicBezTo>
                      <a:pt x="1875" y="5286"/>
                      <a:pt x="2986" y="2511"/>
                      <a:pt x="10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83" name="Google Shape;483;p43"/>
          <p:cNvSpPr/>
          <p:nvPr/>
        </p:nvSpPr>
        <p:spPr>
          <a:xfrm rot="-7158170">
            <a:off x="-3605703" y="-2020428"/>
            <a:ext cx="5230125" cy="4491591"/>
          </a:xfrm>
          <a:custGeom>
            <a:avLst/>
            <a:gdLst/>
            <a:ahLst/>
            <a:cxnLst/>
            <a:rect l="l" t="t" r="r" b="b"/>
            <a:pathLst>
              <a:path w="27718" h="23804" fill="none" extrusionOk="0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6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4" name="Google Shape;484;p43"/>
          <p:cNvSpPr txBox="1">
            <a:spLocks noGrp="1"/>
          </p:cNvSpPr>
          <p:nvPr>
            <p:ph type="body" idx="1"/>
          </p:nvPr>
        </p:nvSpPr>
        <p:spPr>
          <a:xfrm>
            <a:off x="805475" y="2018973"/>
            <a:ext cx="6300069" cy="286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ru-RU" sz="2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«Състояние на благополучие, при което индивидът осъзнава своите способности, може да се справя с нормалните стресори на живота, работи продуктивно и допринася за своята общност» (СЗО,</a:t>
            </a:r>
            <a:r>
              <a:rPr lang="en-US" sz="2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2001).</a:t>
            </a:r>
            <a:endParaRPr lang="ru-RU" sz="2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bg-BG" sz="2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Устойчивост</a:t>
            </a:r>
            <a:endParaRPr sz="2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bg-BG" sz="2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Себерегулация</a:t>
            </a:r>
          </a:p>
          <a:p>
            <a:r>
              <a:rPr lang="bg-BG" sz="2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Социално функциониране</a:t>
            </a:r>
            <a:endParaRPr sz="2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 5">
            <a:extLst>
              <a:ext uri="{FF2B5EF4-FFF2-40B4-BE49-F238E27FC236}">
                <a16:creationId xmlns:a16="http://schemas.microsoft.com/office/drawing/2014/main" id="{2F05CFD8-D546-4EC4-8D51-71079C02DA68}"/>
              </a:ext>
            </a:extLst>
          </p:cNvPr>
          <p:cNvSpPr/>
          <p:nvPr/>
        </p:nvSpPr>
        <p:spPr>
          <a:xfrm>
            <a:off x="2583239" y="1931005"/>
            <a:ext cx="2544644" cy="117505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Психосоциална дисфункция</a:t>
            </a:r>
            <a:endParaRPr lang="en-US" sz="1600" b="1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FD95F802-100D-AD6F-B0CB-A1877802C2D2}"/>
              </a:ext>
            </a:extLst>
          </p:cNvPr>
          <p:cNvSpPr/>
          <p:nvPr/>
        </p:nvSpPr>
        <p:spPr>
          <a:xfrm>
            <a:off x="4847468" y="2225525"/>
            <a:ext cx="1413691" cy="590248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Психична болест</a:t>
            </a:r>
            <a:endParaRPr lang="en-US" sz="1600" b="1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DDB92D28-F01B-D82F-601B-3BE9EC100B3C}"/>
              </a:ext>
            </a:extLst>
          </p:cNvPr>
          <p:cNvSpPr/>
          <p:nvPr/>
        </p:nvSpPr>
        <p:spPr>
          <a:xfrm>
            <a:off x="6096000" y="2225525"/>
            <a:ext cx="1413691" cy="59024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Психичен дистрес</a:t>
            </a:r>
            <a:endParaRPr lang="en-US" sz="1600" b="1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DF76BF5-B17D-41A3-F957-5D590BCE4849}"/>
              </a:ext>
            </a:extLst>
          </p:cNvPr>
          <p:cNvSpPr/>
          <p:nvPr/>
        </p:nvSpPr>
        <p:spPr>
          <a:xfrm>
            <a:off x="7353905" y="1931005"/>
            <a:ext cx="2612572" cy="117505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Психично здраве</a:t>
            </a:r>
            <a:endParaRPr lang="en-US" sz="1600" b="1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DE73F-0B4E-E637-3E1E-9AC1809FFE79}"/>
              </a:ext>
            </a:extLst>
          </p:cNvPr>
          <p:cNvSpPr txBox="1"/>
          <p:nvPr/>
        </p:nvSpPr>
        <p:spPr>
          <a:xfrm>
            <a:off x="3145428" y="3088489"/>
            <a:ext cx="209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Подкрепа за възстановяване</a:t>
            </a:r>
            <a:endParaRPr lang="en-US" sz="16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19B3B-837F-977A-6810-DB331395E129}"/>
              </a:ext>
            </a:extLst>
          </p:cNvPr>
          <p:cNvSpPr txBox="1"/>
          <p:nvPr/>
        </p:nvSpPr>
        <p:spPr>
          <a:xfrm>
            <a:off x="5070990" y="3088488"/>
            <a:ext cx="118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Лечение </a:t>
            </a:r>
          </a:p>
          <a:p>
            <a:r>
              <a:rPr lang="bg-BG" sz="16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и грижа</a:t>
            </a:r>
            <a:endParaRPr lang="en-US" sz="16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B60F0-4A1A-C1CB-E114-5CB6C1689B0B}"/>
              </a:ext>
            </a:extLst>
          </p:cNvPr>
          <p:cNvSpPr txBox="1"/>
          <p:nvPr/>
        </p:nvSpPr>
        <p:spPr>
          <a:xfrm>
            <a:off x="6251787" y="3088489"/>
            <a:ext cx="140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Превенция</a:t>
            </a:r>
            <a:endParaRPr lang="en-US" sz="16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9DD4FA-F72F-7526-0E2F-87090124F3C0}"/>
              </a:ext>
            </a:extLst>
          </p:cNvPr>
          <p:cNvSpPr txBox="1"/>
          <p:nvPr/>
        </p:nvSpPr>
        <p:spPr>
          <a:xfrm>
            <a:off x="7509691" y="3081264"/>
            <a:ext cx="179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Насърчаване на психичното здраве</a:t>
            </a:r>
            <a:endParaRPr lang="en-US" sz="16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Google Shape;458;p43">
            <a:extLst>
              <a:ext uri="{FF2B5EF4-FFF2-40B4-BE49-F238E27FC236}">
                <a16:creationId xmlns:a16="http://schemas.microsoft.com/office/drawing/2014/main" id="{AFE9F89F-D773-DC25-4612-7667EE2AA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400" y="206863"/>
            <a:ext cx="1028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bg-BG" sz="4000" dirty="0"/>
              <a:t>Психично здраве</a:t>
            </a:r>
            <a:r>
              <a:rPr lang="en-US" sz="4000" dirty="0"/>
              <a:t>: </a:t>
            </a:r>
            <a:r>
              <a:rPr lang="bg-BG" sz="4000" dirty="0"/>
              <a:t>Континуумна и динамична гледна точка</a:t>
            </a:r>
            <a:endParaRPr sz="4000" dirty="0"/>
          </a:p>
        </p:txBody>
      </p:sp>
      <p:pic>
        <p:nvPicPr>
          <p:cNvPr id="20" name="Picture 19" descr="A road going through a snowy landscape&#10;&#10;Description automatically generated">
            <a:extLst>
              <a:ext uri="{FF2B5EF4-FFF2-40B4-BE49-F238E27FC236}">
                <a16:creationId xmlns:a16="http://schemas.microsoft.com/office/drawing/2014/main" id="{6D3A5A7F-0E2F-E2B8-3DA8-89C142C70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31" y="3988620"/>
            <a:ext cx="3608112" cy="27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4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Психично здраве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6C378-8183-45B4-8A24-1C2554CE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7649" y="1998567"/>
            <a:ext cx="5698316" cy="37673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Самочувствие и себеприемане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Реализиране на потенциали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Подържане на задоволителни отношения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Психично благополучие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Автономност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Компетентност</a:t>
            </a:r>
            <a:r>
              <a:rPr lang="en-US" dirty="0"/>
              <a:t>, </a:t>
            </a:r>
            <a:r>
              <a:rPr lang="bg-BG" dirty="0"/>
              <a:t>овладяване</a:t>
            </a:r>
            <a:r>
              <a:rPr lang="en-US" dirty="0"/>
              <a:t>, </a:t>
            </a:r>
            <a:r>
              <a:rPr lang="bg-BG" dirty="0"/>
              <a:t>цели (посока)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2BF3EF5-64B5-4BBB-AFED-37F15D03E1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249805"/>
            <a:ext cx="4664075" cy="3264852"/>
          </a:xfrm>
        </p:spPr>
      </p:pic>
    </p:spTree>
    <p:extLst>
      <p:ext uri="{BB962C8B-B14F-4D97-AF65-F5344CB8AC3E}">
        <p14:creationId xmlns:p14="http://schemas.microsoft.com/office/powerpoint/2010/main" val="758114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D31E-E6F8-40F6-A6DA-2A80F600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479253"/>
            <a:ext cx="10772775" cy="1658198"/>
          </a:xfrm>
        </p:spPr>
        <p:txBody>
          <a:bodyPr/>
          <a:lstStyle/>
          <a:p>
            <a:pPr algn="ctr"/>
            <a:r>
              <a:rPr lang="bg-BG" dirty="0"/>
              <a:t>Какво е психично разстройство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122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Психично разстройство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6C378-8183-45B4-8A24-1C2554CE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7649" y="1998567"/>
            <a:ext cx="6515062" cy="37673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Общ термин, отнасящ се към група заболявания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Промени в емоциите, мисленето, поведението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Голям клас от често наблюдавани синдроми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Тези абнормни характеристики често се наблюдават заедно в рамките на един субект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086DEB-DE7C-43EB-AF90-E6C6D7FB95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077375"/>
            <a:ext cx="4426391" cy="3359547"/>
          </a:xfrm>
        </p:spPr>
      </p:pic>
    </p:spTree>
    <p:extLst>
      <p:ext uri="{BB962C8B-B14F-4D97-AF65-F5344CB8AC3E}">
        <p14:creationId xmlns:p14="http://schemas.microsoft.com/office/powerpoint/2010/main" val="394660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06" y="455145"/>
            <a:ext cx="10772775" cy="1658198"/>
          </a:xfrm>
        </p:spPr>
        <p:txBody>
          <a:bodyPr/>
          <a:lstStyle/>
          <a:p>
            <a:r>
              <a:rPr lang="bg-BG" dirty="0"/>
              <a:t>Класификация на психичните разстройства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6C378-8183-45B4-8A24-1C2554CE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483" y="1998566"/>
            <a:ext cx="7936637" cy="48594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Международна класификация на болестите </a:t>
            </a:r>
            <a:r>
              <a:rPr lang="en-US" dirty="0"/>
              <a:t>(</a:t>
            </a:r>
            <a:r>
              <a:rPr lang="bg-BG" dirty="0"/>
              <a:t>МКБ</a:t>
            </a:r>
            <a:r>
              <a:rPr lang="en-US" dirty="0"/>
              <a:t>)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Диагностичен и статистически наръчник на психичните разстройства </a:t>
            </a:r>
            <a:r>
              <a:rPr lang="en-US" dirty="0"/>
              <a:t>(DSM)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Съдържат дефиниции на психичните разстройства</a:t>
            </a:r>
            <a:endParaRPr lang="en-US" dirty="0"/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Описания на клиничната картина</a:t>
            </a:r>
            <a:endParaRPr lang="en-US" dirty="0"/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Предоставят насоки за диагностика</a:t>
            </a:r>
            <a:endParaRPr lang="en-US" dirty="0"/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Общ език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/>
              <a:t>единни насоки</a:t>
            </a:r>
            <a:endParaRPr lang="en-US" dirty="0"/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577AF9-24EF-413E-8524-60474A4960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6" y="2210996"/>
            <a:ext cx="3530353" cy="3530353"/>
          </a:xfrm>
        </p:spPr>
      </p:pic>
    </p:spTree>
    <p:extLst>
      <p:ext uri="{BB962C8B-B14F-4D97-AF65-F5344CB8AC3E}">
        <p14:creationId xmlns:p14="http://schemas.microsoft.com/office/powerpoint/2010/main" val="324866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9208-AA1A-4172-BB4F-FAF4A68D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328334"/>
            <a:ext cx="10772775" cy="1658198"/>
          </a:xfrm>
        </p:spPr>
        <p:txBody>
          <a:bodyPr/>
          <a:lstStyle/>
          <a:p>
            <a:pPr algn="ctr"/>
            <a:r>
              <a:rPr lang="bg-BG" dirty="0"/>
              <a:t>Какво е абнормно поведение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762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Психично разстройство (</a:t>
            </a:r>
            <a:r>
              <a:rPr lang="en-US" dirty="0"/>
              <a:t>DSM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6C378-8183-45B4-8A24-1C2554CE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9238" y="2025200"/>
            <a:ext cx="7989903" cy="4526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Широк термин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включва списък с различни разстройства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Основни принципи</a:t>
            </a:r>
            <a:r>
              <a:rPr lang="en-US" dirty="0"/>
              <a:t>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000" i="0" dirty="0"/>
              <a:t>Дистрес</a:t>
            </a:r>
            <a:r>
              <a:rPr lang="en-US" sz="2000" i="0" dirty="0"/>
              <a:t>, </a:t>
            </a:r>
            <a:r>
              <a:rPr lang="bg-BG" sz="2000" i="0" dirty="0"/>
              <a:t>дисфункция</a:t>
            </a:r>
            <a:r>
              <a:rPr lang="en-US" sz="2000" i="0" dirty="0"/>
              <a:t>, </a:t>
            </a:r>
            <a:r>
              <a:rPr lang="bg-BG" sz="2000" i="0" dirty="0"/>
              <a:t>или увеличен риск от проблеми</a:t>
            </a:r>
            <a:endParaRPr lang="en-US" sz="2000" i="0" dirty="0"/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000" i="0" dirty="0"/>
              <a:t>Индивидуална дисфункция </a:t>
            </a:r>
            <a:r>
              <a:rPr lang="en-US" sz="2000" i="0" dirty="0"/>
              <a:t>(</a:t>
            </a:r>
            <a:r>
              <a:rPr lang="bg-BG" sz="2000" i="0" dirty="0"/>
              <a:t>емоции</a:t>
            </a:r>
            <a:r>
              <a:rPr lang="en-US" sz="2000" i="0" dirty="0"/>
              <a:t>, </a:t>
            </a:r>
            <a:r>
              <a:rPr lang="bg-BG" sz="2000" i="0" dirty="0"/>
              <a:t>ммисли и поведения</a:t>
            </a:r>
            <a:r>
              <a:rPr lang="en-US" sz="2000" i="0" dirty="0"/>
              <a:t>)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000" i="0" dirty="0"/>
              <a:t>Значим дистрес или нарушение в социалната, работна, образователна сфера или други важни дейности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000" i="0" dirty="0"/>
              <a:t>Не всички девиантни поведения са психични разстройства</a:t>
            </a:r>
            <a:endParaRPr lang="en-US" sz="2000" i="0" dirty="0"/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FEC134-860C-4738-B891-1BE4325202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416740"/>
            <a:ext cx="2806737" cy="3875970"/>
          </a:xfrm>
        </p:spPr>
      </p:pic>
    </p:spTree>
    <p:extLst>
      <p:ext uri="{BB962C8B-B14F-4D97-AF65-F5344CB8AC3E}">
        <p14:creationId xmlns:p14="http://schemas.microsoft.com/office/powerpoint/2010/main" val="1588817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DSM-IV-TR (2000)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6C378-8183-45B4-8A24-1C2554CE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9239" y="2025200"/>
            <a:ext cx="7750206" cy="4526520"/>
          </a:xfrm>
        </p:spPr>
        <p:txBody>
          <a:bodyPr>
            <a:normAutofit fontScale="92500"/>
          </a:bodyPr>
          <a:lstStyle/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b="1" i="0" dirty="0"/>
              <a:t>Ос</a:t>
            </a:r>
            <a:r>
              <a:rPr lang="en-US" sz="2400" b="1" i="0" dirty="0"/>
              <a:t> I</a:t>
            </a:r>
            <a:r>
              <a:rPr lang="en-US" sz="2400" i="0" dirty="0"/>
              <a:t>: </a:t>
            </a:r>
            <a:r>
              <a:rPr lang="bg-BG" sz="2400" i="0" dirty="0"/>
              <a:t>Наличен ли е клиничен синдром? </a:t>
            </a:r>
            <a:endParaRPr lang="en-US" sz="2400" i="0" dirty="0"/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b="1" i="0" dirty="0"/>
              <a:t>Ос</a:t>
            </a:r>
            <a:r>
              <a:rPr lang="en-US" sz="2400" b="1" i="0" dirty="0"/>
              <a:t> II</a:t>
            </a:r>
            <a:r>
              <a:rPr lang="en-US" sz="2400" i="0" dirty="0"/>
              <a:t>: </a:t>
            </a:r>
            <a:r>
              <a:rPr lang="bg-BG" sz="2400" i="0" dirty="0"/>
              <a:t>Налично ли е личностово разстройство или интелектуално нарушение?</a:t>
            </a:r>
            <a:endParaRPr lang="en-US" sz="2400" i="0" dirty="0"/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b="1" i="0" dirty="0"/>
              <a:t>Ос</a:t>
            </a:r>
            <a:r>
              <a:rPr lang="en-US" sz="2400" b="1" i="0" dirty="0"/>
              <a:t> III</a:t>
            </a:r>
            <a:r>
              <a:rPr lang="en-US" sz="2400" i="0" dirty="0"/>
              <a:t>: </a:t>
            </a:r>
            <a:r>
              <a:rPr lang="bg-BG" sz="2400" i="0" dirty="0"/>
              <a:t>Налице ли е съпътстващо медицинско заболяване?</a:t>
            </a:r>
            <a:endParaRPr lang="en-US" sz="2400" i="0" dirty="0"/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b="1" i="0" dirty="0"/>
              <a:t>Ос</a:t>
            </a:r>
            <a:r>
              <a:rPr lang="en-US" sz="2400" b="1" i="0" dirty="0"/>
              <a:t> IV</a:t>
            </a:r>
            <a:r>
              <a:rPr lang="en-US" sz="2400" i="0" dirty="0"/>
              <a:t>: </a:t>
            </a:r>
            <a:r>
              <a:rPr lang="bg-BG" sz="2400" i="0" dirty="0"/>
              <a:t>Налице ли са съпътстващи психосоциални или средови проблеми?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b="1" i="0" dirty="0"/>
              <a:t>Ос</a:t>
            </a:r>
            <a:r>
              <a:rPr lang="en-US" sz="2400" b="1" i="0" dirty="0"/>
              <a:t> V</a:t>
            </a:r>
            <a:r>
              <a:rPr lang="en-US" sz="2400" i="0" dirty="0"/>
              <a:t>: </a:t>
            </a:r>
            <a:r>
              <a:rPr lang="bg-BG" sz="2400" i="0" dirty="0"/>
              <a:t>Каква е общата оценка на индивидуалното функциониране? </a:t>
            </a:r>
            <a:endParaRPr lang="en-US" sz="2400" i="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B64F680-4557-4EA9-822E-5CBEACBC21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112604"/>
            <a:ext cx="2955988" cy="3767137"/>
          </a:xfrm>
        </p:spPr>
      </p:pic>
    </p:spTree>
    <p:extLst>
      <p:ext uri="{BB962C8B-B14F-4D97-AF65-F5344CB8AC3E}">
        <p14:creationId xmlns:p14="http://schemas.microsoft.com/office/powerpoint/2010/main" val="107996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DSM-5 (2013)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6C378-8183-45B4-8A24-1C2554CE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9239" y="2025200"/>
            <a:ext cx="7750206" cy="45265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Включва ревизирани диагностични категории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Отказ от многоосната система за диагностика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Всички разстройства са включени в Секция</a:t>
            </a:r>
            <a:r>
              <a:rPr lang="en-US" dirty="0"/>
              <a:t> II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Дименсионален подход</a:t>
            </a:r>
            <a:r>
              <a:rPr lang="en-US" dirty="0"/>
              <a:t>: </a:t>
            </a:r>
            <a:r>
              <a:rPr lang="bg-BG" dirty="0">
                <a:sym typeface="Wingdings" panose="05000000000000000000" pitchFamily="2" charset="2"/>
              </a:rPr>
              <a:t>тежест на симптомите и разстройствата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dirty="0">
                <a:sym typeface="Wingdings" panose="05000000000000000000" pitchFamily="2" charset="2"/>
              </a:rPr>
              <a:t> Диагностициране на психично разстройство </a:t>
            </a:r>
            <a:r>
              <a:rPr lang="en-US" dirty="0"/>
              <a:t>≠ </a:t>
            </a:r>
            <a:r>
              <a:rPr lang="bg-BG" dirty="0"/>
              <a:t>необходимост от лечение</a:t>
            </a:r>
            <a:endParaRPr lang="en-US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400" i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57109E-D05D-45A7-BA16-5B90378278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025200"/>
            <a:ext cx="2938232" cy="3767137"/>
          </a:xfrm>
        </p:spPr>
      </p:pic>
    </p:spTree>
    <p:extLst>
      <p:ext uri="{BB962C8B-B14F-4D97-AF65-F5344CB8AC3E}">
        <p14:creationId xmlns:p14="http://schemas.microsoft.com/office/powerpoint/2010/main" val="274587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DSM-5 (2013)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E16536-A608-4C35-98A0-8070BE120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642036"/>
            <a:ext cx="3796685" cy="2770461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E06B07-2619-4FB1-BDD7-D62280FE258D}"/>
              </a:ext>
            </a:extLst>
          </p:cNvPr>
          <p:cNvSpPr/>
          <p:nvPr/>
        </p:nvSpPr>
        <p:spPr>
          <a:xfrm>
            <a:off x="4867923" y="2157731"/>
            <a:ext cx="7152442" cy="383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Включва информация за</a:t>
            </a:r>
            <a:r>
              <a:rPr lang="en-US" sz="2400" dirty="0">
                <a:sym typeface="Wingdings" panose="05000000000000000000" pitchFamily="2" charset="2"/>
              </a:rPr>
              <a:t>:</a:t>
            </a:r>
          </a:p>
          <a:p>
            <a:pPr marL="548640"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bg-BG" sz="2000" dirty="0">
                <a:sym typeface="Wingdings" panose="05000000000000000000" pitchFamily="2" charset="2"/>
              </a:rPr>
              <a:t>Разпространение</a:t>
            </a:r>
            <a:endParaRPr lang="en-US" sz="2000" dirty="0">
              <a:sym typeface="Wingdings" panose="05000000000000000000" pitchFamily="2" charset="2"/>
            </a:endParaRPr>
          </a:p>
          <a:p>
            <a:pPr marL="548640"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bg-BG" sz="2000" dirty="0">
                <a:sym typeface="Wingdings" panose="05000000000000000000" pitchFamily="2" charset="2"/>
              </a:rPr>
              <a:t>Развитие и курс на психичните разстройства</a:t>
            </a:r>
            <a:endParaRPr lang="en-US" sz="2000" dirty="0">
              <a:sym typeface="Wingdings" panose="05000000000000000000" pitchFamily="2" charset="2"/>
            </a:endParaRPr>
          </a:p>
          <a:p>
            <a:pPr marL="548640"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bg-BG" sz="2000" dirty="0"/>
              <a:t>Рискови и прогностични фактори</a:t>
            </a:r>
            <a:endParaRPr lang="en-US" sz="2000" dirty="0"/>
          </a:p>
          <a:p>
            <a:pPr marL="548640"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bg-BG" sz="2000" dirty="0"/>
              <a:t>Културални и</a:t>
            </a:r>
            <a:r>
              <a:rPr lang="en-US" sz="2000" dirty="0"/>
              <a:t> </a:t>
            </a:r>
            <a:r>
              <a:rPr lang="bg-BG" sz="2000" dirty="0"/>
              <a:t>свързани с пола диагностични въпроси</a:t>
            </a:r>
            <a:endParaRPr lang="en-US" sz="2000" dirty="0"/>
          </a:p>
          <a:p>
            <a:pPr marL="548640"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bg-BG" sz="2000" dirty="0"/>
              <a:t>Суициден риск</a:t>
            </a:r>
            <a:endParaRPr lang="en-US" sz="2000" dirty="0"/>
          </a:p>
          <a:p>
            <a:pPr marL="548640"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bg-BG" sz="2000" dirty="0"/>
              <a:t>Диференциална диагноза</a:t>
            </a:r>
            <a:endParaRPr lang="en-US" sz="2000" dirty="0"/>
          </a:p>
          <a:p>
            <a:pPr marL="548640"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bg-BG" sz="2000" dirty="0"/>
              <a:t>Коморбидност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78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МКБ</a:t>
            </a:r>
            <a:r>
              <a:rPr lang="en-US" dirty="0"/>
              <a:t>-10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/>
              <a:t>МКБ</a:t>
            </a:r>
            <a:r>
              <a:rPr lang="en-US" dirty="0"/>
              <a:t>-11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06B07-2619-4FB1-BDD7-D62280FE258D}"/>
              </a:ext>
            </a:extLst>
          </p:cNvPr>
          <p:cNvSpPr/>
          <p:nvPr/>
        </p:nvSpPr>
        <p:spPr>
          <a:xfrm>
            <a:off x="5294051" y="2282570"/>
            <a:ext cx="7152442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История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По-широк обхват</a:t>
            </a:r>
            <a:r>
              <a:rPr lang="en-US" sz="2400" dirty="0">
                <a:sym typeface="Wingdings" panose="05000000000000000000" pitchFamily="2" charset="2"/>
              </a:rPr>
              <a:t>: </a:t>
            </a:r>
            <a:r>
              <a:rPr lang="bg-BG" sz="2400" dirty="0">
                <a:sym typeface="Wingdings" panose="05000000000000000000" pitchFamily="2" charset="2"/>
              </a:rPr>
              <a:t>МКБ включва и медицински разстройства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Глави</a:t>
            </a:r>
            <a:r>
              <a:rPr lang="en-US" sz="2400" dirty="0">
                <a:sym typeface="Wingdings" panose="05000000000000000000" pitchFamily="2" charset="2"/>
              </a:rPr>
              <a:t> 5/6: </a:t>
            </a:r>
            <a:r>
              <a:rPr lang="bg-BG" sz="2400" dirty="0">
                <a:sym typeface="Wingdings" panose="05000000000000000000" pitchFamily="2" charset="2"/>
              </a:rPr>
              <a:t>Психични и поведенчески разстройства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b="1" i="1" dirty="0">
                <a:sym typeface="Wingdings" panose="05000000000000000000" pitchFamily="2" charset="2"/>
              </a:rPr>
              <a:t>Специфични кодове</a:t>
            </a:r>
            <a:r>
              <a:rPr lang="en-US" sz="2400" dirty="0">
                <a:sym typeface="Wingdings" panose="05000000000000000000" pitchFamily="2" charset="2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   </a:t>
            </a:r>
            <a:r>
              <a:rPr lang="bg-BG" sz="2400" dirty="0">
                <a:sym typeface="Wingdings" panose="05000000000000000000" pitchFamily="2" charset="2"/>
              </a:rPr>
              <a:t>Позволяват сравнение между </a:t>
            </a:r>
            <a:r>
              <a:rPr lang="en-US" sz="2400" dirty="0">
                <a:sym typeface="Wingdings" panose="05000000000000000000" pitchFamily="2" charset="2"/>
              </a:rPr>
              <a:t>DSM </a:t>
            </a:r>
            <a:r>
              <a:rPr lang="bg-BG" sz="2400" dirty="0">
                <a:sym typeface="Wingdings" panose="05000000000000000000" pitchFamily="2" charset="2"/>
              </a:rPr>
              <a:t>и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endParaRPr lang="en-US" sz="24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400" dirty="0">
                <a:sym typeface="Wingdings" panose="05000000000000000000" pitchFamily="2" charset="2"/>
              </a:rPr>
              <a:t>Различия</a:t>
            </a: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A910AC-038B-43F0-A25D-D1244E1F15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282570"/>
            <a:ext cx="4321853" cy="3109383"/>
          </a:xfrm>
        </p:spPr>
      </p:pic>
    </p:spTree>
    <p:extLst>
      <p:ext uri="{BB962C8B-B14F-4D97-AF65-F5344CB8AC3E}">
        <p14:creationId xmlns:p14="http://schemas.microsoft.com/office/powerpoint/2010/main" val="4132246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19" y="100038"/>
            <a:ext cx="10772775" cy="1658198"/>
          </a:xfrm>
        </p:spPr>
        <p:txBody>
          <a:bodyPr/>
          <a:lstStyle/>
          <a:p>
            <a:r>
              <a:rPr lang="bg-BG" dirty="0"/>
              <a:t>Диагностични категории </a:t>
            </a:r>
            <a:r>
              <a:rPr lang="en-US" dirty="0"/>
              <a:t>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06B07-2619-4FB1-BDD7-D62280FE258D}"/>
              </a:ext>
            </a:extLst>
          </p:cNvPr>
          <p:cNvSpPr/>
          <p:nvPr/>
        </p:nvSpPr>
        <p:spPr>
          <a:xfrm>
            <a:off x="3737224" y="1669459"/>
            <a:ext cx="8312457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1) </a:t>
            </a:r>
            <a:r>
              <a:rPr lang="bg-BG" sz="2400" dirty="0">
                <a:sym typeface="Wingdings" panose="05000000000000000000" pitchFamily="2" charset="2"/>
              </a:rPr>
              <a:t>Невроразвитийни разстройства </a:t>
            </a:r>
            <a:r>
              <a:rPr lang="en-US" sz="2400" dirty="0">
                <a:sym typeface="Wingdings" panose="05000000000000000000" pitchFamily="2" charset="2"/>
              </a:rPr>
              <a:t>(DSM-5;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2) </a:t>
            </a:r>
            <a:r>
              <a:rPr lang="bg-BG" sz="2400" dirty="0">
                <a:sym typeface="Wingdings" panose="05000000000000000000" pitchFamily="2" charset="2"/>
              </a:rPr>
              <a:t>Неврокогнитивни разстройства</a:t>
            </a:r>
            <a:r>
              <a:rPr lang="en-US" sz="2400" dirty="0">
                <a:sym typeface="Wingdings" panose="05000000000000000000" pitchFamily="2" charset="2"/>
              </a:rPr>
              <a:t>(DSM-5;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3) </a:t>
            </a:r>
            <a:r>
              <a:rPr lang="bg-BG" sz="2400" dirty="0">
                <a:sym typeface="Wingdings" panose="05000000000000000000" pitchFamily="2" charset="2"/>
              </a:rPr>
              <a:t>Спектър на шизофренията и други психотични разстройства</a:t>
            </a:r>
            <a:r>
              <a:rPr lang="en-US" sz="2400" dirty="0">
                <a:sym typeface="Wingdings" panose="05000000000000000000" pitchFamily="2" charset="2"/>
              </a:rPr>
              <a:t>(DSM-5) </a:t>
            </a:r>
            <a:r>
              <a:rPr lang="bg-BG" sz="2400" dirty="0">
                <a:sym typeface="Wingdings" panose="05000000000000000000" pitchFamily="2" charset="2"/>
              </a:rPr>
              <a:t>или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Шизофрения и други първични психотични разстройства</a:t>
            </a:r>
            <a:r>
              <a:rPr lang="en-US" sz="2400" dirty="0">
                <a:sym typeface="Wingdings" panose="05000000000000000000" pitchFamily="2" charset="2"/>
              </a:rPr>
              <a:t> (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4) </a:t>
            </a:r>
            <a:r>
              <a:rPr lang="bg-BG" sz="2400" dirty="0">
                <a:sym typeface="Wingdings" panose="05000000000000000000" pitchFamily="2" charset="2"/>
              </a:rPr>
              <a:t>Разстройства на настроението </a:t>
            </a:r>
            <a:r>
              <a:rPr lang="en-US" sz="2400" dirty="0">
                <a:sym typeface="Wingdings" panose="05000000000000000000" pitchFamily="2" charset="2"/>
              </a:rPr>
              <a:t>(DSM-5;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5) </a:t>
            </a:r>
            <a:r>
              <a:rPr lang="bg-BG" sz="2400" dirty="0">
                <a:sym typeface="Wingdings" panose="05000000000000000000" pitchFamily="2" charset="2"/>
              </a:rPr>
              <a:t>Тревожни разстройства</a:t>
            </a:r>
            <a:r>
              <a:rPr lang="en-US" sz="2400" dirty="0">
                <a:sym typeface="Wingdings" panose="05000000000000000000" pitchFamily="2" charset="2"/>
              </a:rPr>
              <a:t>(DSM-5) </a:t>
            </a:r>
            <a:r>
              <a:rPr lang="bg-BG" sz="2400" dirty="0">
                <a:sym typeface="Wingdings" panose="05000000000000000000" pitchFamily="2" charset="2"/>
              </a:rPr>
              <a:t>или 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Разстройства, свързани с тревожност или страх (МКБ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EFA07A-830F-4E7F-8B75-E3E4A34EE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9" y="1998663"/>
            <a:ext cx="3379206" cy="3767137"/>
          </a:xfrm>
        </p:spPr>
      </p:pic>
    </p:spTree>
    <p:extLst>
      <p:ext uri="{BB962C8B-B14F-4D97-AF65-F5344CB8AC3E}">
        <p14:creationId xmlns:p14="http://schemas.microsoft.com/office/powerpoint/2010/main" val="1699384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97" y="73405"/>
            <a:ext cx="10772775" cy="1658198"/>
          </a:xfrm>
        </p:spPr>
        <p:txBody>
          <a:bodyPr/>
          <a:lstStyle/>
          <a:p>
            <a:r>
              <a:rPr lang="bg-BG" dirty="0"/>
              <a:t>Диагностични категории </a:t>
            </a:r>
            <a:r>
              <a:rPr lang="en-US" dirty="0"/>
              <a:t>(2)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06B07-2619-4FB1-BDD7-D62280FE258D}"/>
              </a:ext>
            </a:extLst>
          </p:cNvPr>
          <p:cNvSpPr/>
          <p:nvPr/>
        </p:nvSpPr>
        <p:spPr>
          <a:xfrm>
            <a:off x="3719744" y="1836945"/>
            <a:ext cx="8593585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6) </a:t>
            </a:r>
            <a:r>
              <a:rPr lang="bg-BG" sz="2400" dirty="0">
                <a:sym typeface="Wingdings" panose="05000000000000000000" pitchFamily="2" charset="2"/>
              </a:rPr>
              <a:t>Обсесивно-компулсивно разстройство и свързани разстройства </a:t>
            </a:r>
            <a:r>
              <a:rPr lang="en-US" sz="2400" dirty="0">
                <a:sym typeface="Wingdings" panose="05000000000000000000" pitchFamily="2" charset="2"/>
              </a:rPr>
              <a:t>(DSM-5;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7) </a:t>
            </a:r>
            <a:r>
              <a:rPr lang="bg-BG" sz="2400" dirty="0">
                <a:sym typeface="Wingdings" panose="05000000000000000000" pitchFamily="2" charset="2"/>
              </a:rPr>
              <a:t>Разстройства, свързани с травма и стресови фактори (</a:t>
            </a:r>
            <a:r>
              <a:rPr lang="en-US" sz="2400" dirty="0">
                <a:sym typeface="Wingdings" panose="05000000000000000000" pitchFamily="2" charset="2"/>
              </a:rPr>
              <a:t>DSM-5)</a:t>
            </a:r>
          </a:p>
          <a:p>
            <a:pPr>
              <a:lnSpc>
                <a:spcPct val="150000"/>
              </a:lnSpc>
            </a:pPr>
            <a:r>
              <a:rPr lang="bg-BG" sz="2400" dirty="0">
                <a:sym typeface="Wingdings" panose="05000000000000000000" pitchFamily="2" charset="2"/>
              </a:rPr>
              <a:t>или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Разстройства, специфично свързани със стрес</a:t>
            </a:r>
            <a:r>
              <a:rPr lang="en-US" sz="2400" dirty="0">
                <a:sym typeface="Wingdings" panose="05000000000000000000" pitchFamily="2" charset="2"/>
              </a:rPr>
              <a:t> (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8) </a:t>
            </a:r>
            <a:r>
              <a:rPr lang="bg-BG" sz="2400" dirty="0">
                <a:sym typeface="Wingdings" panose="05000000000000000000" pitchFamily="2" charset="2"/>
              </a:rPr>
              <a:t>Диссоциативни разстройства </a:t>
            </a:r>
            <a:r>
              <a:rPr lang="en-US" sz="2400" dirty="0">
                <a:sym typeface="Wingdings" panose="05000000000000000000" pitchFamily="2" charset="2"/>
              </a:rPr>
              <a:t>(DSM-5;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9) </a:t>
            </a:r>
            <a:r>
              <a:rPr lang="bg-BG" sz="2400" dirty="0">
                <a:sym typeface="Wingdings" panose="05000000000000000000" pitchFamily="2" charset="2"/>
              </a:rPr>
              <a:t>Хранителни разстройства </a:t>
            </a:r>
            <a:r>
              <a:rPr lang="en-US" sz="2400" dirty="0">
                <a:sym typeface="Wingdings" panose="05000000000000000000" pitchFamily="2" charset="2"/>
              </a:rPr>
              <a:t>(DSM-5;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10) </a:t>
            </a:r>
            <a:r>
              <a:rPr lang="bg-BG" sz="2400" dirty="0">
                <a:sym typeface="Wingdings" panose="05000000000000000000" pitchFamily="2" charset="2"/>
              </a:rPr>
              <a:t>Елиминационни разстройства </a:t>
            </a:r>
            <a:r>
              <a:rPr lang="en-US" sz="2400" dirty="0">
                <a:sym typeface="Wingdings" panose="05000000000000000000" pitchFamily="2" charset="2"/>
              </a:rPr>
              <a:t>(DSM-5;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3908E8B-F88C-4C4F-AE32-767CA00765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9" y="1998663"/>
            <a:ext cx="3379206" cy="3767137"/>
          </a:xfrm>
        </p:spPr>
      </p:pic>
    </p:spTree>
    <p:extLst>
      <p:ext uri="{BB962C8B-B14F-4D97-AF65-F5344CB8AC3E}">
        <p14:creationId xmlns:p14="http://schemas.microsoft.com/office/powerpoint/2010/main" val="358706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97" y="73405"/>
            <a:ext cx="10772775" cy="1658198"/>
          </a:xfrm>
        </p:spPr>
        <p:txBody>
          <a:bodyPr/>
          <a:lstStyle/>
          <a:p>
            <a:r>
              <a:rPr lang="bg-BG" dirty="0"/>
              <a:t>Диагностични категории </a:t>
            </a:r>
            <a:r>
              <a:rPr lang="en-US" dirty="0"/>
              <a:t>(3)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06B07-2619-4FB1-BDD7-D62280FE258D}"/>
              </a:ext>
            </a:extLst>
          </p:cNvPr>
          <p:cNvSpPr/>
          <p:nvPr/>
        </p:nvSpPr>
        <p:spPr>
          <a:xfrm>
            <a:off x="3719744" y="1873646"/>
            <a:ext cx="8593585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11) </a:t>
            </a:r>
            <a:r>
              <a:rPr lang="bg-BG" sz="2400" dirty="0">
                <a:sym typeface="Wingdings" panose="05000000000000000000" pitchFamily="2" charset="2"/>
              </a:rPr>
              <a:t>Соматични симптоми и свързани разстройства </a:t>
            </a:r>
            <a:r>
              <a:rPr lang="en-US" sz="2400" dirty="0">
                <a:sym typeface="Wingdings" panose="05000000000000000000" pitchFamily="2" charset="2"/>
              </a:rPr>
              <a:t>(DSM-5)</a:t>
            </a:r>
          </a:p>
          <a:p>
            <a:pPr>
              <a:lnSpc>
                <a:spcPct val="150000"/>
              </a:lnSpc>
            </a:pPr>
            <a:r>
              <a:rPr lang="bg-BG" sz="2400" dirty="0">
                <a:sym typeface="Wingdings" panose="05000000000000000000" pitchFamily="2" charset="2"/>
              </a:rPr>
              <a:t>или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Разстройства на телесния дистрес и телесните преживявания </a:t>
            </a:r>
            <a:r>
              <a:rPr lang="en-US" sz="2400" dirty="0">
                <a:sym typeface="Wingdings" panose="05000000000000000000" pitchFamily="2" charset="2"/>
              </a:rPr>
              <a:t> (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12) </a:t>
            </a:r>
            <a:r>
              <a:rPr lang="bg-BG" sz="2400" dirty="0">
                <a:sym typeface="Wingdings" panose="05000000000000000000" pitchFamily="2" charset="2"/>
              </a:rPr>
              <a:t>Разстройства на разрушителното поведение, импулсния контрол и поведенчески разстройства </a:t>
            </a:r>
            <a:r>
              <a:rPr lang="en-US" sz="2400" dirty="0">
                <a:sym typeface="Wingdings" panose="05000000000000000000" pitchFamily="2" charset="2"/>
              </a:rPr>
              <a:t>(DSM-5) </a:t>
            </a:r>
            <a:r>
              <a:rPr lang="bg-BG" sz="2400" dirty="0">
                <a:sym typeface="Wingdings" panose="05000000000000000000" pitchFamily="2" charset="2"/>
              </a:rPr>
              <a:t>или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Разстройства на импулсния контрол и Разстройства на разрушителното поведение и дисоциални разстройства 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</a:t>
            </a:r>
            <a:r>
              <a:rPr lang="bg-BG" sz="2400" dirty="0">
                <a:sym typeface="Wingdings" panose="05000000000000000000" pitchFamily="2" charset="2"/>
              </a:rPr>
              <a:t>11)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3908E8B-F88C-4C4F-AE32-767CA00765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9" y="1998663"/>
            <a:ext cx="3379206" cy="3767137"/>
          </a:xfrm>
        </p:spPr>
      </p:pic>
    </p:spTree>
    <p:extLst>
      <p:ext uri="{BB962C8B-B14F-4D97-AF65-F5344CB8AC3E}">
        <p14:creationId xmlns:p14="http://schemas.microsoft.com/office/powerpoint/2010/main" val="3728210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0A1-B1A0-41C5-8C72-B3A711D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43" y="202336"/>
            <a:ext cx="10772775" cy="1658198"/>
          </a:xfrm>
        </p:spPr>
        <p:txBody>
          <a:bodyPr/>
          <a:lstStyle/>
          <a:p>
            <a:r>
              <a:rPr lang="bg-BG" dirty="0"/>
              <a:t>Диагностични категории </a:t>
            </a:r>
            <a:r>
              <a:rPr lang="en-US" dirty="0"/>
              <a:t>(4)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06B07-2619-4FB1-BDD7-D62280FE258D}"/>
              </a:ext>
            </a:extLst>
          </p:cNvPr>
          <p:cNvSpPr/>
          <p:nvPr/>
        </p:nvSpPr>
        <p:spPr>
          <a:xfrm>
            <a:off x="3604056" y="1793095"/>
            <a:ext cx="8454501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13) </a:t>
            </a:r>
            <a:r>
              <a:rPr lang="bg-BG" sz="2400" dirty="0">
                <a:sym typeface="Wingdings" panose="05000000000000000000" pitchFamily="2" charset="2"/>
              </a:rPr>
              <a:t>Разстройства, свързани с употреба на вещества и пристрастяване </a:t>
            </a:r>
            <a:r>
              <a:rPr lang="en-US" sz="2400" dirty="0">
                <a:sym typeface="Wingdings" panose="05000000000000000000" pitchFamily="2" charset="2"/>
              </a:rPr>
              <a:t> (DSM-5)</a:t>
            </a:r>
            <a:r>
              <a:rPr lang="bg-BG" sz="2400" dirty="0">
                <a:sym typeface="Wingdings" panose="05000000000000000000" pitchFamily="2" charset="2"/>
              </a:rPr>
              <a:t> или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Разстройства вследствие на употреба на вещества или пристрастяващи поведения 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14) </a:t>
            </a:r>
            <a:r>
              <a:rPr lang="bg-BG" sz="2400" dirty="0">
                <a:sym typeface="Wingdings" panose="05000000000000000000" pitchFamily="2" charset="2"/>
              </a:rPr>
              <a:t>Личностови разстройства </a:t>
            </a:r>
            <a:r>
              <a:rPr lang="en-US" sz="2400" dirty="0">
                <a:sym typeface="Wingdings" panose="05000000000000000000" pitchFamily="2" charset="2"/>
              </a:rPr>
              <a:t>(DSM-5; </a:t>
            </a:r>
            <a:r>
              <a:rPr lang="bg-BG" sz="2400" dirty="0">
                <a:sym typeface="Wingdings" panose="05000000000000000000" pitchFamily="2" charset="2"/>
              </a:rPr>
              <a:t>МКБ</a:t>
            </a:r>
            <a:r>
              <a:rPr lang="en-US" sz="2400" dirty="0">
                <a:sym typeface="Wingdings" panose="05000000000000000000" pitchFamily="2" charset="2"/>
              </a:rPr>
              <a:t>-11)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15) </a:t>
            </a:r>
            <a:r>
              <a:rPr lang="bg-BG" sz="2400" dirty="0">
                <a:sym typeface="Wingdings" panose="05000000000000000000" pitchFamily="2" charset="2"/>
              </a:rPr>
              <a:t>Разстройства на съня и бодърстването </a:t>
            </a:r>
            <a:r>
              <a:rPr lang="en-US" sz="2400" dirty="0">
                <a:sym typeface="Wingdings" panose="05000000000000000000" pitchFamily="2" charset="2"/>
              </a:rPr>
              <a:t>(DSM-5)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16) </a:t>
            </a:r>
            <a:r>
              <a:rPr lang="bg-BG" sz="2400" dirty="0">
                <a:sym typeface="Wingdings" panose="05000000000000000000" pitchFamily="2" charset="2"/>
              </a:rPr>
              <a:t>Сексуални дисфункции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bg-BG" sz="2400" dirty="0">
                <a:sym typeface="Wingdings" panose="05000000000000000000" pitchFamily="2" charset="2"/>
              </a:rPr>
              <a:t>полова дисфория и парафилни разстройства</a:t>
            </a:r>
            <a:r>
              <a:rPr lang="en-US" sz="2400" dirty="0">
                <a:sym typeface="Wingdings" panose="05000000000000000000" pitchFamily="2" charset="2"/>
              </a:rPr>
              <a:t> (DSM-5)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10D5BB3-84AB-46A1-B3F7-8F00C91CD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" y="1939017"/>
            <a:ext cx="3379206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8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CBF6-18AE-4F73-B3CE-53A81BD4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8" y="184806"/>
            <a:ext cx="11800314" cy="1658198"/>
          </a:xfrm>
        </p:spPr>
        <p:txBody>
          <a:bodyPr>
            <a:normAutofit/>
          </a:bodyPr>
          <a:lstStyle/>
          <a:p>
            <a:r>
              <a:rPr lang="bg-BG" sz="4800" dirty="0"/>
              <a:t>Категориален подход към психопатологията </a:t>
            </a:r>
            <a:r>
              <a:rPr lang="en-US" sz="4800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28AB-3827-4D37-A659-7867D2A0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70" y="1727595"/>
            <a:ext cx="10753725" cy="468208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Психични разстройства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организирани са в различни категории или подкатегории </a:t>
            </a:r>
            <a:r>
              <a:rPr lang="en-US" dirty="0">
                <a:sym typeface="Wingdings" panose="05000000000000000000" pitchFamily="2" charset="2"/>
              </a:rPr>
              <a:t>– </a:t>
            </a:r>
            <a:r>
              <a:rPr lang="bg-BG" dirty="0">
                <a:sym typeface="Wingdings" panose="05000000000000000000" pitchFamily="2" charset="2"/>
              </a:rPr>
              <a:t>всяка със специфични симптоми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Организирани около принципа </a:t>
            </a:r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bg-BG" dirty="0">
                <a:sym typeface="Wingdings" panose="05000000000000000000" pitchFamily="2" charset="2"/>
              </a:rPr>
              <a:t>всичко или нищо</a:t>
            </a:r>
            <a:r>
              <a:rPr lang="en-US" dirty="0">
                <a:sym typeface="Wingdings" panose="05000000000000000000" pitchFamily="2" charset="2"/>
              </a:rPr>
              <a:t>”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Основни предположения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200" i="0" dirty="0">
                <a:sym typeface="Wingdings" panose="05000000000000000000" pitchFamily="2" charset="2"/>
              </a:rPr>
              <a:t>Психичните разстройства могат да бъдат диагностицирани на база на представените симптоми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200" i="0" dirty="0">
                <a:sym typeface="Wingdings" panose="05000000000000000000" pitchFamily="2" charset="2"/>
              </a:rPr>
              <a:t>Определени мисли, емоции, поведения могат да бъдат организирани в категории</a:t>
            </a:r>
            <a:endParaRPr lang="en-US" sz="2200" i="0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200" i="0" dirty="0">
                <a:sym typeface="Wingdings" panose="05000000000000000000" pitchFamily="2" charset="2"/>
              </a:rPr>
              <a:t>Има ясна граница между отделните разстройства </a:t>
            </a:r>
            <a:r>
              <a:rPr lang="en-US" sz="2200" i="0" dirty="0">
                <a:sym typeface="Wingdings" panose="05000000000000000000" pitchFamily="2" charset="2"/>
              </a:rPr>
              <a:t> </a:t>
            </a:r>
            <a:r>
              <a:rPr lang="bg-BG" sz="2200" i="0" dirty="0">
                <a:sym typeface="Wingdings" panose="05000000000000000000" pitchFamily="2" charset="2"/>
              </a:rPr>
              <a:t>те не се припокриват</a:t>
            </a:r>
            <a:r>
              <a:rPr lang="en-US" sz="2200" i="0" dirty="0">
                <a:sym typeface="Wingdings" panose="05000000000000000000" pitchFamily="2" charset="2"/>
              </a:rPr>
              <a:t>!</a:t>
            </a:r>
            <a:endParaRPr lang="en-US" sz="2200" i="0" dirty="0"/>
          </a:p>
        </p:txBody>
      </p:sp>
    </p:spTree>
    <p:extLst>
      <p:ext uri="{BB962C8B-B14F-4D97-AF65-F5344CB8AC3E}">
        <p14:creationId xmlns:p14="http://schemas.microsoft.com/office/powerpoint/2010/main" val="154432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683D-345B-4DF4-B6F0-8E5060CC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Трудности в дефиницията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75624-BF72-4AAC-9D12-96C3FCD2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8" y="2313521"/>
            <a:ext cx="10753725" cy="37661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Нито една характеристика не е споделена от всички прояви на абнормност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Нито един критерий за</a:t>
            </a:r>
            <a:r>
              <a:rPr lang="en-US" dirty="0"/>
              <a:t> “</a:t>
            </a:r>
            <a:r>
              <a:rPr lang="bg-BG" dirty="0"/>
              <a:t>абнормност</a:t>
            </a:r>
            <a:r>
              <a:rPr lang="en-US" dirty="0"/>
              <a:t>” </a:t>
            </a:r>
            <a:r>
              <a:rPr lang="bg-BG" dirty="0"/>
              <a:t>не е достатъчен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Липса на дискретни граници между норма и абнормност 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Континуум между психично здраве и психична болест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91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CBF6-18AE-4F73-B3CE-53A81BD4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8" y="175929"/>
            <a:ext cx="11805164" cy="1658198"/>
          </a:xfrm>
        </p:spPr>
        <p:txBody>
          <a:bodyPr>
            <a:normAutofit/>
          </a:bodyPr>
          <a:lstStyle/>
          <a:p>
            <a:r>
              <a:rPr lang="bg-BG" sz="4800" dirty="0"/>
              <a:t>Категориален подход към психопатологията </a:t>
            </a:r>
            <a:r>
              <a:rPr lang="en-US" sz="4800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28AB-3827-4D37-A659-7867D2A0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13" y="2073823"/>
            <a:ext cx="10753725" cy="44246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Основни допускания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548640" lvl="4" indent="-54864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200" i="0" dirty="0">
                <a:sym typeface="Wingdings" panose="05000000000000000000" pitchFamily="2" charset="2"/>
              </a:rPr>
              <a:t>Индивиди, които представят необходимия брой симптоми от дадена диагностична категория имат едно и също разстройство</a:t>
            </a:r>
            <a:endParaRPr lang="en-US" sz="2200" i="0" dirty="0">
              <a:sym typeface="Wingdings" panose="05000000000000000000" pitchFamily="2" charset="2"/>
            </a:endParaRPr>
          </a:p>
          <a:p>
            <a:pPr marL="548640" lvl="4" indent="-54864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200" i="0" dirty="0">
                <a:sym typeface="Wingdings" panose="05000000000000000000" pitchFamily="2" charset="2"/>
              </a:rPr>
              <a:t>Симптомите на диагностичните категории са взаимозаменяеми</a:t>
            </a:r>
            <a:endParaRPr lang="en-US" sz="2200" i="0" dirty="0">
              <a:sym typeface="Wingdings" panose="05000000000000000000" pitchFamily="2" charset="2"/>
            </a:endParaRPr>
          </a:p>
          <a:p>
            <a:pPr marL="548640" lvl="4" indent="-54864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200" i="0" dirty="0">
                <a:sym typeface="Wingdings" panose="05000000000000000000" pitchFamily="2" charset="2"/>
              </a:rPr>
              <a:t>Симптомите не са свързани отвъд общата им база (причина) </a:t>
            </a:r>
            <a:endParaRPr lang="en-US" sz="2200" i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219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19DA-8A46-45C0-84DB-10B98B1D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" y="2124147"/>
            <a:ext cx="12058835" cy="1658198"/>
          </a:xfrm>
        </p:spPr>
        <p:txBody>
          <a:bodyPr/>
          <a:lstStyle/>
          <a:p>
            <a:pPr algn="ctr"/>
            <a:r>
              <a:rPr lang="bg-BG" dirty="0"/>
              <a:t>Проблеми, свързани с категориалния подход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5613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F933-4378-48A1-A382-35F52242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Критики към категориалния подход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67E04-5D56-4BE6-AB78-3911CAEBC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Надеждност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Хетерогенност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Фокус върху наблюдаемото поведение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Свръхдиагностициране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/>
              <a:t>подценяване на диагнозата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Коморбидност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0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8FE0-B99A-493F-924F-9044105D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дименсионални подходи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6D548-36E3-47E4-9BBE-688B0FC9E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Предимно базирани на изследвания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Дългосрочната цел е превод на емпиричните открития в клиничната практика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Основната идея</a:t>
            </a:r>
            <a:r>
              <a:rPr lang="en-US" dirty="0"/>
              <a:t>: </a:t>
            </a:r>
            <a:r>
              <a:rPr lang="bg-BG" dirty="0"/>
              <a:t>Вместо да изследваме разстройства или категории, е необходимо да оценим психологическите конструкти, които съществуват в спектъра от типично до атипично функциониране.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0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248A-42CD-463B-858F-C7D4F29A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54" y="193250"/>
            <a:ext cx="10772775" cy="1658198"/>
          </a:xfrm>
        </p:spPr>
        <p:txBody>
          <a:bodyPr/>
          <a:lstStyle/>
          <a:p>
            <a:r>
              <a:rPr lang="en-US" dirty="0"/>
              <a:t>Research Domain Criteria (RDoC)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BE53A-F443-4351-B10D-ACB6A69D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1" y="1455939"/>
            <a:ext cx="7910004" cy="5208812"/>
          </a:xfrm>
        </p:spPr>
      </p:pic>
    </p:spTree>
    <p:extLst>
      <p:ext uri="{BB962C8B-B14F-4D97-AF65-F5344CB8AC3E}">
        <p14:creationId xmlns:p14="http://schemas.microsoft.com/office/powerpoint/2010/main" val="1633093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A2D8E-CCF4-4CC5-BD0B-F55266ADA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7" y="903527"/>
            <a:ext cx="8016536" cy="5050945"/>
          </a:xfrm>
        </p:spPr>
      </p:pic>
    </p:spTree>
    <p:extLst>
      <p:ext uri="{BB962C8B-B14F-4D97-AF65-F5344CB8AC3E}">
        <p14:creationId xmlns:p14="http://schemas.microsoft.com/office/powerpoint/2010/main" val="2998394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D59-279C-42EF-B0C1-8B68D771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81" y="2333571"/>
            <a:ext cx="10772775" cy="1658198"/>
          </a:xfrm>
        </p:spPr>
        <p:txBody>
          <a:bodyPr/>
          <a:lstStyle/>
          <a:p>
            <a:pPr algn="ctr"/>
            <a:r>
              <a:rPr lang="bg-BG" dirty="0"/>
              <a:t>Основни психологични модели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8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1A1B-B36B-4BE5-9FD0-D3F1882B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Психодинамични подходи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6BBD-2C21-4195-98FF-63ED0E93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Специфични предположения за човешкото поведение и психопатология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Поведението е повлияно от несъзнавани мотиви</a:t>
            </a:r>
            <a:r>
              <a:rPr lang="en-US" dirty="0"/>
              <a:t>, </a:t>
            </a:r>
            <a:r>
              <a:rPr lang="bg-BG" dirty="0"/>
              <a:t>конфликти и импулси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Личността е фрагментирана </a:t>
            </a:r>
            <a:r>
              <a:rPr lang="en-US" dirty="0"/>
              <a:t>– </a:t>
            </a:r>
            <a:r>
              <a:rPr lang="bg-BG" dirty="0"/>
              <a:t>съзнавано</a:t>
            </a:r>
            <a:r>
              <a:rPr lang="en-US" dirty="0"/>
              <a:t> vs. </a:t>
            </a:r>
            <a:r>
              <a:rPr lang="bg-BG" dirty="0"/>
              <a:t>несъзнавано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Ранните преживявания и отношения играят ключова роля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Фокус върху прозрението и интерпретацията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61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74DF-37DB-4B8C-93E9-F451EF3F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Когнитивно-поведенчески подходи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736CD-EE06-46FA-91C6-597921684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9330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Базирани на </a:t>
            </a:r>
            <a:r>
              <a:rPr lang="ru-RU" dirty="0"/>
              <a:t>принципите на учене и обуславяне в социалната среда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Специфични когнитивни стилове влияят върху нормалното и абнормно поведение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Начинът, по който мислим и интерпретираме събитията влияе върху поведението ни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Дисфункционалните вярвания</a:t>
            </a:r>
            <a:r>
              <a:rPr lang="en-US" dirty="0"/>
              <a:t>, </a:t>
            </a:r>
            <a:r>
              <a:rPr lang="bg-BG" dirty="0"/>
              <a:t>модели на мислене и уклоните в преработката на информация могат да доведат до развитието на психопатология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Фокус върху модифициране на дисфункционалното мислене и поведение; възприемане на нови, по-адаптивни стратегии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30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D21E-19AF-455D-B475-9B72A6A3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Хуманистични подходи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3825-0408-457F-AD24-6DC46E09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Феноменологичен подход, който акцентира върху индивидуалното възприемане и преживяванена света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Клиентите са активни участници в терапевтичния процес</a:t>
            </a:r>
            <a:r>
              <a:rPr lang="en-US" dirty="0"/>
              <a:t>, </a:t>
            </a:r>
            <a:r>
              <a:rPr lang="bg-BG" dirty="0"/>
              <a:t>креативни и ориентирани към растеж и развитие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Подчертават растежа и себеактуализацията, а не толкова лечението и облекчаването на разстройства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Източникът на проблемите е това, че човек не е истинската си и автентична същност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5B3B-3C38-4659-AAB6-3FB8CC60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Винаги мислете за контекста!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89FAC-912B-40E7-BAEB-E84DFD97B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1" y="2011363"/>
            <a:ext cx="6697132" cy="3767137"/>
          </a:xfrm>
        </p:spPr>
      </p:pic>
    </p:spTree>
    <p:extLst>
      <p:ext uri="{BB962C8B-B14F-4D97-AF65-F5344CB8AC3E}">
        <p14:creationId xmlns:p14="http://schemas.microsoft.com/office/powerpoint/2010/main" val="1712232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D21E-19AF-455D-B475-9B72A6A3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Екзистенциални подходи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3825-0408-457F-AD24-6DC46E09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465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Хората като активно ангажирани в търсенето на смисъл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Основните проблеми, с които се сблъскват хората, са заложени в тревогата от самотата, изолацията, отчаянието и смъртта.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Всеки човек е отговорен за откриването на смисъл в живота си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Като свободни същества</a:t>
            </a:r>
            <a:r>
              <a:rPr lang="en-US" dirty="0"/>
              <a:t>, </a:t>
            </a:r>
            <a:r>
              <a:rPr lang="ru-RU" dirty="0"/>
              <a:t>хората трябва да приемат отговорността, която идва със свободата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Фокусът е върху подкрепата на клиентите да вземат лични решения за това как да живеят, като се опират на творчеството и любовта, вместо да позволяват на външни събития да определят поведението им</a:t>
            </a:r>
          </a:p>
        </p:txBody>
      </p:sp>
    </p:spTree>
    <p:extLst>
      <p:ext uri="{BB962C8B-B14F-4D97-AF65-F5344CB8AC3E}">
        <p14:creationId xmlns:p14="http://schemas.microsoft.com/office/powerpoint/2010/main" val="2827689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6D9B-2C79-4F02-9F89-D539CFD8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Системни подходи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B8A0-8F9D-4DF8-971E-A9F1090A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Индивидът като част от по-голяма система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Индивидуалната психопатология не може да бъде разбрана изолирано от междуличностните връзки на пациента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Индивидуалната психопатология отразява психопатологията на цялата система (семейството), а не на конкретния индивид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 Идентифициране на дисфункционални взаимоотношения, модели на общуване и поведение; разработване на нови, по-адаптивни начини на взаимодействие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92E6-A642-496C-8D8C-DFCE2EEC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Четирите </a:t>
            </a:r>
            <a:r>
              <a:rPr lang="en-US" dirty="0"/>
              <a:t>D’s </a:t>
            </a:r>
            <a:r>
              <a:rPr lang="bg-BG" dirty="0"/>
              <a:t>на абнормността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E358B-1CEB-4607-B16E-437024C8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139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 Девиация</a:t>
            </a:r>
            <a:r>
              <a:rPr lang="en-US" dirty="0"/>
              <a:t>/</a:t>
            </a:r>
            <a:r>
              <a:rPr lang="bg-BG" dirty="0"/>
              <a:t>Отклонение (</a:t>
            </a:r>
            <a:r>
              <a:rPr lang="en-US" dirty="0"/>
              <a:t>Deviance</a:t>
            </a:r>
            <a:r>
              <a:rPr lang="bg-BG" dirty="0"/>
              <a:t>)</a:t>
            </a:r>
            <a:r>
              <a:rPr lang="en-US" dirty="0"/>
              <a:t>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i="0" dirty="0"/>
              <a:t>Отклонение от социалните норми (социална девиация)</a:t>
            </a:r>
            <a:endParaRPr lang="en-US" i="0" dirty="0"/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i="0" dirty="0"/>
              <a:t>Отклонение от статистическите норми (статистическа девиация)</a:t>
            </a:r>
            <a:endParaRPr lang="en-US" i="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Дисфункция (</a:t>
            </a:r>
            <a:r>
              <a:rPr lang="en-US" dirty="0"/>
              <a:t>Dysfunction</a:t>
            </a:r>
            <a:r>
              <a:rPr lang="bg-BG" dirty="0"/>
              <a:t>)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Дистрес (</a:t>
            </a:r>
            <a:r>
              <a:rPr lang="en-US" dirty="0"/>
              <a:t>Distress</a:t>
            </a:r>
            <a:r>
              <a:rPr lang="bg-BG" dirty="0"/>
              <a:t>)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Опасност (</a:t>
            </a:r>
            <a:r>
              <a:rPr lang="en-US" dirty="0"/>
              <a:t>Danger</a:t>
            </a:r>
            <a:r>
              <a:rPr lang="bg-B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9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9E97-A179-4743-870C-9E6FAAEC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5" y="446267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bg-BG" dirty="0"/>
              <a:t>Отклонение и съобразяване с нормите</a:t>
            </a:r>
            <a:r>
              <a:rPr lang="en-US" dirty="0"/>
              <a:t>: </a:t>
            </a:r>
            <a:r>
              <a:rPr lang="bg-BG" dirty="0"/>
              <a:t>Нарушаване на социалните норми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E8D499-EEBB-450B-BA5E-7D9725D7AE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5" y="2521071"/>
            <a:ext cx="4664075" cy="268680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BBD0E-33DC-4067-BE24-45B1CFB8E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6804" y="2281374"/>
            <a:ext cx="7025195" cy="37673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dirty="0"/>
              <a:t> Поведение съответно на социалните конвенции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Съобразяване с широко установените стандарти на поведение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Отклоняването от тези стандарти </a:t>
            </a:r>
            <a:r>
              <a:rPr lang="en-US" dirty="0"/>
              <a:t>= </a:t>
            </a:r>
            <a:r>
              <a:rPr lang="bg-BG" dirty="0"/>
              <a:t>абнормно поведение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Проблеми с тази дефиниция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88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9E97-A179-4743-870C-9E6FAAEC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5" y="446267"/>
            <a:ext cx="10772775" cy="1658198"/>
          </a:xfrm>
        </p:spPr>
        <p:txBody>
          <a:bodyPr/>
          <a:lstStyle/>
          <a:p>
            <a:r>
              <a:rPr lang="bg-BG" dirty="0"/>
              <a:t>Отклонение и съобразяване с нормите</a:t>
            </a:r>
            <a:r>
              <a:rPr lang="en-US" dirty="0"/>
              <a:t>: </a:t>
            </a:r>
            <a:r>
              <a:rPr lang="bg-BG" dirty="0"/>
              <a:t>Статистическа норма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BBD0E-33DC-4067-BE24-45B1CFB8E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6804" y="2281374"/>
            <a:ext cx="7025195" cy="3767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Най-често наблюдавани в даден социум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Оценяване</a:t>
            </a:r>
            <a:r>
              <a:rPr lang="en-US" dirty="0"/>
              <a:t> – </a:t>
            </a:r>
            <a:r>
              <a:rPr lang="bg-BG" dirty="0"/>
              <a:t>индивидуални стойности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/>
              <a:t>Критериални стойности </a:t>
            </a:r>
            <a:r>
              <a:rPr lang="bg-BG" dirty="0"/>
              <a:t>(</a:t>
            </a:r>
            <a:r>
              <a:rPr lang="en-US" dirty="0"/>
              <a:t>cut-off scores) – </a:t>
            </a:r>
            <a:r>
              <a:rPr lang="bg-BG" dirty="0"/>
              <a:t>статистическо отклонение от средната стойност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Проблеми с тази дефиниция</a:t>
            </a:r>
            <a:r>
              <a:rPr lang="en-US" dirty="0"/>
              <a:t>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B51BD3-DDF2-4BCA-8DD1-E4B810AB7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2104464"/>
            <a:ext cx="4153176" cy="3115605"/>
          </a:xfrm>
        </p:spPr>
      </p:pic>
    </p:spTree>
    <p:extLst>
      <p:ext uri="{BB962C8B-B14F-4D97-AF65-F5344CB8AC3E}">
        <p14:creationId xmlns:p14="http://schemas.microsoft.com/office/powerpoint/2010/main" val="53181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9E97-A179-4743-870C-9E6FAAEC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5" y="446267"/>
            <a:ext cx="10772775" cy="1658198"/>
          </a:xfrm>
        </p:spPr>
        <p:txBody>
          <a:bodyPr/>
          <a:lstStyle/>
          <a:p>
            <a:r>
              <a:rPr lang="bg-BG" dirty="0"/>
              <a:t>Дистрес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BBD0E-33DC-4067-BE24-45B1CFB8E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313" y="2194295"/>
            <a:ext cx="7025195" cy="3767328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Фокус върху субективното преживяване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Не е необходимо да са налице явни девиантни поведения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Субективно благополучие и страдание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Проблеми с тази дефиниция</a:t>
            </a:r>
            <a:r>
              <a:rPr lang="en-US" dirty="0"/>
              <a:t>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B3A4A3C-3389-4E8E-B8BF-30304958FD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6" y="2308194"/>
            <a:ext cx="4452284" cy="2954276"/>
          </a:xfrm>
        </p:spPr>
      </p:pic>
    </p:spTree>
    <p:extLst>
      <p:ext uri="{BB962C8B-B14F-4D97-AF65-F5344CB8AC3E}">
        <p14:creationId xmlns:p14="http://schemas.microsoft.com/office/powerpoint/2010/main" val="260057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9E97-A179-4743-870C-9E6FAAEC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5" y="446267"/>
            <a:ext cx="10772775" cy="1658198"/>
          </a:xfrm>
        </p:spPr>
        <p:txBody>
          <a:bodyPr/>
          <a:lstStyle/>
          <a:p>
            <a:r>
              <a:rPr lang="bg-BG" dirty="0"/>
              <a:t>Нарушение или дисфункция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BBD0E-33DC-4067-BE24-45B1CFB8E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0531" y="2104465"/>
            <a:ext cx="7025195" cy="37673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Афектира негативно ежедневното функциониране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Фокус върху социалните или работните дисфункции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Роли и отговорности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Дисфункциите в тези сфери се наблюдават лесно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bg-BG" dirty="0"/>
              <a:t>Проблеми с тази дефиниция</a:t>
            </a:r>
            <a:r>
              <a:rPr lang="en-US" dirty="0"/>
              <a:t>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4DFE97-5D8C-4213-910D-33866CF43C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5" y="2194295"/>
            <a:ext cx="3693058" cy="3559828"/>
          </a:xfrm>
        </p:spPr>
      </p:pic>
    </p:spTree>
    <p:extLst>
      <p:ext uri="{BB962C8B-B14F-4D97-AF65-F5344CB8AC3E}">
        <p14:creationId xmlns:p14="http://schemas.microsoft.com/office/powerpoint/2010/main" val="337306412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20380</TotalTime>
  <Words>1531</Words>
  <Application>Microsoft Office PowerPoint</Application>
  <PresentationFormat>Widescreen</PresentationFormat>
  <Paragraphs>198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</vt:lpstr>
      <vt:lpstr>Arial</vt:lpstr>
      <vt:lpstr>Calibri Light</vt:lpstr>
      <vt:lpstr>Courier New</vt:lpstr>
      <vt:lpstr>Lato</vt:lpstr>
      <vt:lpstr>Wingdings</vt:lpstr>
      <vt:lpstr>Metropolitan</vt:lpstr>
      <vt:lpstr>Психично здраве и психична болест</vt:lpstr>
      <vt:lpstr>Какво е абнормно поведение?</vt:lpstr>
      <vt:lpstr>Трудности в дефиницията</vt:lpstr>
      <vt:lpstr>Винаги мислете за контекста!</vt:lpstr>
      <vt:lpstr>Четирите D’s на абнормността</vt:lpstr>
      <vt:lpstr>Отклонение и съобразяване с нормите: Нарушаване на социалните норми</vt:lpstr>
      <vt:lpstr>Отклонение и съобразяване с нормите: Статистическа норма</vt:lpstr>
      <vt:lpstr>Дистрес</vt:lpstr>
      <vt:lpstr>Нарушение или дисфункция</vt:lpstr>
      <vt:lpstr>Опасност</vt:lpstr>
      <vt:lpstr>Психично здраве и психична болест</vt:lpstr>
      <vt:lpstr>Психично здраве и психична болест</vt:lpstr>
      <vt:lpstr>Какво е психично здраве?</vt:lpstr>
      <vt:lpstr>Психично здраве</vt:lpstr>
      <vt:lpstr>Психично здраве: Континуумна и динамична гледна точка</vt:lpstr>
      <vt:lpstr>Психично здраве</vt:lpstr>
      <vt:lpstr>Какво е психично разстройство?</vt:lpstr>
      <vt:lpstr>Психично разстройство</vt:lpstr>
      <vt:lpstr>Класификация на психичните разстройства</vt:lpstr>
      <vt:lpstr>Психично разстройство (DSM)</vt:lpstr>
      <vt:lpstr>DSM-IV-TR (2000)</vt:lpstr>
      <vt:lpstr>DSM-5 (2013)</vt:lpstr>
      <vt:lpstr>DSM-5 (2013)</vt:lpstr>
      <vt:lpstr>МКБ-10 и МКБ-11</vt:lpstr>
      <vt:lpstr>Диагностични категории (1)</vt:lpstr>
      <vt:lpstr>Диагностични категории (2)</vt:lpstr>
      <vt:lpstr>Диагностични категории (3)</vt:lpstr>
      <vt:lpstr>Диагностични категории (4)</vt:lpstr>
      <vt:lpstr>Категориален подход към психопатологията (1)</vt:lpstr>
      <vt:lpstr>Категориален подход към психопатологията (2)</vt:lpstr>
      <vt:lpstr>Проблеми, свързани с категориалния подход?</vt:lpstr>
      <vt:lpstr>Критики към категориалния подход</vt:lpstr>
      <vt:lpstr>Нови дименсионални подходи</vt:lpstr>
      <vt:lpstr>Research Domain Criteria (RDoC)</vt:lpstr>
      <vt:lpstr>PowerPoint Presentation</vt:lpstr>
      <vt:lpstr>Основни психологични модели</vt:lpstr>
      <vt:lpstr>Психодинамични подходи</vt:lpstr>
      <vt:lpstr>Когнитивно-поведенчески подходи</vt:lpstr>
      <vt:lpstr>Хуманистични подходи</vt:lpstr>
      <vt:lpstr>Екзистенциални подходи</vt:lpstr>
      <vt:lpstr>Системни подходи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Clinical Psychology</dc:title>
  <dc:creator>elena psederska</dc:creator>
  <cp:lastModifiedBy>Elena Psederska</cp:lastModifiedBy>
  <cp:revision>400</cp:revision>
  <dcterms:created xsi:type="dcterms:W3CDTF">2021-10-17T09:03:26Z</dcterms:created>
  <dcterms:modified xsi:type="dcterms:W3CDTF">2024-12-02T09:24:33Z</dcterms:modified>
</cp:coreProperties>
</file>